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702" r:id="rId2"/>
    <p:sldMasterId id="2147483717" r:id="rId3"/>
  </p:sldMasterIdLst>
  <p:notesMasterIdLst>
    <p:notesMasterId r:id="rId121"/>
  </p:notesMasterIdLst>
  <p:sldIdLst>
    <p:sldId id="256" r:id="rId4"/>
    <p:sldId id="692" r:id="rId5"/>
    <p:sldId id="683" r:id="rId6"/>
    <p:sldId id="684" r:id="rId7"/>
    <p:sldId id="685" r:id="rId8"/>
    <p:sldId id="686" r:id="rId9"/>
    <p:sldId id="687" r:id="rId10"/>
    <p:sldId id="688" r:id="rId11"/>
    <p:sldId id="689" r:id="rId12"/>
    <p:sldId id="690" r:id="rId13"/>
    <p:sldId id="691" r:id="rId14"/>
    <p:sldId id="649" r:id="rId15"/>
    <p:sldId id="650" r:id="rId16"/>
    <p:sldId id="651" r:id="rId17"/>
    <p:sldId id="652" r:id="rId18"/>
    <p:sldId id="653" r:id="rId19"/>
    <p:sldId id="654" r:id="rId20"/>
    <p:sldId id="655" r:id="rId21"/>
    <p:sldId id="656" r:id="rId22"/>
    <p:sldId id="657" r:id="rId23"/>
    <p:sldId id="658" r:id="rId24"/>
    <p:sldId id="659" r:id="rId25"/>
    <p:sldId id="660" r:id="rId26"/>
    <p:sldId id="661" r:id="rId27"/>
    <p:sldId id="662" r:id="rId28"/>
    <p:sldId id="663" r:id="rId29"/>
    <p:sldId id="664" r:id="rId30"/>
    <p:sldId id="665" r:id="rId31"/>
    <p:sldId id="666" r:id="rId32"/>
    <p:sldId id="667" r:id="rId33"/>
    <p:sldId id="668" r:id="rId34"/>
    <p:sldId id="669" r:id="rId35"/>
    <p:sldId id="670" r:id="rId36"/>
    <p:sldId id="671" r:id="rId37"/>
    <p:sldId id="672" r:id="rId38"/>
    <p:sldId id="673" r:id="rId39"/>
    <p:sldId id="674" r:id="rId40"/>
    <p:sldId id="675" r:id="rId41"/>
    <p:sldId id="676" r:id="rId42"/>
    <p:sldId id="677" r:id="rId43"/>
    <p:sldId id="678" r:id="rId44"/>
    <p:sldId id="679" r:id="rId45"/>
    <p:sldId id="680" r:id="rId46"/>
    <p:sldId id="741" r:id="rId47"/>
    <p:sldId id="742" r:id="rId48"/>
    <p:sldId id="743" r:id="rId49"/>
    <p:sldId id="744" r:id="rId50"/>
    <p:sldId id="745" r:id="rId51"/>
    <p:sldId id="746" r:id="rId52"/>
    <p:sldId id="747" r:id="rId53"/>
    <p:sldId id="748" r:id="rId54"/>
    <p:sldId id="749" r:id="rId55"/>
    <p:sldId id="750" r:id="rId56"/>
    <p:sldId id="697" r:id="rId57"/>
    <p:sldId id="539" r:id="rId58"/>
    <p:sldId id="540" r:id="rId59"/>
    <p:sldId id="585" r:id="rId60"/>
    <p:sldId id="600" r:id="rId61"/>
    <p:sldId id="601" r:id="rId62"/>
    <p:sldId id="586" r:id="rId63"/>
    <p:sldId id="544" r:id="rId64"/>
    <p:sldId id="587" r:id="rId65"/>
    <p:sldId id="588" r:id="rId66"/>
    <p:sldId id="589" r:id="rId67"/>
    <p:sldId id="590" r:id="rId68"/>
    <p:sldId id="591" r:id="rId69"/>
    <p:sldId id="592" r:id="rId70"/>
    <p:sldId id="602" r:id="rId71"/>
    <p:sldId id="603" r:id="rId72"/>
    <p:sldId id="604" r:id="rId73"/>
    <p:sldId id="551" r:id="rId74"/>
    <p:sldId id="552" r:id="rId75"/>
    <p:sldId id="593" r:id="rId76"/>
    <p:sldId id="594" r:id="rId77"/>
    <p:sldId id="595" r:id="rId78"/>
    <p:sldId id="596" r:id="rId79"/>
    <p:sldId id="597" r:id="rId80"/>
    <p:sldId id="599" r:id="rId81"/>
    <p:sldId id="559" r:id="rId82"/>
    <p:sldId id="560" r:id="rId83"/>
    <p:sldId id="695" r:id="rId84"/>
    <p:sldId id="724" r:id="rId85"/>
    <p:sldId id="725" r:id="rId86"/>
    <p:sldId id="726" r:id="rId87"/>
    <p:sldId id="727" r:id="rId88"/>
    <p:sldId id="728" r:id="rId89"/>
    <p:sldId id="729" r:id="rId90"/>
    <p:sldId id="730" r:id="rId91"/>
    <p:sldId id="731" r:id="rId92"/>
    <p:sldId id="732" r:id="rId93"/>
    <p:sldId id="733" r:id="rId94"/>
    <p:sldId id="734" r:id="rId95"/>
    <p:sldId id="735" r:id="rId96"/>
    <p:sldId id="736" r:id="rId97"/>
    <p:sldId id="698" r:id="rId98"/>
    <p:sldId id="640" r:id="rId99"/>
    <p:sldId id="563" r:id="rId100"/>
    <p:sldId id="564" r:id="rId101"/>
    <p:sldId id="565" r:id="rId102"/>
    <p:sldId id="566" r:id="rId103"/>
    <p:sldId id="567" r:id="rId104"/>
    <p:sldId id="568" r:id="rId105"/>
    <p:sldId id="641" r:id="rId106"/>
    <p:sldId id="569" r:id="rId107"/>
    <p:sldId id="642" r:id="rId108"/>
    <p:sldId id="643" r:id="rId109"/>
    <p:sldId id="644" r:id="rId110"/>
    <p:sldId id="645" r:id="rId111"/>
    <p:sldId id="574" r:id="rId112"/>
    <p:sldId id="575" r:id="rId113"/>
    <p:sldId id="576" r:id="rId114"/>
    <p:sldId id="646" r:id="rId115"/>
    <p:sldId id="647" r:id="rId116"/>
    <p:sldId id="579" r:id="rId117"/>
    <p:sldId id="580" r:id="rId118"/>
    <p:sldId id="581" r:id="rId119"/>
    <p:sldId id="583" r:id="rId120"/>
  </p:sldIdLst>
  <p:sldSz cx="9144000" cy="6858000" type="screen4x3"/>
  <p:notesSz cx="6858000" cy="9144000"/>
  <p:embeddedFontLst>
    <p:embeddedFont>
      <p:font typeface="MS PGothic" panose="020B0600070205080204" pitchFamily="34" charset="-128"/>
      <p:regular r:id="rId122"/>
    </p:embeddedFont>
    <p:embeddedFont>
      <p:font typeface="Cambria Math" panose="02040503050406030204" pitchFamily="18" charset="0"/>
      <p:regular r:id="rId123"/>
    </p:embeddedFont>
    <p:embeddedFont>
      <p:font typeface="Malgun Gothic" panose="020B0503020000020004" pitchFamily="34" charset="-127"/>
      <p:regular r:id="rId124"/>
      <p:bold r:id="rId125"/>
    </p:embeddedFont>
    <p:embeddedFont>
      <p:font typeface="Calibri" panose="020F0502020204030204" pitchFamily="34" charset="0"/>
      <p:regular r:id="rId126"/>
      <p:bold r:id="rId127"/>
      <p:italic r:id="rId128"/>
      <p:boldItalic r:id="rId129"/>
    </p:embeddedFont>
    <p:embeddedFont>
      <p:font typeface="Gulim" panose="020B0600000101010101" pitchFamily="34" charset="-127"/>
      <p:regular r:id="rId130"/>
    </p:embeddedFont>
    <p:embeddedFont>
      <p:font typeface="SimSun" panose="02010600030101010101" pitchFamily="2" charset="-122"/>
      <p:regular r:id="rId131"/>
    </p:embeddedFont>
    <p:embeddedFont>
      <p:font typeface="Tahoma" panose="020B0604030504040204" pitchFamily="34" charset="0"/>
      <p:regular r:id="rId132"/>
      <p:bold r:id="rId133"/>
    </p:embeddedFont>
    <p:embeddedFont>
      <p:font typeface="Malgun Gothic" panose="020B0503020000020004" pitchFamily="34" charset="-127"/>
      <p:regular r:id="rId124"/>
      <p:bold r:id="rId125"/>
    </p:embeddedFont>
    <p:embeddedFont>
      <p:font typeface="Verdana" panose="020B0604030504040204" pitchFamily="34" charset="0"/>
      <p:regular r:id="rId134"/>
      <p:bold r:id="rId135"/>
      <p:italic r:id="rId136"/>
      <p:boldItalic r:id="rId137"/>
    </p:embeddedFont>
    <p:embeddedFont>
      <p:font typeface="Gulim" panose="020B0600000101010101" pitchFamily="34" charset="-127"/>
      <p:regular r:id="rId130"/>
    </p:embeddedFont>
    <p:embeddedFont>
      <p:font typeface="Arial Narrow" panose="020B0606020202030204" pitchFamily="34" charset="0"/>
      <p:regular r:id="rId138"/>
      <p:bold r:id="rId139"/>
      <p:italic r:id="rId140"/>
      <p:boldItalic r:id="rId141"/>
    </p:embeddedFont>
  </p:embeddedFontLst>
  <p:defaultTextStyle>
    <a:defPPr>
      <a:defRPr lang="en-US"/>
    </a:defPPr>
    <a:lvl1pPr algn="ctr" rtl="0" fontAlgn="base">
      <a:spcBef>
        <a:spcPct val="0"/>
      </a:spcBef>
      <a:spcAft>
        <a:spcPct val="0"/>
      </a:spcAft>
      <a:defRPr sz="4400" kern="1200">
        <a:solidFill>
          <a:schemeClr val="tx1"/>
        </a:solidFill>
        <a:latin typeface="Arial" pitchFamily="34" charset="0"/>
        <a:ea typeface="+mn-ea"/>
        <a:cs typeface="+mn-cs"/>
      </a:defRPr>
    </a:lvl1pPr>
    <a:lvl2pPr marL="457200" algn="ctr" rtl="0" fontAlgn="base">
      <a:spcBef>
        <a:spcPct val="0"/>
      </a:spcBef>
      <a:spcAft>
        <a:spcPct val="0"/>
      </a:spcAft>
      <a:defRPr sz="4400" kern="1200">
        <a:solidFill>
          <a:schemeClr val="tx1"/>
        </a:solidFill>
        <a:latin typeface="Arial" pitchFamily="34" charset="0"/>
        <a:ea typeface="+mn-ea"/>
        <a:cs typeface="+mn-cs"/>
      </a:defRPr>
    </a:lvl2pPr>
    <a:lvl3pPr marL="914400" algn="ctr" rtl="0" fontAlgn="base">
      <a:spcBef>
        <a:spcPct val="0"/>
      </a:spcBef>
      <a:spcAft>
        <a:spcPct val="0"/>
      </a:spcAft>
      <a:defRPr sz="4400" kern="1200">
        <a:solidFill>
          <a:schemeClr val="tx1"/>
        </a:solidFill>
        <a:latin typeface="Arial" pitchFamily="34" charset="0"/>
        <a:ea typeface="+mn-ea"/>
        <a:cs typeface="+mn-cs"/>
      </a:defRPr>
    </a:lvl3pPr>
    <a:lvl4pPr marL="1371600" algn="ctr" rtl="0" fontAlgn="base">
      <a:spcBef>
        <a:spcPct val="0"/>
      </a:spcBef>
      <a:spcAft>
        <a:spcPct val="0"/>
      </a:spcAft>
      <a:defRPr sz="4400" kern="1200">
        <a:solidFill>
          <a:schemeClr val="tx1"/>
        </a:solidFill>
        <a:latin typeface="Arial" pitchFamily="34" charset="0"/>
        <a:ea typeface="+mn-ea"/>
        <a:cs typeface="+mn-cs"/>
      </a:defRPr>
    </a:lvl4pPr>
    <a:lvl5pPr marL="1828800" algn="ctr" rtl="0" fontAlgn="base">
      <a:spcBef>
        <a:spcPct val="0"/>
      </a:spcBef>
      <a:spcAft>
        <a:spcPct val="0"/>
      </a:spcAft>
      <a:defRPr sz="4400" kern="1200">
        <a:solidFill>
          <a:schemeClr val="tx1"/>
        </a:solidFill>
        <a:latin typeface="Arial" pitchFamily="34" charset="0"/>
        <a:ea typeface="+mn-ea"/>
        <a:cs typeface="+mn-cs"/>
      </a:defRPr>
    </a:lvl5pPr>
    <a:lvl6pPr marL="2286000" algn="l" defTabSz="914400" rtl="0" eaLnBrk="1" latinLnBrk="0" hangingPunct="1">
      <a:defRPr sz="4400" kern="1200">
        <a:solidFill>
          <a:schemeClr val="tx1"/>
        </a:solidFill>
        <a:latin typeface="Arial" pitchFamily="34" charset="0"/>
        <a:ea typeface="+mn-ea"/>
        <a:cs typeface="+mn-cs"/>
      </a:defRPr>
    </a:lvl6pPr>
    <a:lvl7pPr marL="2743200" algn="l" defTabSz="914400" rtl="0" eaLnBrk="1" latinLnBrk="0" hangingPunct="1">
      <a:defRPr sz="4400" kern="1200">
        <a:solidFill>
          <a:schemeClr val="tx1"/>
        </a:solidFill>
        <a:latin typeface="Arial" pitchFamily="34" charset="0"/>
        <a:ea typeface="+mn-ea"/>
        <a:cs typeface="+mn-cs"/>
      </a:defRPr>
    </a:lvl7pPr>
    <a:lvl8pPr marL="3200400" algn="l" defTabSz="914400" rtl="0" eaLnBrk="1" latinLnBrk="0" hangingPunct="1">
      <a:defRPr sz="4400" kern="1200">
        <a:solidFill>
          <a:schemeClr val="tx1"/>
        </a:solidFill>
        <a:latin typeface="Arial" pitchFamily="34" charset="0"/>
        <a:ea typeface="+mn-ea"/>
        <a:cs typeface="+mn-cs"/>
      </a:defRPr>
    </a:lvl8pPr>
    <a:lvl9pPr marL="3657600" algn="l" defTabSz="914400" rtl="0" eaLnBrk="1" latinLnBrk="0" hangingPunct="1">
      <a:defRPr sz="4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00"/>
    <a:srgbClr val="FF0000"/>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6" d="100"/>
          <a:sy n="106" d="100"/>
        </p:scale>
        <p:origin x="690"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2.fntdata"/><Relationship Id="rId138" Type="http://schemas.openxmlformats.org/officeDocument/2006/relationships/font" Target="fonts/font17.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2.fntdata"/><Relationship Id="rId128" Type="http://schemas.openxmlformats.org/officeDocument/2006/relationships/font" Target="fonts/font7.fntdata"/><Relationship Id="rId144"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font" Target="fonts/font3.fntdata"/><Relationship Id="rId129" Type="http://schemas.openxmlformats.org/officeDocument/2006/relationships/font" Target="fonts/font8.fntdata"/><Relationship Id="rId13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font" Target="fonts/font11.fntdata"/><Relationship Id="rId140" Type="http://schemas.openxmlformats.org/officeDocument/2006/relationships/font" Target="fonts/font19.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fntdata"/><Relationship Id="rId130" Type="http://schemas.openxmlformats.org/officeDocument/2006/relationships/font" Target="fonts/font9.fntdata"/><Relationship Id="rId135" Type="http://schemas.openxmlformats.org/officeDocument/2006/relationships/font" Target="fonts/font14.fntdata"/><Relationship Id="rId14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font" Target="fonts/font4.fntdata"/><Relationship Id="rId141" Type="http://schemas.openxmlformats.org/officeDocument/2006/relationships/font" Target="fonts/font2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notesMaster" Target="notesMasters/notesMaster1.xml"/><Relationship Id="rId14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en-US"/>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42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DBDFE596-721C-4049-B6CF-B8A1E8A2119E}" type="slidenum">
              <a:rPr lang="en-US"/>
              <a:pPr>
                <a:defRPr/>
              </a:pPr>
              <a:t>‹#›</a:t>
            </a:fld>
            <a:endParaRPr lang="en-US"/>
          </a:p>
        </p:txBody>
      </p:sp>
    </p:spTree>
    <p:extLst>
      <p:ext uri="{BB962C8B-B14F-4D97-AF65-F5344CB8AC3E}">
        <p14:creationId xmlns:p14="http://schemas.microsoft.com/office/powerpoint/2010/main" val="6012284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EE457599-2E2B-44E9-8E0B-3EE75885942D}" type="slidenum">
              <a:rPr lang="en-US" sz="1200" smtClean="0"/>
              <a:pPr eaLnBrk="1" hangingPunct="1"/>
              <a:t>8</a:t>
            </a:fld>
            <a:endParaRPr lang="en-US" sz="1200"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076816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C43FF10-3D47-4582-92CD-A756F48D1CD9}" type="slidenum">
              <a:rPr lang="en-US" sz="1200" smtClean="0"/>
              <a:pPr eaLnBrk="1" hangingPunct="1"/>
              <a:t>20</a:t>
            </a:fld>
            <a:endParaRPr lang="en-US" sz="1200"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643928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2FEFF23-76A7-4A65-AAD9-2652A0A3B4B5}" type="slidenum">
              <a:rPr lang="en-US" sz="1200" smtClean="0"/>
              <a:pPr eaLnBrk="1" hangingPunct="1"/>
              <a:t>21</a:t>
            </a:fld>
            <a:endParaRPr lang="en-US" sz="1200"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99219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AB5B3936-655A-477F-8179-DEB5DF7E380E}" type="slidenum">
              <a:rPr lang="en-US" sz="1200" smtClean="0"/>
              <a:pPr eaLnBrk="1" hangingPunct="1"/>
              <a:t>22</a:t>
            </a:fld>
            <a:endParaRPr lang="en-US" sz="1200"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1838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2978EF76-EB3F-4D5A-88F5-0D38EFB4718C}" type="slidenum">
              <a:rPr lang="en-US" sz="1200" smtClean="0"/>
              <a:pPr eaLnBrk="1" hangingPunct="1"/>
              <a:t>23</a:t>
            </a:fld>
            <a:endParaRPr lang="en-US" sz="1200"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270426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8D62A5E6-5EA9-49D5-BDB5-18938B924337}" type="slidenum">
              <a:rPr lang="en-US" sz="1200" smtClean="0"/>
              <a:pPr eaLnBrk="1" hangingPunct="1"/>
              <a:t>24</a:t>
            </a:fld>
            <a:endParaRPr lang="en-US" sz="1200"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559650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8C4B6D7-89FD-4FF8-9FC7-739B1220FFBF}" type="slidenum">
              <a:rPr lang="en-US" sz="1200" smtClean="0"/>
              <a:pPr eaLnBrk="1" hangingPunct="1"/>
              <a:t>25</a:t>
            </a:fld>
            <a:endParaRPr lang="en-US" sz="1200"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587936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2EEC2318-0D75-4630-AFC5-830E333EE918}" type="slidenum">
              <a:rPr lang="en-US" sz="1200" smtClean="0"/>
              <a:pPr eaLnBrk="1" hangingPunct="1"/>
              <a:t>27</a:t>
            </a:fld>
            <a:endParaRPr lang="en-US" sz="1200"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950179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9E8E0AF5-4477-4241-8CB4-3BB3E04B9E33}" type="slidenum">
              <a:rPr lang="en-US" sz="1200" smtClean="0"/>
              <a:pPr eaLnBrk="1" hangingPunct="1"/>
              <a:t>28</a:t>
            </a:fld>
            <a:endParaRPr lang="en-US" sz="1200"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966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4A565F4C-AC7E-4846-8E61-092B6D7F1B88}" type="slidenum">
              <a:rPr lang="en-US" sz="1200" smtClean="0"/>
              <a:pPr eaLnBrk="1" hangingPunct="1"/>
              <a:t>29</a:t>
            </a:fld>
            <a:endParaRPr lang="en-US" sz="1200"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163308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3C5C2FDE-1675-4159-A46E-474F5507F428}" type="slidenum">
              <a:rPr lang="en-US" sz="1200" smtClean="0"/>
              <a:pPr eaLnBrk="1" hangingPunct="1"/>
              <a:t>30</a:t>
            </a:fld>
            <a:endParaRPr lang="en-US" sz="1200"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721568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9C549247-2DC0-481A-A0C5-95708297406A}" type="slidenum">
              <a:rPr lang="en-US" sz="1200" smtClean="0"/>
              <a:pPr eaLnBrk="1" hangingPunct="1"/>
              <a:t>9</a:t>
            </a:fld>
            <a:endParaRPr lang="en-US" sz="1200" smtClean="0"/>
          </a:p>
        </p:txBody>
      </p:sp>
      <p:sp>
        <p:nvSpPr>
          <p:cNvPr id="14438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r" eaLnBrk="1" latinLnBrk="1" hangingPunct="1"/>
            <a:fld id="{A57BF0C6-A30F-4A74-8DC4-E1A80CD9BA6B}" type="slidenum">
              <a:rPr lang="ko-KR" altLang="en-US" sz="1200">
                <a:latin typeface="Malgun Gothic" pitchFamily="34" charset="-127"/>
              </a:rPr>
              <a:pPr algn="r" eaLnBrk="1" latinLnBrk="1" hangingPunct="1"/>
              <a:t>9</a:t>
            </a:fld>
            <a:endParaRPr lang="en-US" altLang="ko-KR" sz="1200">
              <a:latin typeface="Malgun Gothic" pitchFamily="34" charset="-127"/>
            </a:endParaRPr>
          </a:p>
        </p:txBody>
      </p:sp>
      <p:sp>
        <p:nvSpPr>
          <p:cNvPr id="144388" name="Rectangle 2"/>
          <p:cNvSpPr>
            <a:spLocks noGrp="1" noRot="1" noChangeAspect="1" noChangeArrowheads="1" noTextEdit="1"/>
          </p:cNvSpPr>
          <p:nvPr>
            <p:ph type="sldImg"/>
          </p:nvPr>
        </p:nvSpPr>
        <p:spPr>
          <a:xfrm>
            <a:off x="1149350" y="714375"/>
            <a:ext cx="4559300" cy="3419475"/>
          </a:xfrm>
          <a:ln w="12699"/>
        </p:spPr>
      </p:sp>
      <p:sp>
        <p:nvSpPr>
          <p:cNvPr id="144389" name="Rectangle 3"/>
          <p:cNvSpPr>
            <a:spLocks noGrp="1" noChangeArrowheads="1"/>
          </p:cNvSpPr>
          <p:nvPr>
            <p:ph type="body" idx="1"/>
          </p:nvPr>
        </p:nvSpPr>
        <p:spPr>
          <a:xfrm>
            <a:off x="914400" y="4348163"/>
            <a:ext cx="5029200" cy="4135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1" hangingPunct="1">
              <a:spcBef>
                <a:spcPct val="0"/>
              </a:spcBef>
            </a:pPr>
            <a:endParaRPr lang="ko-KR" altLang="en-US" smtClean="0">
              <a:latin typeface="Arial" pitchFamily="34" charset="0"/>
              <a:ea typeface="Gulim" pitchFamily="34" charset="-127"/>
            </a:endParaRPr>
          </a:p>
        </p:txBody>
      </p:sp>
    </p:spTree>
    <p:extLst>
      <p:ext uri="{BB962C8B-B14F-4D97-AF65-F5344CB8AC3E}">
        <p14:creationId xmlns:p14="http://schemas.microsoft.com/office/powerpoint/2010/main" val="2851445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3226E16E-A8EA-423D-9313-45728983430B}" type="slidenum">
              <a:rPr lang="en-US" sz="1200" smtClean="0"/>
              <a:pPr eaLnBrk="1" hangingPunct="1"/>
              <a:t>32</a:t>
            </a:fld>
            <a:endParaRPr lang="en-US" sz="1200"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507623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EE98754C-EC96-496C-AC58-1A95AF406913}" type="slidenum">
              <a:rPr lang="en-US" sz="1200" smtClean="0"/>
              <a:pPr eaLnBrk="1" hangingPunct="1"/>
              <a:t>33</a:t>
            </a:fld>
            <a:endParaRPr lang="en-US" sz="1200"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900907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596A412-FE55-4632-82C7-B5FF3264C0AE}" type="slidenum">
              <a:rPr lang="en-US" sz="1200" smtClean="0"/>
              <a:pPr eaLnBrk="1" hangingPunct="1"/>
              <a:t>34</a:t>
            </a:fld>
            <a:endParaRPr lang="en-US" sz="1200"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09289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68839B79-657B-4404-871B-2C9F77067A6C}" type="slidenum">
              <a:rPr lang="en-US" sz="1200" smtClean="0"/>
              <a:pPr eaLnBrk="1" hangingPunct="1"/>
              <a:t>35</a:t>
            </a:fld>
            <a:endParaRPr lang="en-US" sz="1200"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103574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638AB27C-F3D1-45FE-9852-8821B693BF7A}" type="slidenum">
              <a:rPr lang="en-US" sz="1200" smtClean="0"/>
              <a:pPr eaLnBrk="1" hangingPunct="1"/>
              <a:t>36</a:t>
            </a:fld>
            <a:endParaRPr lang="en-US" sz="1200" smtClean="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74646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1620343-D9BF-41AC-951A-FE888C99F968}" type="slidenum">
              <a:rPr lang="en-US" sz="1200" smtClean="0"/>
              <a:pPr eaLnBrk="1" hangingPunct="1"/>
              <a:t>37</a:t>
            </a:fld>
            <a:endParaRPr lang="en-US" sz="1200"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93905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22864066-EE43-4499-B516-021A537B5F77}" type="slidenum">
              <a:rPr lang="en-US" sz="1200" smtClean="0"/>
              <a:pPr eaLnBrk="1" hangingPunct="1"/>
              <a:t>38</a:t>
            </a:fld>
            <a:endParaRPr lang="en-US" sz="1200" smtClean="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49881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C725ECE-2998-494F-9D12-0802914B424B}" type="slidenum">
              <a:rPr lang="en-US" sz="1200" smtClean="0"/>
              <a:pPr eaLnBrk="1" hangingPunct="1"/>
              <a:t>40</a:t>
            </a:fld>
            <a:endParaRPr lang="en-US" sz="1200" smtClean="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950015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00CE8FF8-F5DA-43D6-917B-0D2686758DC4}" type="slidenum">
              <a:rPr lang="en-US" sz="1200" smtClean="0"/>
              <a:pPr eaLnBrk="1" hangingPunct="1"/>
              <a:t>41</a:t>
            </a:fld>
            <a:endParaRPr lang="en-US" sz="1200" smtClean="0"/>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873546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1B9C8B2C-D227-4CF6-950B-F60B3EBF2DC5}" type="slidenum">
              <a:rPr lang="en-US" sz="1200" smtClean="0"/>
              <a:pPr eaLnBrk="1" hangingPunct="1"/>
              <a:t>42</a:t>
            </a:fld>
            <a:endParaRPr lang="en-US" sz="1200"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76942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3E0637A9-5C2F-46FA-B13E-D0CBAC6739C6}" type="slidenum">
              <a:rPr lang="en-US" sz="1200" smtClean="0"/>
              <a:pPr eaLnBrk="1" hangingPunct="1"/>
              <a:t>13</a:t>
            </a:fld>
            <a:endParaRPr lang="en-US" sz="1200"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043275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90165D51-6EAA-42AF-8D61-7EEFCCD49010}" type="slidenum">
              <a:rPr lang="en-US" sz="1200" smtClean="0"/>
              <a:pPr eaLnBrk="1" hangingPunct="1"/>
              <a:t>47</a:t>
            </a:fld>
            <a:endParaRPr lang="en-US" sz="1200"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smtClean="0">
                <a:latin typeface="Arial" pitchFamily="34" charset="0"/>
              </a:rPr>
              <a:t>00-09</a:t>
            </a:r>
          </a:p>
        </p:txBody>
      </p:sp>
    </p:spTree>
    <p:extLst>
      <p:ext uri="{BB962C8B-B14F-4D97-AF65-F5344CB8AC3E}">
        <p14:creationId xmlns:p14="http://schemas.microsoft.com/office/powerpoint/2010/main" val="1107023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9449746-ADC2-427A-800D-F16A75FFBC19}" type="slidenum">
              <a:rPr lang="en-US" sz="1200" smtClean="0"/>
              <a:pPr eaLnBrk="1" hangingPunct="1"/>
              <a:t>50</a:t>
            </a:fld>
            <a:endParaRPr lang="en-US" sz="1200"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37434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94B0A84A-E8E3-4DF1-BCFF-6566CAB2E00F}" type="slidenum">
              <a:rPr lang="en-US" sz="1200" smtClean="0"/>
              <a:pPr eaLnBrk="1" hangingPunct="1"/>
              <a:t>51</a:t>
            </a:fld>
            <a:endParaRPr lang="en-US" sz="1200"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744370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4C192F10-8FB5-42ED-A932-C0BA9B5F0E54}" type="slidenum">
              <a:rPr lang="en-US" sz="1200" smtClean="0"/>
              <a:pPr eaLnBrk="1" hangingPunct="1"/>
              <a:t>52</a:t>
            </a:fld>
            <a:endParaRPr lang="en-US" sz="1200"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54627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E9E50C39-CAFB-40E5-A1D1-0177BA665EEC}" type="slidenum">
              <a:rPr lang="en-US" sz="1200" smtClean="0"/>
              <a:pPr eaLnBrk="1" hangingPunct="1"/>
              <a:t>53</a:t>
            </a:fld>
            <a:endParaRPr lang="en-US" sz="1200"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969525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D853A2CA-9EB2-4C89-A8E2-29A6E0E5B665}" type="slidenum">
              <a:rPr lang="en-US" b="0"/>
              <a:pPr/>
              <a:t>57</a:t>
            </a:fld>
            <a:endParaRPr lang="en-US" b="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1857801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EA2C7666-85AE-4E3C-B8BE-DBDF84C7EAF8}" type="slidenum">
              <a:rPr lang="en-US" b="0"/>
              <a:pPr/>
              <a:t>59</a:t>
            </a:fld>
            <a:endParaRPr 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smtClean="0">
                <a:latin typeface="Arial" panose="020B0604020202020204" pitchFamily="34" charset="0"/>
              </a:rPr>
              <a:t>03-15</a:t>
            </a:r>
          </a:p>
        </p:txBody>
      </p:sp>
    </p:spTree>
    <p:extLst>
      <p:ext uri="{BB962C8B-B14F-4D97-AF65-F5344CB8AC3E}">
        <p14:creationId xmlns:p14="http://schemas.microsoft.com/office/powerpoint/2010/main" val="180978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6406CAA1-E11C-43DE-97F3-109183915CC0}" type="slidenum">
              <a:rPr lang="en-US" b="0"/>
              <a:pPr/>
              <a:t>60</a:t>
            </a:fld>
            <a:endParaRPr lang="en-US" b="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3752800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6D8D4655-459C-4C81-97F3-E5DA305D9615}" type="slidenum">
              <a:rPr lang="en-US" b="0"/>
              <a:pPr/>
              <a:t>62</a:t>
            </a:fld>
            <a:endParaRPr lang="en-US" b="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374580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BA24F0A9-3D50-4662-85E9-7451C765AD00}" type="slidenum">
              <a:rPr lang="en-US" b="0"/>
              <a:pPr/>
              <a:t>63</a:t>
            </a:fld>
            <a:endParaRPr lang="en-US" b="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3891551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E5BB1AC-AE57-4436-BE63-01E78F4DE377}" type="slidenum">
              <a:rPr lang="en-US" sz="1200" smtClean="0"/>
              <a:pPr eaLnBrk="1" hangingPunct="1"/>
              <a:t>14</a:t>
            </a:fld>
            <a:endParaRPr lang="en-US" sz="1200"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726023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AE09B13-1966-4D8C-B5AD-B644A0308083}" type="slidenum">
              <a:rPr lang="en-US" b="0"/>
              <a:pPr/>
              <a:t>70</a:t>
            </a:fld>
            <a:endParaRPr lang="en-US" b="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61" tIns="43681" rIns="87361" bIns="43681"/>
          <a:lstStyle/>
          <a:p>
            <a:pPr eaLnBrk="1" hangingPunct="1"/>
            <a:r>
              <a:rPr lang="de-DE" smtClean="0">
                <a:latin typeface="Arial" panose="020B0604020202020204" pitchFamily="34" charset="0"/>
              </a:rPr>
              <a:t>03-33</a:t>
            </a:r>
          </a:p>
        </p:txBody>
      </p:sp>
    </p:spTree>
    <p:extLst>
      <p:ext uri="{BB962C8B-B14F-4D97-AF65-F5344CB8AC3E}">
        <p14:creationId xmlns:p14="http://schemas.microsoft.com/office/powerpoint/2010/main" val="572198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416F7A8-8DB0-4B9F-9647-3AF3735643CE}" type="slidenum">
              <a:rPr lang="en-US" sz="1200" smtClean="0"/>
              <a:pPr eaLnBrk="1" hangingPunct="1"/>
              <a:t>71</a:t>
            </a:fld>
            <a:endParaRPr lang="en-US" sz="1200" smtClean="0"/>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smtClean="0">
                <a:latin typeface="Arial" pitchFamily="34" charset="0"/>
              </a:rPr>
              <a:t>03-47</a:t>
            </a:r>
          </a:p>
        </p:txBody>
      </p:sp>
    </p:spTree>
    <p:extLst>
      <p:ext uri="{BB962C8B-B14F-4D97-AF65-F5344CB8AC3E}">
        <p14:creationId xmlns:p14="http://schemas.microsoft.com/office/powerpoint/2010/main" val="2908227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77C70B6-F758-4F8E-A72D-7D8F772451E0}" type="slidenum">
              <a:rPr lang="en-US" b="0"/>
              <a:pPr/>
              <a:t>74</a:t>
            </a:fld>
            <a:endParaRPr lang="en-US" b="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1584467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37C5EE3-4BD9-4235-90AE-9C2FC265F2F1}" type="slidenum">
              <a:rPr lang="en-US" sz="1200" smtClean="0"/>
              <a:pPr eaLnBrk="1" hangingPunct="1"/>
              <a:t>79</a:t>
            </a:fld>
            <a:endParaRPr lang="en-US" sz="1200" smtClean="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755693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BA9BBA-2190-4CFD-98A4-514161501DB8}" type="slidenum">
              <a:rPr lang="en-US">
                <a:solidFill>
                  <a:srgbClr val="000000"/>
                </a:solidFill>
              </a:rPr>
              <a:pPr/>
              <a:t>83</a:t>
            </a:fld>
            <a:endParaRPr lang="en-US">
              <a:solidFill>
                <a:srgbClr val="000000"/>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2430370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AEF103-B99C-41D3-A653-2CAC45E25530}" type="slidenum">
              <a:rPr lang="en-US">
                <a:solidFill>
                  <a:srgbClr val="000000"/>
                </a:solidFill>
              </a:rPr>
              <a:pPr/>
              <a:t>87</a:t>
            </a:fld>
            <a:endParaRPr lang="en-US">
              <a:solidFill>
                <a:srgbClr val="000000"/>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anose="020B0604020202020204" pitchFamily="34" charset="0"/>
            </a:endParaRPr>
          </a:p>
        </p:txBody>
      </p:sp>
    </p:spTree>
    <p:extLst>
      <p:ext uri="{BB962C8B-B14F-4D97-AF65-F5344CB8AC3E}">
        <p14:creationId xmlns:p14="http://schemas.microsoft.com/office/powerpoint/2010/main" val="3226001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3E11B7-4C03-4BAA-990B-DBB25A97EFE1}" type="slidenum">
              <a:rPr lang="en-US">
                <a:solidFill>
                  <a:srgbClr val="000000"/>
                </a:solidFill>
              </a:rPr>
              <a:pPr/>
              <a:t>88</a:t>
            </a:fld>
            <a:endParaRPr lang="en-US">
              <a:solidFill>
                <a:srgbClr val="000000"/>
              </a:solidFill>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2005239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DFE596-721C-4049-B6CF-B8A1E8A2119E}" type="slidenum">
              <a:rPr lang="en-US" smtClean="0"/>
              <a:pPr>
                <a:defRPr/>
              </a:pPr>
              <a:t>98</a:t>
            </a:fld>
            <a:endParaRPr lang="en-US"/>
          </a:p>
        </p:txBody>
      </p:sp>
    </p:spTree>
    <p:extLst>
      <p:ext uri="{BB962C8B-B14F-4D97-AF65-F5344CB8AC3E}">
        <p14:creationId xmlns:p14="http://schemas.microsoft.com/office/powerpoint/2010/main" val="1973440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4A1CF84-D857-4841-B660-0A1146FEA82A}" type="slidenum">
              <a:rPr lang="en-US" sz="1200" smtClean="0"/>
              <a:pPr eaLnBrk="1" hangingPunct="1"/>
              <a:t>15</a:t>
            </a:fld>
            <a:endParaRPr lang="en-US" sz="1200"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26795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EBEB6666-5142-4A56-BB01-045BECBA52B5}" type="slidenum">
              <a:rPr lang="en-US" sz="1200" smtClean="0"/>
              <a:pPr eaLnBrk="1" hangingPunct="1"/>
              <a:t>16</a:t>
            </a:fld>
            <a:endParaRPr lang="en-US" sz="1200"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91849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23209D87-73BF-4DC8-BB8C-0F398761DBB4}" type="slidenum">
              <a:rPr lang="en-US" sz="1200" smtClean="0"/>
              <a:pPr eaLnBrk="1" hangingPunct="1"/>
              <a:t>17</a:t>
            </a:fld>
            <a:endParaRPr lang="en-US" sz="1200"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25148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EBC54114-2F4A-4826-9129-4DAFDA8D79D8}" type="slidenum">
              <a:rPr lang="en-US" sz="1200" smtClean="0"/>
              <a:pPr eaLnBrk="1" hangingPunct="1"/>
              <a:t>18</a:t>
            </a:fld>
            <a:endParaRPr lang="en-US" sz="1200"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688033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2F218495-AA2D-4F37-AEE7-17E5F2C9F5AD}" type="slidenum">
              <a:rPr lang="en-US" sz="1200" smtClean="0"/>
              <a:pPr eaLnBrk="1" hangingPunct="1"/>
              <a:t>19</a:t>
            </a:fld>
            <a:endParaRPr lang="en-US" sz="1200"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68762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6" name="Rectangle 6"/>
          <p:cNvSpPr>
            <a:spLocks noGrp="1" noChangeArrowheads="1"/>
          </p:cNvSpPr>
          <p:nvPr>
            <p:ph type="sldNum" sz="quarter" idx="12"/>
          </p:nvPr>
        </p:nvSpPr>
        <p:spPr>
          <a:ln/>
        </p:spPr>
        <p:txBody>
          <a:bodyPr/>
          <a:lstStyle>
            <a:lvl1pPr>
              <a:defRPr/>
            </a:lvl1pPr>
          </a:lstStyle>
          <a:p>
            <a:pPr>
              <a:defRPr/>
            </a:pPr>
            <a:fld id="{941FE0BC-1F0C-4DC4-A2FE-B9B6CCDDD2E7}" type="slidenum">
              <a:rPr lang="en-US"/>
              <a:pPr>
                <a:defRPr/>
              </a:pPr>
              <a:t>‹#›</a:t>
            </a:fld>
            <a:endParaRPr lang="en-US"/>
          </a:p>
        </p:txBody>
      </p:sp>
    </p:spTree>
    <p:extLst>
      <p:ext uri="{BB962C8B-B14F-4D97-AF65-F5344CB8AC3E}">
        <p14:creationId xmlns:p14="http://schemas.microsoft.com/office/powerpoint/2010/main" val="2834233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6" name="Rectangle 6"/>
          <p:cNvSpPr>
            <a:spLocks noGrp="1" noChangeArrowheads="1"/>
          </p:cNvSpPr>
          <p:nvPr>
            <p:ph type="sldNum" sz="quarter" idx="12"/>
          </p:nvPr>
        </p:nvSpPr>
        <p:spPr>
          <a:ln/>
        </p:spPr>
        <p:txBody>
          <a:bodyPr/>
          <a:lstStyle>
            <a:lvl1pPr>
              <a:defRPr/>
            </a:lvl1pPr>
          </a:lstStyle>
          <a:p>
            <a:pPr>
              <a:defRPr/>
            </a:pPr>
            <a:fld id="{C66FF42C-D3B2-4697-B989-97AE307655F3}" type="slidenum">
              <a:rPr lang="en-US"/>
              <a:pPr>
                <a:defRPr/>
              </a:pPr>
              <a:t>‹#›</a:t>
            </a:fld>
            <a:endParaRPr lang="en-US"/>
          </a:p>
        </p:txBody>
      </p:sp>
    </p:spTree>
    <p:extLst>
      <p:ext uri="{BB962C8B-B14F-4D97-AF65-F5344CB8AC3E}">
        <p14:creationId xmlns:p14="http://schemas.microsoft.com/office/powerpoint/2010/main" val="1276204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6" name="Rectangle 6"/>
          <p:cNvSpPr>
            <a:spLocks noGrp="1" noChangeArrowheads="1"/>
          </p:cNvSpPr>
          <p:nvPr>
            <p:ph type="sldNum" sz="quarter" idx="12"/>
          </p:nvPr>
        </p:nvSpPr>
        <p:spPr>
          <a:ln/>
        </p:spPr>
        <p:txBody>
          <a:bodyPr/>
          <a:lstStyle>
            <a:lvl1pPr>
              <a:defRPr/>
            </a:lvl1pPr>
          </a:lstStyle>
          <a:p>
            <a:pPr>
              <a:defRPr/>
            </a:pPr>
            <a:fld id="{CBDA9623-57B4-43B1-A7B1-9B0DDF051FEC}" type="slidenum">
              <a:rPr lang="en-US"/>
              <a:pPr>
                <a:defRPr/>
              </a:pPr>
              <a:t>‹#›</a:t>
            </a:fld>
            <a:endParaRPr lang="en-US"/>
          </a:p>
        </p:txBody>
      </p:sp>
    </p:spTree>
    <p:extLst>
      <p:ext uri="{BB962C8B-B14F-4D97-AF65-F5344CB8AC3E}">
        <p14:creationId xmlns:p14="http://schemas.microsoft.com/office/powerpoint/2010/main" val="2004465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7" name="Rectangle 6"/>
          <p:cNvSpPr>
            <a:spLocks noGrp="1" noChangeArrowheads="1"/>
          </p:cNvSpPr>
          <p:nvPr>
            <p:ph type="sldNum" sz="quarter" idx="12"/>
          </p:nvPr>
        </p:nvSpPr>
        <p:spPr>
          <a:ln/>
        </p:spPr>
        <p:txBody>
          <a:bodyPr/>
          <a:lstStyle>
            <a:lvl1pPr>
              <a:defRPr/>
            </a:lvl1pPr>
          </a:lstStyle>
          <a:p>
            <a:pPr>
              <a:defRPr/>
            </a:pPr>
            <a:fld id="{14CF93A1-0564-4D26-B54B-4F6205FB1D56}" type="slidenum">
              <a:rPr lang="en-US"/>
              <a:pPr>
                <a:defRPr/>
              </a:pPr>
              <a:t>‹#›</a:t>
            </a:fld>
            <a:endParaRPr lang="en-US"/>
          </a:p>
        </p:txBody>
      </p:sp>
    </p:spTree>
    <p:extLst>
      <p:ext uri="{BB962C8B-B14F-4D97-AF65-F5344CB8AC3E}">
        <p14:creationId xmlns:p14="http://schemas.microsoft.com/office/powerpoint/2010/main" val="3921579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7"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8" name="Rectangle 6"/>
          <p:cNvSpPr>
            <a:spLocks noGrp="1" noChangeArrowheads="1"/>
          </p:cNvSpPr>
          <p:nvPr>
            <p:ph type="sldNum" sz="quarter" idx="12"/>
          </p:nvPr>
        </p:nvSpPr>
        <p:spPr>
          <a:ln/>
        </p:spPr>
        <p:txBody>
          <a:bodyPr/>
          <a:lstStyle>
            <a:lvl1pPr>
              <a:defRPr/>
            </a:lvl1pPr>
          </a:lstStyle>
          <a:p>
            <a:pPr>
              <a:defRPr/>
            </a:pPr>
            <a:fld id="{26833E0C-A0C8-4AA4-A6A5-A7E95B12D61A}" type="slidenum">
              <a:rPr lang="en-US"/>
              <a:pPr>
                <a:defRPr/>
              </a:pPr>
              <a:t>‹#›</a:t>
            </a:fld>
            <a:endParaRPr lang="en-US"/>
          </a:p>
        </p:txBody>
      </p:sp>
    </p:spTree>
    <p:extLst>
      <p:ext uri="{BB962C8B-B14F-4D97-AF65-F5344CB8AC3E}">
        <p14:creationId xmlns:p14="http://schemas.microsoft.com/office/powerpoint/2010/main" val="4179821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Eric J. Sorin, Ph.D.</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CHEM 480/580</a:t>
            </a:r>
          </a:p>
        </p:txBody>
      </p:sp>
      <p:sp>
        <p:nvSpPr>
          <p:cNvPr id="7" name="Rectangle 6"/>
          <p:cNvSpPr>
            <a:spLocks noGrp="1" noChangeArrowheads="1"/>
          </p:cNvSpPr>
          <p:nvPr>
            <p:ph type="sldNum" sz="quarter" idx="12"/>
          </p:nvPr>
        </p:nvSpPr>
        <p:spPr>
          <a:ln/>
        </p:spPr>
        <p:txBody>
          <a:bodyPr/>
          <a:lstStyle>
            <a:lvl1pPr>
              <a:defRPr/>
            </a:lvl1pPr>
          </a:lstStyle>
          <a:p>
            <a:fld id="{68893CB2-9B7C-4A5F-8671-F784C3B45A4D}" type="slidenum">
              <a:rPr lang="en-US"/>
              <a:pPr/>
              <a:t>‹#›</a:t>
            </a:fld>
            <a:endParaRPr lang="en-US"/>
          </a:p>
        </p:txBody>
      </p:sp>
    </p:spTree>
    <p:extLst>
      <p:ext uri="{BB962C8B-B14F-4D97-AF65-F5344CB8AC3E}">
        <p14:creationId xmlns:p14="http://schemas.microsoft.com/office/powerpoint/2010/main" val="1238492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7"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8" name="Rectangle 6"/>
          <p:cNvSpPr>
            <a:spLocks noGrp="1" noChangeArrowheads="1"/>
          </p:cNvSpPr>
          <p:nvPr>
            <p:ph type="sldNum" sz="quarter" idx="12"/>
          </p:nvPr>
        </p:nvSpPr>
        <p:spPr>
          <a:ln/>
        </p:spPr>
        <p:txBody>
          <a:bodyPr/>
          <a:lstStyle>
            <a:lvl1pPr>
              <a:defRPr/>
            </a:lvl1pPr>
          </a:lstStyle>
          <a:p>
            <a:pPr>
              <a:defRPr/>
            </a:pPr>
            <a:fld id="{71F6BB26-AD1D-4A8B-8F99-A2E3FF5E692E}" type="slidenum">
              <a:rPr lang="en-US"/>
              <a:pPr>
                <a:defRPr/>
              </a:pPr>
              <a:t>‹#›</a:t>
            </a:fld>
            <a:endParaRPr lang="en-US"/>
          </a:p>
        </p:txBody>
      </p:sp>
    </p:spTree>
    <p:extLst>
      <p:ext uri="{BB962C8B-B14F-4D97-AF65-F5344CB8AC3E}">
        <p14:creationId xmlns:p14="http://schemas.microsoft.com/office/powerpoint/2010/main" val="4160952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6089EEC4-0566-451F-A017-8748EB8F99D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34851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D439CDE5-6277-4002-ACAA-5FAB4D48FA9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20875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423766D4-B287-4F54-8915-B7A7AB1577D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02538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7" name="Rectangle 6"/>
          <p:cNvSpPr>
            <a:spLocks noGrp="1" noChangeArrowheads="1"/>
          </p:cNvSpPr>
          <p:nvPr>
            <p:ph type="sldNum" sz="quarter" idx="12"/>
          </p:nvPr>
        </p:nvSpPr>
        <p:spPr>
          <a:ln/>
        </p:spPr>
        <p:txBody>
          <a:bodyPr/>
          <a:lstStyle>
            <a:lvl1pPr>
              <a:defRPr/>
            </a:lvl1pPr>
          </a:lstStyle>
          <a:p>
            <a:fld id="{E00B7C77-7D4A-48FD-B681-8E9BBDC418E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81557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6" name="Rectangle 6"/>
          <p:cNvSpPr>
            <a:spLocks noGrp="1" noChangeArrowheads="1"/>
          </p:cNvSpPr>
          <p:nvPr>
            <p:ph type="sldNum" sz="quarter" idx="12"/>
          </p:nvPr>
        </p:nvSpPr>
        <p:spPr>
          <a:ln/>
        </p:spPr>
        <p:txBody>
          <a:bodyPr/>
          <a:lstStyle>
            <a:lvl1pPr>
              <a:defRPr/>
            </a:lvl1pPr>
          </a:lstStyle>
          <a:p>
            <a:pPr>
              <a:defRPr/>
            </a:pPr>
            <a:fld id="{6748C08C-948C-44EF-BEAB-8890FA2B0E55}" type="slidenum">
              <a:rPr lang="en-US"/>
              <a:pPr>
                <a:defRPr/>
              </a:pPr>
              <a:t>‹#›</a:t>
            </a:fld>
            <a:endParaRPr lang="en-US"/>
          </a:p>
        </p:txBody>
      </p:sp>
    </p:spTree>
    <p:extLst>
      <p:ext uri="{BB962C8B-B14F-4D97-AF65-F5344CB8AC3E}">
        <p14:creationId xmlns:p14="http://schemas.microsoft.com/office/powerpoint/2010/main" val="1845117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8"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9" name="Rectangle 6"/>
          <p:cNvSpPr>
            <a:spLocks noGrp="1" noChangeArrowheads="1"/>
          </p:cNvSpPr>
          <p:nvPr>
            <p:ph type="sldNum" sz="quarter" idx="12"/>
          </p:nvPr>
        </p:nvSpPr>
        <p:spPr>
          <a:ln/>
        </p:spPr>
        <p:txBody>
          <a:bodyPr/>
          <a:lstStyle>
            <a:lvl1pPr>
              <a:defRPr/>
            </a:lvl1pPr>
          </a:lstStyle>
          <a:p>
            <a:fld id="{6194B9F1-D1B0-492B-B18C-5D3EF30732C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5150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4"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5" name="Rectangle 6"/>
          <p:cNvSpPr>
            <a:spLocks noGrp="1" noChangeArrowheads="1"/>
          </p:cNvSpPr>
          <p:nvPr>
            <p:ph type="sldNum" sz="quarter" idx="12"/>
          </p:nvPr>
        </p:nvSpPr>
        <p:spPr>
          <a:ln/>
        </p:spPr>
        <p:txBody>
          <a:bodyPr/>
          <a:lstStyle>
            <a:lvl1pPr>
              <a:defRPr/>
            </a:lvl1pPr>
          </a:lstStyle>
          <a:p>
            <a:fld id="{68CEAE67-F6FA-4942-B37A-49964700289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41069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3"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4" name="Rectangle 6"/>
          <p:cNvSpPr>
            <a:spLocks noGrp="1" noChangeArrowheads="1"/>
          </p:cNvSpPr>
          <p:nvPr>
            <p:ph type="sldNum" sz="quarter" idx="12"/>
          </p:nvPr>
        </p:nvSpPr>
        <p:spPr>
          <a:ln/>
        </p:spPr>
        <p:txBody>
          <a:bodyPr/>
          <a:lstStyle>
            <a:lvl1pPr>
              <a:defRPr/>
            </a:lvl1pPr>
          </a:lstStyle>
          <a:p>
            <a:fld id="{BDCC8B76-FF4F-435B-BC6B-A4896D769C6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77593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7" name="Rectangle 6"/>
          <p:cNvSpPr>
            <a:spLocks noGrp="1" noChangeArrowheads="1"/>
          </p:cNvSpPr>
          <p:nvPr>
            <p:ph type="sldNum" sz="quarter" idx="12"/>
          </p:nvPr>
        </p:nvSpPr>
        <p:spPr>
          <a:ln/>
        </p:spPr>
        <p:txBody>
          <a:bodyPr/>
          <a:lstStyle>
            <a:lvl1pPr>
              <a:defRPr/>
            </a:lvl1pPr>
          </a:lstStyle>
          <a:p>
            <a:fld id="{866BEB3F-87DE-4ED7-B6AC-54AFC543DC1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22098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7" name="Rectangle 6"/>
          <p:cNvSpPr>
            <a:spLocks noGrp="1" noChangeArrowheads="1"/>
          </p:cNvSpPr>
          <p:nvPr>
            <p:ph type="sldNum" sz="quarter" idx="12"/>
          </p:nvPr>
        </p:nvSpPr>
        <p:spPr>
          <a:ln/>
        </p:spPr>
        <p:txBody>
          <a:bodyPr/>
          <a:lstStyle>
            <a:lvl1pPr>
              <a:defRPr/>
            </a:lvl1pPr>
          </a:lstStyle>
          <a:p>
            <a:fld id="{55E027B2-7A84-43CE-8915-B6F55E045F0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800993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C2BFA58D-CB10-4187-AD80-71825E75216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906213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1F0CCAAF-A31B-4209-9E52-AA75318D010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860485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7" name="Rectangle 6"/>
          <p:cNvSpPr>
            <a:spLocks noGrp="1" noChangeArrowheads="1"/>
          </p:cNvSpPr>
          <p:nvPr>
            <p:ph type="sldNum" sz="quarter" idx="12"/>
          </p:nvPr>
        </p:nvSpPr>
        <p:spPr>
          <a:ln/>
        </p:spPr>
        <p:txBody>
          <a:bodyPr/>
          <a:lstStyle>
            <a:lvl1pPr>
              <a:defRPr/>
            </a:lvl1pPr>
          </a:lstStyle>
          <a:p>
            <a:fld id="{0CC52C9A-D296-4D99-B2EF-487771A2699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2006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7"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8" name="Rectangle 6"/>
          <p:cNvSpPr>
            <a:spLocks noGrp="1" noChangeArrowheads="1"/>
          </p:cNvSpPr>
          <p:nvPr>
            <p:ph type="sldNum" sz="quarter" idx="12"/>
          </p:nvPr>
        </p:nvSpPr>
        <p:spPr>
          <a:ln/>
        </p:spPr>
        <p:txBody>
          <a:bodyPr/>
          <a:lstStyle>
            <a:lvl1pPr>
              <a:defRPr/>
            </a:lvl1pPr>
          </a:lstStyle>
          <a:p>
            <a:fld id="{CBDA4220-511F-4F1C-9453-45EE2490536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35087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6089EEC4-0566-451F-A017-8748EB8F99D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5753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6" name="Rectangle 6"/>
          <p:cNvSpPr>
            <a:spLocks noGrp="1" noChangeArrowheads="1"/>
          </p:cNvSpPr>
          <p:nvPr>
            <p:ph type="sldNum" sz="quarter" idx="12"/>
          </p:nvPr>
        </p:nvSpPr>
        <p:spPr>
          <a:ln/>
        </p:spPr>
        <p:txBody>
          <a:bodyPr/>
          <a:lstStyle>
            <a:lvl1pPr>
              <a:defRPr/>
            </a:lvl1pPr>
          </a:lstStyle>
          <a:p>
            <a:pPr>
              <a:defRPr/>
            </a:pPr>
            <a:fld id="{62F27D26-CDA7-41F9-A5F7-ED11AC341BA1}" type="slidenum">
              <a:rPr lang="en-US"/>
              <a:pPr>
                <a:defRPr/>
              </a:pPr>
              <a:t>‹#›</a:t>
            </a:fld>
            <a:endParaRPr lang="en-US"/>
          </a:p>
        </p:txBody>
      </p:sp>
    </p:spTree>
    <p:extLst>
      <p:ext uri="{BB962C8B-B14F-4D97-AF65-F5344CB8AC3E}">
        <p14:creationId xmlns:p14="http://schemas.microsoft.com/office/powerpoint/2010/main" val="2280164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D439CDE5-6277-4002-ACAA-5FAB4D48FA9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90907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423766D4-B287-4F54-8915-B7A7AB1577D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450743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7" name="Rectangle 6"/>
          <p:cNvSpPr>
            <a:spLocks noGrp="1" noChangeArrowheads="1"/>
          </p:cNvSpPr>
          <p:nvPr>
            <p:ph type="sldNum" sz="quarter" idx="12"/>
          </p:nvPr>
        </p:nvSpPr>
        <p:spPr>
          <a:ln/>
        </p:spPr>
        <p:txBody>
          <a:bodyPr/>
          <a:lstStyle>
            <a:lvl1pPr>
              <a:defRPr/>
            </a:lvl1pPr>
          </a:lstStyle>
          <a:p>
            <a:fld id="{E00B7C77-7D4A-48FD-B681-8E9BBDC418E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79271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8"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9" name="Rectangle 6"/>
          <p:cNvSpPr>
            <a:spLocks noGrp="1" noChangeArrowheads="1"/>
          </p:cNvSpPr>
          <p:nvPr>
            <p:ph type="sldNum" sz="quarter" idx="12"/>
          </p:nvPr>
        </p:nvSpPr>
        <p:spPr>
          <a:ln/>
        </p:spPr>
        <p:txBody>
          <a:bodyPr/>
          <a:lstStyle>
            <a:lvl1pPr>
              <a:defRPr/>
            </a:lvl1pPr>
          </a:lstStyle>
          <a:p>
            <a:fld id="{6194B9F1-D1B0-492B-B18C-5D3EF30732C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29194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4"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5" name="Rectangle 6"/>
          <p:cNvSpPr>
            <a:spLocks noGrp="1" noChangeArrowheads="1"/>
          </p:cNvSpPr>
          <p:nvPr>
            <p:ph type="sldNum" sz="quarter" idx="12"/>
          </p:nvPr>
        </p:nvSpPr>
        <p:spPr>
          <a:ln/>
        </p:spPr>
        <p:txBody>
          <a:bodyPr/>
          <a:lstStyle>
            <a:lvl1pPr>
              <a:defRPr/>
            </a:lvl1pPr>
          </a:lstStyle>
          <a:p>
            <a:fld id="{68CEAE67-F6FA-4942-B37A-49964700289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329187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3"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4" name="Rectangle 6"/>
          <p:cNvSpPr>
            <a:spLocks noGrp="1" noChangeArrowheads="1"/>
          </p:cNvSpPr>
          <p:nvPr>
            <p:ph type="sldNum" sz="quarter" idx="12"/>
          </p:nvPr>
        </p:nvSpPr>
        <p:spPr>
          <a:ln/>
        </p:spPr>
        <p:txBody>
          <a:bodyPr/>
          <a:lstStyle>
            <a:lvl1pPr>
              <a:defRPr/>
            </a:lvl1pPr>
          </a:lstStyle>
          <a:p>
            <a:fld id="{BDCC8B76-FF4F-435B-BC6B-A4896D769C6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31329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7" name="Rectangle 6"/>
          <p:cNvSpPr>
            <a:spLocks noGrp="1" noChangeArrowheads="1"/>
          </p:cNvSpPr>
          <p:nvPr>
            <p:ph type="sldNum" sz="quarter" idx="12"/>
          </p:nvPr>
        </p:nvSpPr>
        <p:spPr>
          <a:ln/>
        </p:spPr>
        <p:txBody>
          <a:bodyPr/>
          <a:lstStyle>
            <a:lvl1pPr>
              <a:defRPr/>
            </a:lvl1pPr>
          </a:lstStyle>
          <a:p>
            <a:fld id="{866BEB3F-87DE-4ED7-B6AC-54AFC543DC1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874357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7" name="Rectangle 6"/>
          <p:cNvSpPr>
            <a:spLocks noGrp="1" noChangeArrowheads="1"/>
          </p:cNvSpPr>
          <p:nvPr>
            <p:ph type="sldNum" sz="quarter" idx="12"/>
          </p:nvPr>
        </p:nvSpPr>
        <p:spPr>
          <a:ln/>
        </p:spPr>
        <p:txBody>
          <a:bodyPr/>
          <a:lstStyle>
            <a:lvl1pPr>
              <a:defRPr/>
            </a:lvl1pPr>
          </a:lstStyle>
          <a:p>
            <a:fld id="{55E027B2-7A84-43CE-8915-B6F55E045F0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6314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C2BFA58D-CB10-4187-AD80-71825E75216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630332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6" name="Rectangle 6"/>
          <p:cNvSpPr>
            <a:spLocks noGrp="1" noChangeArrowheads="1"/>
          </p:cNvSpPr>
          <p:nvPr>
            <p:ph type="sldNum" sz="quarter" idx="12"/>
          </p:nvPr>
        </p:nvSpPr>
        <p:spPr>
          <a:ln/>
        </p:spPr>
        <p:txBody>
          <a:bodyPr/>
          <a:lstStyle>
            <a:lvl1pPr>
              <a:defRPr/>
            </a:lvl1pPr>
          </a:lstStyle>
          <a:p>
            <a:fld id="{1F0CCAAF-A31B-4209-9E52-AA75318D010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83505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7" name="Rectangle 6"/>
          <p:cNvSpPr>
            <a:spLocks noGrp="1" noChangeArrowheads="1"/>
          </p:cNvSpPr>
          <p:nvPr>
            <p:ph type="sldNum" sz="quarter" idx="12"/>
          </p:nvPr>
        </p:nvSpPr>
        <p:spPr>
          <a:ln/>
        </p:spPr>
        <p:txBody>
          <a:bodyPr/>
          <a:lstStyle>
            <a:lvl1pPr>
              <a:defRPr/>
            </a:lvl1pPr>
          </a:lstStyle>
          <a:p>
            <a:pPr>
              <a:defRPr/>
            </a:pPr>
            <a:fld id="{AF3EE9D0-FDB5-48FF-9275-57ED0C9D82CE}" type="slidenum">
              <a:rPr lang="en-US"/>
              <a:pPr>
                <a:defRPr/>
              </a:pPr>
              <a:t>‹#›</a:t>
            </a:fld>
            <a:endParaRPr lang="en-US"/>
          </a:p>
        </p:txBody>
      </p:sp>
    </p:spTree>
    <p:extLst>
      <p:ext uri="{BB962C8B-B14F-4D97-AF65-F5344CB8AC3E}">
        <p14:creationId xmlns:p14="http://schemas.microsoft.com/office/powerpoint/2010/main" val="4199828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7" name="Rectangle 6"/>
          <p:cNvSpPr>
            <a:spLocks noGrp="1" noChangeArrowheads="1"/>
          </p:cNvSpPr>
          <p:nvPr>
            <p:ph type="sldNum" sz="quarter" idx="12"/>
          </p:nvPr>
        </p:nvSpPr>
        <p:spPr>
          <a:ln/>
        </p:spPr>
        <p:txBody>
          <a:bodyPr/>
          <a:lstStyle>
            <a:lvl1pPr>
              <a:defRPr/>
            </a:lvl1pPr>
          </a:lstStyle>
          <a:p>
            <a:fld id="{0CC52C9A-D296-4D99-B2EF-487771A2699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063673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solidFill>
                  <a:srgbClr val="000000"/>
                </a:solidFill>
              </a:rPr>
              <a:t>Eric J. Sorin, Ph.D.</a:t>
            </a:r>
          </a:p>
        </p:txBody>
      </p:sp>
      <p:sp>
        <p:nvSpPr>
          <p:cNvPr id="7"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CHEM 480/580</a:t>
            </a:r>
          </a:p>
        </p:txBody>
      </p:sp>
      <p:sp>
        <p:nvSpPr>
          <p:cNvPr id="8" name="Rectangle 6"/>
          <p:cNvSpPr>
            <a:spLocks noGrp="1" noChangeArrowheads="1"/>
          </p:cNvSpPr>
          <p:nvPr>
            <p:ph type="sldNum" sz="quarter" idx="12"/>
          </p:nvPr>
        </p:nvSpPr>
        <p:spPr>
          <a:ln/>
        </p:spPr>
        <p:txBody>
          <a:bodyPr/>
          <a:lstStyle>
            <a:lvl1pPr>
              <a:defRPr/>
            </a:lvl1pPr>
          </a:lstStyle>
          <a:p>
            <a:fld id="{CBDA4220-511F-4F1C-9453-45EE2490536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37426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9" name="Rectangle 6"/>
          <p:cNvSpPr>
            <a:spLocks noGrp="1" noChangeArrowheads="1"/>
          </p:cNvSpPr>
          <p:nvPr>
            <p:ph type="sldNum" sz="quarter" idx="12"/>
          </p:nvPr>
        </p:nvSpPr>
        <p:spPr>
          <a:ln/>
        </p:spPr>
        <p:txBody>
          <a:bodyPr/>
          <a:lstStyle>
            <a:lvl1pPr>
              <a:defRPr/>
            </a:lvl1pPr>
          </a:lstStyle>
          <a:p>
            <a:pPr>
              <a:defRPr/>
            </a:pPr>
            <a:fld id="{E51CEB4F-5159-40E7-9952-4C8D8B8CD815}" type="slidenum">
              <a:rPr lang="en-US"/>
              <a:pPr>
                <a:defRPr/>
              </a:pPr>
              <a:t>‹#›</a:t>
            </a:fld>
            <a:endParaRPr lang="en-US"/>
          </a:p>
        </p:txBody>
      </p:sp>
    </p:spTree>
    <p:extLst>
      <p:ext uri="{BB962C8B-B14F-4D97-AF65-F5344CB8AC3E}">
        <p14:creationId xmlns:p14="http://schemas.microsoft.com/office/powerpoint/2010/main" val="292201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5" name="Rectangle 6"/>
          <p:cNvSpPr>
            <a:spLocks noGrp="1" noChangeArrowheads="1"/>
          </p:cNvSpPr>
          <p:nvPr>
            <p:ph type="sldNum" sz="quarter" idx="12"/>
          </p:nvPr>
        </p:nvSpPr>
        <p:spPr>
          <a:ln/>
        </p:spPr>
        <p:txBody>
          <a:bodyPr/>
          <a:lstStyle>
            <a:lvl1pPr>
              <a:defRPr/>
            </a:lvl1pPr>
          </a:lstStyle>
          <a:p>
            <a:pPr>
              <a:defRPr/>
            </a:pPr>
            <a:fld id="{F2B840C7-57CC-4A37-A1B2-D49037A92F4C}" type="slidenum">
              <a:rPr lang="en-US"/>
              <a:pPr>
                <a:defRPr/>
              </a:pPr>
              <a:t>‹#›</a:t>
            </a:fld>
            <a:endParaRPr lang="en-US"/>
          </a:p>
        </p:txBody>
      </p:sp>
    </p:spTree>
    <p:extLst>
      <p:ext uri="{BB962C8B-B14F-4D97-AF65-F5344CB8AC3E}">
        <p14:creationId xmlns:p14="http://schemas.microsoft.com/office/powerpoint/2010/main" val="678418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4" name="Rectangle 6"/>
          <p:cNvSpPr>
            <a:spLocks noGrp="1" noChangeArrowheads="1"/>
          </p:cNvSpPr>
          <p:nvPr>
            <p:ph type="sldNum" sz="quarter" idx="12"/>
          </p:nvPr>
        </p:nvSpPr>
        <p:spPr>
          <a:ln/>
        </p:spPr>
        <p:txBody>
          <a:bodyPr/>
          <a:lstStyle>
            <a:lvl1pPr>
              <a:defRPr/>
            </a:lvl1pPr>
          </a:lstStyle>
          <a:p>
            <a:pPr>
              <a:defRPr/>
            </a:pPr>
            <a:fld id="{BDF3B71E-F490-421E-BCFE-2DE2CAE39804}" type="slidenum">
              <a:rPr lang="en-US"/>
              <a:pPr>
                <a:defRPr/>
              </a:pPr>
              <a:t>‹#›</a:t>
            </a:fld>
            <a:endParaRPr lang="en-US"/>
          </a:p>
        </p:txBody>
      </p:sp>
    </p:spTree>
    <p:extLst>
      <p:ext uri="{BB962C8B-B14F-4D97-AF65-F5344CB8AC3E}">
        <p14:creationId xmlns:p14="http://schemas.microsoft.com/office/powerpoint/2010/main" val="331824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7" name="Rectangle 6"/>
          <p:cNvSpPr>
            <a:spLocks noGrp="1" noChangeArrowheads="1"/>
          </p:cNvSpPr>
          <p:nvPr>
            <p:ph type="sldNum" sz="quarter" idx="12"/>
          </p:nvPr>
        </p:nvSpPr>
        <p:spPr>
          <a:ln/>
        </p:spPr>
        <p:txBody>
          <a:bodyPr/>
          <a:lstStyle>
            <a:lvl1pPr>
              <a:defRPr/>
            </a:lvl1pPr>
          </a:lstStyle>
          <a:p>
            <a:pPr>
              <a:defRPr/>
            </a:pPr>
            <a:fld id="{A10D533C-9CDC-467E-B634-94AE738856F5}" type="slidenum">
              <a:rPr lang="en-US"/>
              <a:pPr>
                <a:defRPr/>
              </a:pPr>
              <a:t>‹#›</a:t>
            </a:fld>
            <a:endParaRPr lang="en-US"/>
          </a:p>
        </p:txBody>
      </p:sp>
    </p:spTree>
    <p:extLst>
      <p:ext uri="{BB962C8B-B14F-4D97-AF65-F5344CB8AC3E}">
        <p14:creationId xmlns:p14="http://schemas.microsoft.com/office/powerpoint/2010/main" val="122900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Sorin Lab</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May 2011</a:t>
            </a:r>
          </a:p>
        </p:txBody>
      </p:sp>
      <p:sp>
        <p:nvSpPr>
          <p:cNvPr id="7" name="Rectangle 6"/>
          <p:cNvSpPr>
            <a:spLocks noGrp="1" noChangeArrowheads="1"/>
          </p:cNvSpPr>
          <p:nvPr>
            <p:ph type="sldNum" sz="quarter" idx="12"/>
          </p:nvPr>
        </p:nvSpPr>
        <p:spPr>
          <a:ln/>
        </p:spPr>
        <p:txBody>
          <a:bodyPr/>
          <a:lstStyle>
            <a:lvl1pPr>
              <a:defRPr/>
            </a:lvl1pPr>
          </a:lstStyle>
          <a:p>
            <a:pPr>
              <a:defRPr/>
            </a:pPr>
            <a:fld id="{EE7D0AB0-A3C3-4373-9F30-3506708B29D2}" type="slidenum">
              <a:rPr lang="en-US"/>
              <a:pPr>
                <a:defRPr/>
              </a:pPr>
              <a:t>‹#›</a:t>
            </a:fld>
            <a:endParaRPr lang="en-US"/>
          </a:p>
        </p:txBody>
      </p:sp>
    </p:spTree>
    <p:extLst>
      <p:ext uri="{BB962C8B-B14F-4D97-AF65-F5344CB8AC3E}">
        <p14:creationId xmlns:p14="http://schemas.microsoft.com/office/powerpoint/2010/main" val="251630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pPr>
              <a:defRPr/>
            </a:pPr>
            <a:r>
              <a:rPr lang="en-US"/>
              <a:t>Sorin Lab</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r>
              <a:rPr lang="en-US"/>
              <a:t>May 2011</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FA0DE54B-7EAD-46FD-94FE-093F2AF131C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1" r:id="rId14"/>
    <p:sldLayoutId id="2147483716" r:id="rId15"/>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lgn="l">
              <a:defRPr/>
            </a:pPr>
            <a:r>
              <a:rPr lang="en-US">
                <a:solidFill>
                  <a:srgbClr val="000000"/>
                </a:solidFill>
              </a:rPr>
              <a:t>Eric J. Sorin, Ph.D.</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r>
              <a:rPr lang="en-US">
                <a:solidFill>
                  <a:srgbClr val="000000"/>
                </a:solidFill>
              </a:rPr>
              <a:t>CHEM 480/580</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fld id="{AD553952-927D-4559-9FB1-0B5C2926ED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14280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lgn="l">
              <a:defRPr/>
            </a:pPr>
            <a:r>
              <a:rPr lang="en-US">
                <a:solidFill>
                  <a:srgbClr val="000000"/>
                </a:solidFill>
              </a:rPr>
              <a:t>Eric J. Sorin, Ph.D.</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r>
              <a:rPr lang="en-US">
                <a:solidFill>
                  <a:srgbClr val="000000"/>
                </a:solidFill>
              </a:rPr>
              <a:t>CHEM 480/580</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fld id="{AD553952-927D-4559-9FB1-0B5C2926ED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3817084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upload.wikimedia.org/wikipedia/commons/4/43/Liquid_water_hydrogen_bond.png"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upload.wikimedia.org/wikipedia/commons/4/43/Liquid_water_hydrogen_bond.pn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7.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1.xml"/><Relationship Id="rId7" Type="http://schemas.openxmlformats.org/officeDocument/2006/relationships/image" Target="../media/image14.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16.png"/><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upload.wikimedia.org/wikipedia/commons/5/58/L-tryptophan-3D-sticks.p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1.wmf"/></Relationships>
</file>

<file path=ppt/slides/_rels/slide3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3.w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3.w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2.xml"/><Relationship Id="rId7" Type="http://schemas.openxmlformats.org/officeDocument/2006/relationships/image" Target="../media/image49.png"/><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48.png"/><Relationship Id="rId4" Type="http://schemas.openxmlformats.org/officeDocument/2006/relationships/oleObject" Target="../embeddings/oleObject13.bin"/><Relationship Id="rId9"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image" Target="../media/image16.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16.png"/><Relationship Id="rId4" Type="http://schemas.openxmlformats.org/officeDocument/2006/relationships/oleObject" Target="../embeddings/oleObject17.bin"/></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457200" y="304800"/>
            <a:ext cx="8229600" cy="762000"/>
          </a:xfrm>
        </p:spPr>
        <p:txBody>
          <a:bodyPr/>
          <a:lstStyle/>
          <a:p>
            <a:pPr eaLnBrk="1" hangingPunct="1"/>
            <a:r>
              <a:rPr lang="en-US" sz="3600" b="1" smtClean="0"/>
              <a:t>Introduction to</a:t>
            </a:r>
          </a:p>
        </p:txBody>
      </p:sp>
      <p:sp>
        <p:nvSpPr>
          <p:cNvPr id="4099" name="Rectangle 3"/>
          <p:cNvSpPr>
            <a:spLocks noGrp="1" noChangeArrowheads="1"/>
          </p:cNvSpPr>
          <p:nvPr>
            <p:ph type="subTitle" idx="1"/>
          </p:nvPr>
        </p:nvSpPr>
        <p:spPr>
          <a:xfrm>
            <a:off x="1447800" y="5562600"/>
            <a:ext cx="6400800" cy="1066800"/>
          </a:xfrm>
        </p:spPr>
        <p:txBody>
          <a:bodyPr/>
          <a:lstStyle/>
          <a:p>
            <a:pPr eaLnBrk="1" hangingPunct="1">
              <a:defRPr/>
            </a:pPr>
            <a:r>
              <a:rPr lang="en-US" smtClean="0"/>
              <a:t>Eric J. Sorin, Ph.D.</a:t>
            </a:r>
          </a:p>
          <a:p>
            <a:pPr eaLnBrk="1" hangingPunct="1">
              <a:defRPr/>
            </a:pPr>
            <a:r>
              <a:rPr lang="en-US" sz="2400" smtClean="0">
                <a:effectLst>
                  <a:outerShdw blurRad="38100" dist="38100" dir="2700000" algn="tl">
                    <a:srgbClr val="C0C0C0"/>
                  </a:outerShdw>
                </a:effectLst>
              </a:rPr>
              <a:t>California State University, Long Beach</a:t>
            </a:r>
          </a:p>
          <a:p>
            <a:pPr eaLnBrk="1" hangingPunct="1">
              <a:defRPr/>
            </a:pPr>
            <a:endParaRPr lang="en-US" sz="2400" smtClean="0"/>
          </a:p>
        </p:txBody>
      </p:sp>
      <p:sp>
        <p:nvSpPr>
          <p:cNvPr id="14340" name="Rectangle 4"/>
          <p:cNvSpPr>
            <a:spLocks noChangeArrowheads="1"/>
          </p:cNvSpPr>
          <p:nvPr/>
        </p:nvSpPr>
        <p:spPr bwMode="auto">
          <a:xfrm>
            <a:off x="381000" y="12192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3600" b="1" dirty="0">
                <a:solidFill>
                  <a:schemeClr val="tx2"/>
                </a:solidFill>
              </a:rPr>
              <a:t>Biomolecular Modeling &amp; Simulation</a:t>
            </a:r>
          </a:p>
          <a:p>
            <a:endParaRPr lang="en-US" sz="1100" b="1" dirty="0">
              <a:solidFill>
                <a:schemeClr val="tx2"/>
              </a:solidFill>
            </a:endParaRPr>
          </a:p>
          <a:p>
            <a:r>
              <a:rPr lang="en-US" sz="2800" b="1" dirty="0" smtClean="0">
                <a:solidFill>
                  <a:schemeClr val="tx2"/>
                </a:solidFill>
              </a:rPr>
              <a:t>Summer 2016</a:t>
            </a:r>
            <a:endParaRPr lang="en-US" sz="2800" b="1" dirty="0">
              <a:solidFill>
                <a:schemeClr val="tx2"/>
              </a:solidFill>
            </a:endParaRPr>
          </a:p>
        </p:txBody>
      </p:sp>
      <p:pic>
        <p:nvPicPr>
          <p:cNvPr id="14341" name="Picture 6" descr="Csulb-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300" y="5629275"/>
            <a:ext cx="952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8" descr="con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57450"/>
            <a:ext cx="46482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13" descr="Bang your head!"/>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562600"/>
            <a:ext cx="10699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6F8DFF4A-9C67-44DD-98C9-2F716DEB464D}" type="slidenum">
              <a:rPr lang="en-US" sz="1400" smtClean="0"/>
              <a:pPr eaLnBrk="1" hangingPunct="1"/>
              <a:t>10</a:t>
            </a:fld>
            <a:endParaRPr lang="en-US" sz="1400" smtClean="0"/>
          </a:p>
        </p:txBody>
      </p:sp>
      <p:sp>
        <p:nvSpPr>
          <p:cNvPr id="23556" name="Rectangle 2"/>
          <p:cNvSpPr>
            <a:spLocks noGrp="1" noChangeArrowheads="1"/>
          </p:cNvSpPr>
          <p:nvPr>
            <p:ph type="title"/>
          </p:nvPr>
        </p:nvSpPr>
        <p:spPr/>
        <p:txBody>
          <a:bodyPr/>
          <a:lstStyle/>
          <a:p>
            <a:pPr eaLnBrk="1" hangingPunct="1"/>
            <a:r>
              <a:rPr lang="en-US" sz="4000" smtClean="0">
                <a:solidFill>
                  <a:srgbClr val="FF0000"/>
                </a:solidFill>
              </a:rPr>
              <a:t>Mechanism of Modeling</a:t>
            </a:r>
          </a:p>
        </p:txBody>
      </p:sp>
      <p:sp>
        <p:nvSpPr>
          <p:cNvPr id="94211" name="Rectangle 3"/>
          <p:cNvSpPr>
            <a:spLocks noGrp="1" noChangeArrowheads="1"/>
          </p:cNvSpPr>
          <p:nvPr>
            <p:ph type="body" idx="1"/>
          </p:nvPr>
        </p:nvSpPr>
        <p:spPr>
          <a:xfrm>
            <a:off x="381000" y="1371600"/>
            <a:ext cx="8686800" cy="4876800"/>
          </a:xfrm>
        </p:spPr>
        <p:txBody>
          <a:bodyPr/>
          <a:lstStyle/>
          <a:p>
            <a:pPr eaLnBrk="1" hangingPunct="1"/>
            <a:r>
              <a:rPr lang="en-US" dirty="0" smtClean="0">
                <a:solidFill>
                  <a:schemeClr val="accent2"/>
                </a:solidFill>
              </a:rPr>
              <a:t>Software &amp; hardware</a:t>
            </a:r>
          </a:p>
          <a:p>
            <a:pPr lvl="1" eaLnBrk="1" hangingPunct="1"/>
            <a:r>
              <a:rPr lang="en-US" dirty="0" smtClean="0"/>
              <a:t>Performs calculations, each software package includes various models/methods/treatments </a:t>
            </a:r>
          </a:p>
          <a:p>
            <a:pPr eaLnBrk="1" hangingPunct="1"/>
            <a:endParaRPr lang="en-US" sz="400" dirty="0" smtClean="0"/>
          </a:p>
          <a:p>
            <a:pPr eaLnBrk="1" hangingPunct="1"/>
            <a:r>
              <a:rPr lang="en-US" dirty="0" smtClean="0">
                <a:solidFill>
                  <a:schemeClr val="accent2"/>
                </a:solidFill>
              </a:rPr>
              <a:t>Biomolecular potentials (Force fields)</a:t>
            </a:r>
          </a:p>
          <a:p>
            <a:pPr lvl="1" eaLnBrk="1" hangingPunct="1"/>
            <a:r>
              <a:rPr lang="en-US" dirty="0" smtClean="0"/>
              <a:t>Defines the energetics/forces in the model</a:t>
            </a:r>
          </a:p>
          <a:p>
            <a:pPr lvl="1" eaLnBrk="1" hangingPunct="1"/>
            <a:r>
              <a:rPr lang="en-US" dirty="0" smtClean="0"/>
              <a:t>Determines complexity &amp; comp. expense</a:t>
            </a:r>
            <a:endParaRPr lang="en-US" dirty="0" smtClean="0">
              <a:solidFill>
                <a:schemeClr val="accent2"/>
              </a:solidFill>
            </a:endParaRPr>
          </a:p>
          <a:p>
            <a:pPr eaLnBrk="1" hangingPunct="1"/>
            <a:r>
              <a:rPr lang="en-US" dirty="0" smtClean="0">
                <a:solidFill>
                  <a:schemeClr val="accent2"/>
                </a:solidFill>
              </a:rPr>
              <a:t>Approaches</a:t>
            </a:r>
          </a:p>
          <a:p>
            <a:pPr lvl="1" eaLnBrk="1" hangingPunct="1"/>
            <a:r>
              <a:rPr lang="en-US" dirty="0" smtClean="0"/>
              <a:t>How the simulations are performed: molecular dynamics, Monte Carlo, etc.</a:t>
            </a:r>
          </a:p>
          <a:p>
            <a:pPr lvl="1" eaLnBrk="1" hangingPunct="1"/>
            <a:endParaRPr lang="en-US" sz="400" dirty="0" smtClean="0"/>
          </a:p>
          <a:p>
            <a:pPr eaLnBrk="1" hangingPunct="1"/>
            <a:endParaRPr lang="en-US" dirty="0" smtClean="0"/>
          </a:p>
        </p:txBody>
      </p:sp>
    </p:spTree>
    <p:extLst>
      <p:ext uri="{BB962C8B-B14F-4D97-AF65-F5344CB8AC3E}">
        <p14:creationId xmlns:p14="http://schemas.microsoft.com/office/powerpoint/2010/main" val="1854879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2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211">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421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2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62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81ADE84-1B80-46DA-A39A-8BD66653B514}" type="slidenum">
              <a:rPr lang="en-US" sz="1400" smtClean="0"/>
              <a:pPr eaLnBrk="1" hangingPunct="1"/>
              <a:t>100</a:t>
            </a:fld>
            <a:endParaRPr lang="en-US" sz="1400" smtClean="0"/>
          </a:p>
        </p:txBody>
      </p:sp>
      <p:sp>
        <p:nvSpPr>
          <p:cNvPr id="96260" name="Rectangle 2"/>
          <p:cNvSpPr>
            <a:spLocks noGrp="1" noChangeArrowheads="1"/>
          </p:cNvSpPr>
          <p:nvPr>
            <p:ph type="title"/>
          </p:nvPr>
        </p:nvSpPr>
        <p:spPr>
          <a:xfrm>
            <a:off x="457200" y="152400"/>
            <a:ext cx="8229600" cy="1239838"/>
          </a:xfrm>
        </p:spPr>
        <p:txBody>
          <a:bodyPr/>
          <a:lstStyle/>
          <a:p>
            <a:pPr eaLnBrk="1" hangingPunct="1">
              <a:spcBef>
                <a:spcPts val="1200"/>
              </a:spcBef>
            </a:pPr>
            <a:r>
              <a:rPr lang="en-US" sz="4000" smtClean="0">
                <a:solidFill>
                  <a:srgbClr val="FF0000"/>
                </a:solidFill>
              </a:rPr>
              <a:t>Common Reaction Coordinates </a:t>
            </a:r>
            <a:r>
              <a:rPr lang="en-US" sz="3200" smtClean="0">
                <a:solidFill>
                  <a:srgbClr val="FF0000"/>
                </a:solidFill>
              </a:rPr>
              <a:t>(Structure)</a:t>
            </a:r>
            <a:endParaRPr lang="en-US" sz="4000" smtClean="0">
              <a:solidFill>
                <a:srgbClr val="FF0000"/>
              </a:solidFill>
            </a:endParaRPr>
          </a:p>
        </p:txBody>
      </p:sp>
      <p:sp>
        <p:nvSpPr>
          <p:cNvPr id="293891" name="Rectangle 3"/>
          <p:cNvSpPr>
            <a:spLocks noGrp="1" noChangeArrowheads="1"/>
          </p:cNvSpPr>
          <p:nvPr>
            <p:ph type="body" idx="1"/>
          </p:nvPr>
        </p:nvSpPr>
        <p:spPr>
          <a:xfrm>
            <a:off x="228600" y="1325563"/>
            <a:ext cx="8686800" cy="5075237"/>
          </a:xfrm>
        </p:spPr>
        <p:txBody>
          <a:bodyPr/>
          <a:lstStyle/>
          <a:p>
            <a:pPr eaLnBrk="1" hangingPunct="1">
              <a:spcBef>
                <a:spcPts val="1200"/>
              </a:spcBef>
            </a:pPr>
            <a:r>
              <a:rPr lang="en-US" sz="2200" smtClean="0">
                <a:solidFill>
                  <a:schemeClr val="accent2"/>
                </a:solidFill>
              </a:rPr>
              <a:t>Radius of gyration (R</a:t>
            </a:r>
            <a:r>
              <a:rPr lang="en-US" sz="2200" baseline="-25000" smtClean="0">
                <a:solidFill>
                  <a:schemeClr val="accent2"/>
                </a:solidFill>
              </a:rPr>
              <a:t>g</a:t>
            </a:r>
            <a:r>
              <a:rPr lang="en-US" sz="2200" smtClean="0">
                <a:solidFill>
                  <a:schemeClr val="accent2"/>
                </a:solidFill>
              </a:rPr>
              <a:t>):</a:t>
            </a:r>
            <a:r>
              <a:rPr lang="en-US" sz="2200" smtClean="0"/>
              <a:t> measure of absolute molecular size</a:t>
            </a:r>
          </a:p>
          <a:p>
            <a:pPr eaLnBrk="1" hangingPunct="1">
              <a:spcBef>
                <a:spcPts val="1200"/>
              </a:spcBef>
            </a:pPr>
            <a:r>
              <a:rPr lang="en-US" sz="2200" smtClean="0">
                <a:solidFill>
                  <a:schemeClr val="accent2"/>
                </a:solidFill>
              </a:rPr>
              <a:t>Root-mean-squared-deviation (RMSD):</a:t>
            </a:r>
            <a:r>
              <a:rPr lang="en-US" sz="2200" smtClean="0"/>
              <a:t> numerical comparison between two structures (typically compare time t to time t</a:t>
            </a:r>
            <a:r>
              <a:rPr lang="en-US" sz="2200" baseline="-25000" smtClean="0"/>
              <a:t>0</a:t>
            </a:r>
            <a:r>
              <a:rPr lang="en-US" sz="2200" smtClean="0"/>
              <a:t>)</a:t>
            </a:r>
          </a:p>
          <a:p>
            <a:pPr eaLnBrk="1" hangingPunct="1">
              <a:spcBef>
                <a:spcPts val="1200"/>
              </a:spcBef>
            </a:pPr>
            <a:r>
              <a:rPr lang="en-US" sz="2200" smtClean="0">
                <a:solidFill>
                  <a:schemeClr val="accent2"/>
                </a:solidFill>
              </a:rPr>
              <a:t>Solvent accessible surface area (SASA):</a:t>
            </a:r>
            <a:r>
              <a:rPr lang="en-US" sz="2200" smtClean="0"/>
              <a:t> measure </a:t>
            </a:r>
            <a:r>
              <a:rPr lang="en-US" sz="2200" smtClean="0">
                <a:solidFill>
                  <a:schemeClr val="tx2"/>
                </a:solidFill>
              </a:rPr>
              <a:t>of protein surface exposed to solvent (can be hydrophobic &amp;/or hydrophilic) </a:t>
            </a:r>
          </a:p>
          <a:p>
            <a:pPr eaLnBrk="1" hangingPunct="1">
              <a:spcBef>
                <a:spcPts val="1200"/>
              </a:spcBef>
            </a:pPr>
            <a:r>
              <a:rPr lang="en-US" sz="2200" smtClean="0">
                <a:solidFill>
                  <a:schemeClr val="accent2"/>
                </a:solidFill>
              </a:rPr>
              <a:t>Secondary structure content (N</a:t>
            </a:r>
            <a:r>
              <a:rPr lang="en-US" sz="2200" baseline="-25000" smtClean="0">
                <a:solidFill>
                  <a:schemeClr val="accent2"/>
                </a:solidFill>
                <a:latin typeface="Symbol" pitchFamily="18" charset="2"/>
              </a:rPr>
              <a:t>a</a:t>
            </a:r>
            <a:r>
              <a:rPr lang="en-US" sz="2200" smtClean="0">
                <a:solidFill>
                  <a:schemeClr val="accent2"/>
                </a:solidFill>
              </a:rPr>
              <a:t>, N</a:t>
            </a:r>
            <a:r>
              <a:rPr lang="en-US" sz="2200" baseline="-25000" smtClean="0">
                <a:solidFill>
                  <a:schemeClr val="accent2"/>
                </a:solidFill>
                <a:latin typeface="Symbol" pitchFamily="18" charset="2"/>
              </a:rPr>
              <a:t>b</a:t>
            </a:r>
            <a:r>
              <a:rPr lang="en-US" sz="2200" smtClean="0">
                <a:solidFill>
                  <a:schemeClr val="accent2"/>
                </a:solidFill>
              </a:rPr>
              <a:t>):</a:t>
            </a:r>
            <a:r>
              <a:rPr lang="en-US" sz="2200" smtClean="0"/>
              <a:t> </a:t>
            </a:r>
            <a:r>
              <a:rPr lang="en-US" sz="2200" smtClean="0">
                <a:solidFill>
                  <a:schemeClr val="tx2"/>
                </a:solidFill>
              </a:rPr>
              <a:t>how much of the protein is in a given 2’ state … “DSSP” </a:t>
            </a:r>
            <a:r>
              <a:rPr lang="en-US" sz="2200" b="1" i="1" smtClean="0">
                <a:solidFill>
                  <a:schemeClr val="tx2"/>
                </a:solidFill>
              </a:rPr>
              <a:t>assigns</a:t>
            </a:r>
            <a:r>
              <a:rPr lang="en-US" sz="2200" smtClean="0">
                <a:solidFill>
                  <a:schemeClr val="tx2"/>
                </a:solidFill>
              </a:rPr>
              <a:t> 2’ structure </a:t>
            </a:r>
            <a:r>
              <a:rPr lang="en-US" sz="2200" smtClean="0"/>
              <a:t>type based on geometry and H-bonds</a:t>
            </a:r>
          </a:p>
          <a:p>
            <a:pPr eaLnBrk="1" hangingPunct="1">
              <a:spcBef>
                <a:spcPts val="1200"/>
              </a:spcBef>
            </a:pPr>
            <a:r>
              <a:rPr lang="en-US" sz="2200" smtClean="0">
                <a:solidFill>
                  <a:schemeClr val="accent2"/>
                </a:solidFill>
              </a:rPr>
              <a:t>Hydrogen bonds:</a:t>
            </a:r>
            <a:r>
              <a:rPr lang="en-US" sz="2200" smtClean="0"/>
              <a:t> many ways to calculate H-bonds and use them as reaction coordinates</a:t>
            </a:r>
          </a:p>
          <a:p>
            <a:pPr eaLnBrk="1" hangingPunct="1">
              <a:spcBef>
                <a:spcPts val="1200"/>
              </a:spcBef>
            </a:pPr>
            <a:r>
              <a:rPr lang="en-US" sz="2200" smtClean="0">
                <a:solidFill>
                  <a:schemeClr val="accent2"/>
                </a:solidFill>
              </a:rPr>
              <a:t>Native contacts (NC):</a:t>
            </a:r>
            <a:r>
              <a:rPr lang="en-US" sz="2200" smtClean="0"/>
              <a:t> fraction or number of long range contacts (observed in the native state) present in a given conformation</a:t>
            </a:r>
            <a:endParaRPr lang="en-US" sz="2200"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38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38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38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38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938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728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69A590F2-D6DB-4143-A851-97DB7C514626}" type="slidenum">
              <a:rPr lang="en-US" sz="1400" smtClean="0"/>
              <a:pPr eaLnBrk="1" hangingPunct="1"/>
              <a:t>101</a:t>
            </a:fld>
            <a:endParaRPr lang="en-US" sz="1400" smtClean="0"/>
          </a:p>
        </p:txBody>
      </p:sp>
      <p:sp>
        <p:nvSpPr>
          <p:cNvPr id="97284" name="Rectangle 2"/>
          <p:cNvSpPr>
            <a:spLocks noGrp="1" noChangeArrowheads="1"/>
          </p:cNvSpPr>
          <p:nvPr>
            <p:ph type="title"/>
          </p:nvPr>
        </p:nvSpPr>
        <p:spPr>
          <a:xfrm>
            <a:off x="457200" y="152400"/>
            <a:ext cx="8229600" cy="1239838"/>
          </a:xfrm>
        </p:spPr>
        <p:txBody>
          <a:bodyPr/>
          <a:lstStyle/>
          <a:p>
            <a:pPr eaLnBrk="1" hangingPunct="1">
              <a:spcBef>
                <a:spcPts val="1200"/>
              </a:spcBef>
            </a:pPr>
            <a:r>
              <a:rPr lang="en-US" sz="4000" smtClean="0">
                <a:solidFill>
                  <a:srgbClr val="FF0000"/>
                </a:solidFill>
              </a:rPr>
              <a:t>Common Reaction Coordinates </a:t>
            </a:r>
            <a:r>
              <a:rPr lang="en-US" sz="3200" smtClean="0">
                <a:solidFill>
                  <a:srgbClr val="FF0000"/>
                </a:solidFill>
              </a:rPr>
              <a:t>(Energy &amp; Motion)</a:t>
            </a:r>
            <a:endParaRPr lang="en-US" sz="4000" smtClean="0">
              <a:solidFill>
                <a:srgbClr val="FF0000"/>
              </a:solidFill>
            </a:endParaRPr>
          </a:p>
        </p:txBody>
      </p:sp>
      <p:sp>
        <p:nvSpPr>
          <p:cNvPr id="293891" name="Rectangle 3"/>
          <p:cNvSpPr>
            <a:spLocks noGrp="1" noChangeArrowheads="1"/>
          </p:cNvSpPr>
          <p:nvPr>
            <p:ph type="body" idx="1"/>
          </p:nvPr>
        </p:nvSpPr>
        <p:spPr>
          <a:xfrm>
            <a:off x="228600" y="1371600"/>
            <a:ext cx="8686800" cy="5029200"/>
          </a:xfrm>
        </p:spPr>
        <p:txBody>
          <a:bodyPr/>
          <a:lstStyle/>
          <a:p>
            <a:pPr eaLnBrk="1" hangingPunct="1">
              <a:spcBef>
                <a:spcPts val="1200"/>
              </a:spcBef>
              <a:defRPr/>
            </a:pPr>
            <a:r>
              <a:rPr lang="en-US" sz="2000" dirty="0" smtClean="0">
                <a:solidFill>
                  <a:schemeClr val="accent2"/>
                </a:solidFill>
              </a:rPr>
              <a:t>Potential energy (U or </a:t>
            </a:r>
            <a:r>
              <a:rPr lang="en-US" sz="2000" dirty="0" err="1" smtClean="0">
                <a:solidFill>
                  <a:schemeClr val="accent2"/>
                </a:solidFill>
              </a:rPr>
              <a:t>E</a:t>
            </a:r>
            <a:r>
              <a:rPr lang="en-US" sz="2000" baseline="-25000" dirty="0" err="1" smtClean="0">
                <a:solidFill>
                  <a:schemeClr val="accent2"/>
                </a:solidFill>
              </a:rPr>
              <a:t>pot</a:t>
            </a:r>
            <a:r>
              <a:rPr lang="en-US" sz="2000" dirty="0" smtClean="0">
                <a:solidFill>
                  <a:schemeClr val="accent2"/>
                </a:solidFill>
              </a:rPr>
              <a:t>):</a:t>
            </a:r>
            <a:r>
              <a:rPr lang="en-US" sz="2000" dirty="0" smtClean="0"/>
              <a:t> absolute measure of molecular energy of the biomolecule (determined by model used)</a:t>
            </a:r>
          </a:p>
          <a:p>
            <a:pPr eaLnBrk="1" hangingPunct="1">
              <a:spcBef>
                <a:spcPts val="1200"/>
              </a:spcBef>
              <a:defRPr/>
            </a:pPr>
            <a:r>
              <a:rPr lang="en-US" sz="2200" dirty="0" smtClean="0">
                <a:solidFill>
                  <a:schemeClr val="accent2"/>
                </a:solidFill>
              </a:rPr>
              <a:t>Root-mean-squared-fluctuations (RMSF):</a:t>
            </a:r>
            <a:r>
              <a:rPr lang="en-US" sz="2200" dirty="0" smtClean="0"/>
              <a:t> absolute measure of the spatial fluctuation of individual atoms or groups</a:t>
            </a:r>
          </a:p>
          <a:p>
            <a:pPr eaLnBrk="1" hangingPunct="1">
              <a:spcBef>
                <a:spcPts val="1200"/>
              </a:spcBef>
              <a:defRPr/>
            </a:pPr>
            <a:r>
              <a:rPr lang="en-US" sz="2200" dirty="0" smtClean="0">
                <a:solidFill>
                  <a:schemeClr val="accent2"/>
                </a:solidFill>
              </a:rPr>
              <a:t>Normal mode analysis (NMA)</a:t>
            </a:r>
            <a:endParaRPr lang="en-US" sz="2200" dirty="0" smtClean="0"/>
          </a:p>
          <a:p>
            <a:pPr eaLnBrk="1" hangingPunct="1">
              <a:spcBef>
                <a:spcPts val="1200"/>
              </a:spcBef>
              <a:defRPr/>
            </a:pPr>
            <a:r>
              <a:rPr lang="en-US" sz="2200" dirty="0" smtClean="0">
                <a:solidFill>
                  <a:schemeClr val="accent2"/>
                </a:solidFill>
              </a:rPr>
              <a:t>Principal component analysis (PCA)</a:t>
            </a:r>
            <a:endParaRPr lang="en-US" sz="2200" dirty="0" smtClean="0"/>
          </a:p>
          <a:p>
            <a:pPr eaLnBrk="1" hangingPunct="1">
              <a:spcBef>
                <a:spcPts val="1200"/>
              </a:spcBef>
              <a:defRPr/>
            </a:pPr>
            <a:r>
              <a:rPr lang="en-US" sz="2200" dirty="0" smtClean="0">
                <a:solidFill>
                  <a:schemeClr val="accent2"/>
                </a:solidFill>
              </a:rPr>
              <a:t>Transition rate constants (</a:t>
            </a:r>
            <a:r>
              <a:rPr lang="en-US" sz="2200" dirty="0" err="1" smtClean="0">
                <a:solidFill>
                  <a:schemeClr val="accent2"/>
                </a:solidFill>
              </a:rPr>
              <a:t>k</a:t>
            </a:r>
            <a:r>
              <a:rPr lang="en-US" sz="2200" baseline="-25000" dirty="0" err="1" smtClean="0">
                <a:solidFill>
                  <a:schemeClr val="accent2"/>
                </a:solidFill>
              </a:rPr>
              <a:t>f</a:t>
            </a:r>
            <a:r>
              <a:rPr lang="en-US" sz="2200" dirty="0" smtClean="0">
                <a:solidFill>
                  <a:schemeClr val="accent2"/>
                </a:solidFill>
              </a:rPr>
              <a:t>, </a:t>
            </a:r>
            <a:r>
              <a:rPr lang="en-US" sz="2200" dirty="0" err="1" smtClean="0">
                <a:solidFill>
                  <a:schemeClr val="accent2"/>
                </a:solidFill>
              </a:rPr>
              <a:t>k</a:t>
            </a:r>
            <a:r>
              <a:rPr lang="en-US" sz="2200" baseline="-25000" dirty="0" err="1" smtClean="0">
                <a:solidFill>
                  <a:schemeClr val="accent2"/>
                </a:solidFill>
              </a:rPr>
              <a:t>r</a:t>
            </a:r>
            <a:r>
              <a:rPr lang="en-US" sz="2200" dirty="0" smtClean="0">
                <a:solidFill>
                  <a:schemeClr val="accent2"/>
                </a:solidFill>
              </a:rPr>
              <a:t>):</a:t>
            </a:r>
            <a:r>
              <a:rPr lang="en-US" sz="2200" dirty="0" smtClean="0"/>
              <a:t> rates of transfer between states, as discussed in general chemistry</a:t>
            </a:r>
          </a:p>
          <a:p>
            <a:pPr eaLnBrk="1" hangingPunct="1">
              <a:spcBef>
                <a:spcPts val="1200"/>
              </a:spcBef>
              <a:defRPr/>
            </a:pPr>
            <a:r>
              <a:rPr lang="en-US" sz="2200" dirty="0" smtClean="0">
                <a:solidFill>
                  <a:schemeClr val="accent2"/>
                </a:solidFill>
              </a:rPr>
              <a:t>Diffusion constants:</a:t>
            </a:r>
            <a:r>
              <a:rPr lang="en-US" sz="2200" dirty="0" smtClean="0"/>
              <a:t> rates of motion within a given medium, as discussed in general physics</a:t>
            </a:r>
          </a:p>
          <a:p>
            <a:pPr marL="0" indent="0" algn="ctr" eaLnBrk="1" hangingPunct="1">
              <a:spcBef>
                <a:spcPts val="1200"/>
              </a:spcBef>
              <a:buFontTx/>
              <a:buNone/>
              <a:defRPr/>
            </a:pPr>
            <a:r>
              <a:rPr lang="en-US" sz="2200" dirty="0" smtClean="0">
                <a:solidFill>
                  <a:srgbClr val="009900"/>
                </a:solidFill>
              </a:rPr>
              <a:t>Many other possible reaction coordinates based on the system(s) and process(</a:t>
            </a:r>
            <a:r>
              <a:rPr lang="en-US" sz="2200" dirty="0" err="1" smtClean="0">
                <a:solidFill>
                  <a:srgbClr val="009900"/>
                </a:solidFill>
              </a:rPr>
              <a:t>es</a:t>
            </a:r>
            <a:r>
              <a:rPr lang="en-US" sz="2200" dirty="0" smtClean="0">
                <a:solidFill>
                  <a:srgbClr val="009900"/>
                </a:solidFill>
              </a:rPr>
              <a:t>) being studied!!!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38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38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38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38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938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93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724400" y="3090595"/>
            <a:ext cx="3861985" cy="3462605"/>
            <a:chOff x="4953000" y="3048000"/>
            <a:chExt cx="3861985" cy="3462605"/>
          </a:xfrm>
        </p:grpSpPr>
        <p:pic>
          <p:nvPicPr>
            <p:cNvPr id="3" name="Picture 2"/>
            <p:cNvPicPr>
              <a:picLocks noChangeAspect="1"/>
            </p:cNvPicPr>
            <p:nvPr/>
          </p:nvPicPr>
          <p:blipFill rotWithShape="1">
            <a:blip r:embed="rId2"/>
            <a:srcRect b="1141"/>
            <a:stretch/>
          </p:blipFill>
          <p:spPr>
            <a:xfrm>
              <a:off x="4953000" y="3124200"/>
              <a:ext cx="3861985" cy="3386405"/>
            </a:xfrm>
            <a:prstGeom prst="rect">
              <a:avLst/>
            </a:prstGeom>
          </p:spPr>
        </p:pic>
        <p:sp>
          <p:nvSpPr>
            <p:cNvPr id="4" name="Rectangle 3"/>
            <p:cNvSpPr/>
            <p:nvPr/>
          </p:nvSpPr>
          <p:spPr bwMode="auto">
            <a:xfrm>
              <a:off x="4953000" y="3657600"/>
              <a:ext cx="987371" cy="34598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4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4953000" y="3048000"/>
              <a:ext cx="2824042" cy="6401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400" b="0" i="0" u="none" strike="noStrike" cap="none" normalizeH="0" baseline="0" smtClean="0">
                <a:ln>
                  <a:noFill/>
                </a:ln>
                <a:solidFill>
                  <a:schemeClr val="tx1"/>
                </a:solidFill>
                <a:effectLst/>
                <a:latin typeface="Arial" charset="0"/>
              </a:endParaRPr>
            </a:p>
          </p:txBody>
        </p:sp>
      </p:grpSp>
      <p:sp>
        <p:nvSpPr>
          <p:cNvPr id="98308" name="Rectangle 3"/>
          <p:cNvSpPr>
            <a:spLocks noGrp="1" noChangeArrowheads="1"/>
          </p:cNvSpPr>
          <p:nvPr>
            <p:ph type="body" idx="1"/>
          </p:nvPr>
        </p:nvSpPr>
        <p:spPr>
          <a:xfrm>
            <a:off x="457200" y="1371600"/>
            <a:ext cx="8229600" cy="847686"/>
          </a:xfrm>
        </p:spPr>
        <p:txBody>
          <a:bodyPr/>
          <a:lstStyle/>
          <a:p>
            <a:pPr eaLnBrk="1" hangingPunct="1"/>
            <a:r>
              <a:rPr lang="en-US" sz="2400" dirty="0" smtClean="0"/>
              <a:t>Numerically describes the overall mass-weighted spread of atoms around a molecular center of mass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m</a:t>
            </a:r>
            <a:r>
              <a:rPr lang="en-US" sz="2400" baseline="-25000" dirty="0" smtClean="0"/>
              <a:t>i </a:t>
            </a:r>
            <a:r>
              <a:rPr lang="en-US" sz="2400" dirty="0" smtClean="0"/>
              <a:t>= mass of atom i</a:t>
            </a:r>
          </a:p>
          <a:p>
            <a:pPr eaLnBrk="1" hangingPunct="1"/>
            <a:r>
              <a:rPr lang="en-US" sz="2400" dirty="0" err="1" smtClean="0"/>
              <a:t>r</a:t>
            </a:r>
            <a:r>
              <a:rPr lang="en-US" sz="2400" baseline="-25000" dirty="0" err="1" smtClean="0"/>
              <a:t>i</a:t>
            </a:r>
            <a:r>
              <a:rPr lang="en-US" sz="2400" dirty="0" smtClean="0"/>
              <a:t> = is the distance </a:t>
            </a:r>
          </a:p>
          <a:p>
            <a:pPr marL="0" indent="0" eaLnBrk="1" hangingPunct="1">
              <a:buNone/>
            </a:pPr>
            <a:r>
              <a:rPr lang="en-US" sz="2400" dirty="0" smtClean="0"/>
              <a:t>          between atom i </a:t>
            </a:r>
          </a:p>
          <a:p>
            <a:pPr marL="0" indent="0" eaLnBrk="1" hangingPunct="1">
              <a:buNone/>
            </a:pPr>
            <a:r>
              <a:rPr lang="en-US" sz="2400" dirty="0"/>
              <a:t> </a:t>
            </a:r>
            <a:r>
              <a:rPr lang="en-US" sz="2400" dirty="0" smtClean="0"/>
              <a:t>         and the COM</a:t>
            </a:r>
          </a:p>
          <a:p>
            <a:pPr eaLnBrk="1" hangingPunct="1"/>
            <a:endParaRPr lang="en-US" sz="2400" dirty="0" smtClean="0"/>
          </a:p>
        </p:txBody>
      </p:sp>
      <p:sp>
        <p:nvSpPr>
          <p:cNvPr id="983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83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B884038-9FC1-4EBB-A918-C467737FCF5D}" type="slidenum">
              <a:rPr lang="en-US" sz="1400" smtClean="0"/>
              <a:pPr eaLnBrk="1" hangingPunct="1"/>
              <a:t>102</a:t>
            </a:fld>
            <a:endParaRPr lang="en-US" sz="1400" smtClean="0"/>
          </a:p>
        </p:txBody>
      </p:sp>
      <p:sp>
        <p:nvSpPr>
          <p:cNvPr id="98309" name="Rectangle 2"/>
          <p:cNvSpPr>
            <a:spLocks noGrp="1" noChangeArrowheads="1"/>
          </p:cNvSpPr>
          <p:nvPr>
            <p:ph type="title"/>
          </p:nvPr>
        </p:nvSpPr>
        <p:spPr/>
        <p:txBody>
          <a:bodyPr/>
          <a:lstStyle/>
          <a:p>
            <a:pPr eaLnBrk="1" hangingPunct="1"/>
            <a:r>
              <a:rPr lang="en-US" sz="4000" dirty="0" smtClean="0">
                <a:solidFill>
                  <a:srgbClr val="FF0000"/>
                </a:solidFill>
              </a:rPr>
              <a:t>Radius of gyration (</a:t>
            </a:r>
            <a:r>
              <a:rPr lang="en-US" sz="4000" dirty="0" err="1" smtClean="0">
                <a:solidFill>
                  <a:srgbClr val="FF0000"/>
                </a:solidFill>
              </a:rPr>
              <a:t>R</a:t>
            </a:r>
            <a:r>
              <a:rPr lang="en-US" sz="4000" baseline="-25000" dirty="0" err="1" smtClean="0">
                <a:solidFill>
                  <a:srgbClr val="FF0000"/>
                </a:solidFill>
              </a:rPr>
              <a:t>g</a:t>
            </a:r>
            <a:r>
              <a:rPr lang="en-US" sz="4000" dirty="0" smtClean="0">
                <a:solidFill>
                  <a:srgbClr val="FF0000"/>
                </a:solidFill>
              </a:rPr>
              <a:t>)</a:t>
            </a:r>
          </a:p>
        </p:txBody>
      </p:sp>
      <mc:AlternateContent xmlns:mc="http://schemas.openxmlformats.org/markup-compatibility/2006" xmlns:a14="http://schemas.microsoft.com/office/drawing/2010/main">
        <mc:Choice Requires="a14">
          <p:sp>
            <p:nvSpPr>
              <p:cNvPr id="2" name="TextBox 1"/>
              <p:cNvSpPr txBox="1"/>
              <p:nvPr/>
            </p:nvSpPr>
            <p:spPr>
              <a:xfrm>
                <a:off x="2168163" y="2355811"/>
                <a:ext cx="4537437" cy="1002134"/>
              </a:xfrm>
              <a:prstGeom prst="rect">
                <a:avLst/>
              </a:prstGeom>
              <a:noFill/>
            </p:spPr>
            <p:txBody>
              <a:bodyPr wrap="square" lIns="0" tIns="0" rIns="0" bIns="0" rtlCol="0">
                <a:spAutoFit/>
              </a:bodyPr>
              <a:lstStyle/>
              <a:p>
                <a:r>
                  <a:rPr lang="en-US" sz="4000" b="0" dirty="0" smtClean="0"/>
                  <a:t> </a:t>
                </a:r>
                <a14:m>
                  <m:oMath xmlns:m="http://schemas.openxmlformats.org/officeDocument/2006/math">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R</m:t>
                        </m:r>
                      </m:e>
                      <m:sub>
                        <m:r>
                          <m:rPr>
                            <m:sty m:val="p"/>
                          </m:rPr>
                          <a:rPr lang="en-US" sz="3200" b="0" i="0" smtClean="0">
                            <a:latin typeface="Cambria Math" panose="02040503050406030204" pitchFamily="18" charset="0"/>
                          </a:rPr>
                          <m:t>g</m:t>
                        </m:r>
                      </m:sub>
                    </m:sSub>
                    <m:r>
                      <a:rPr lang="en-US" sz="3200" b="0" i="0" smtClean="0">
                        <a:latin typeface="Cambria Math" panose="02040503050406030204" pitchFamily="18" charset="0"/>
                      </a:rPr>
                      <m:t>= </m:t>
                    </m:r>
                    <m:rad>
                      <m:radPr>
                        <m:degHide m:val="on"/>
                        <m:ctrlPr>
                          <a:rPr lang="en-US" sz="3200" b="0" i="1" smtClean="0">
                            <a:latin typeface="Cambria Math" panose="02040503050406030204" pitchFamily="18" charset="0"/>
                          </a:rPr>
                        </m:ctrlPr>
                      </m:radPr>
                      <m:deg/>
                      <m:e>
                        <m:f>
                          <m:fPr>
                            <m:ctrlPr>
                              <a:rPr lang="en-US" sz="3200" b="0" i="1" smtClean="0">
                                <a:latin typeface="Cambria Math" panose="02040503050406030204" pitchFamily="18" charset="0"/>
                              </a:rPr>
                            </m:ctrlPr>
                          </m:fPr>
                          <m:num>
                            <m:nary>
                              <m:naryPr>
                                <m:chr m:val="∑"/>
                                <m:supHide m:val="on"/>
                                <m:ctrlPr>
                                  <a:rPr lang="en-US" sz="3200" b="0" i="1" smtClean="0">
                                    <a:latin typeface="Cambria Math" panose="02040503050406030204" pitchFamily="18" charset="0"/>
                                  </a:rPr>
                                </m:ctrlPr>
                              </m:naryPr>
                              <m:sub>
                                <m:r>
                                  <m:rPr>
                                    <m:sty m:val="p"/>
                                    <m:brk m:alnAt="7"/>
                                  </m:rPr>
                                  <a:rPr lang="en-US" sz="3200" b="0" i="0" smtClean="0">
                                    <a:latin typeface="Cambria Math" panose="02040503050406030204" pitchFamily="18" charset="0"/>
                                  </a:rPr>
                                  <m:t>i</m:t>
                                </m:r>
                              </m:sub>
                              <m:sup/>
                              <m:e>
                                <m:sSubSup>
                                  <m:sSubSupPr>
                                    <m:ctrlPr>
                                      <a:rPr lang="en-US" sz="3200" b="0" i="1" smtClean="0">
                                        <a:latin typeface="Cambria Math" panose="02040503050406030204" pitchFamily="18" charset="0"/>
                                      </a:rPr>
                                    </m:ctrlPr>
                                  </m:sSubSupPr>
                                  <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m</m:t>
                                        </m:r>
                                      </m:e>
                                      <m:sub>
                                        <m:r>
                                          <m:rPr>
                                            <m:sty m:val="p"/>
                                          </m:rPr>
                                          <a:rPr lang="en-US" sz="3200" b="0" i="0" smtClean="0">
                                            <a:latin typeface="Cambria Math" panose="02040503050406030204" pitchFamily="18" charset="0"/>
                                          </a:rPr>
                                          <m:t>i</m:t>
                                        </m:r>
                                      </m:sub>
                                    </m:sSub>
                                    <m:r>
                                      <a:rPr lang="en-US" sz="3200" b="0" i="0" smtClean="0">
                                        <a:latin typeface="Cambria Math" panose="02040503050406030204" pitchFamily="18" charset="0"/>
                                      </a:rPr>
                                      <m:t> </m:t>
                                    </m:r>
                                    <m:r>
                                      <m:rPr>
                                        <m:sty m:val="p"/>
                                      </m:rPr>
                                      <a:rPr lang="en-US" sz="3200" b="0" i="0" smtClean="0">
                                        <a:latin typeface="Cambria Math" panose="02040503050406030204" pitchFamily="18" charset="0"/>
                                      </a:rPr>
                                      <m:t>r</m:t>
                                    </m:r>
                                  </m:e>
                                  <m:sub>
                                    <m:r>
                                      <m:rPr>
                                        <m:sty m:val="p"/>
                                      </m:rPr>
                                      <a:rPr lang="en-US" sz="3200" b="0" i="0" smtClean="0">
                                        <a:latin typeface="Cambria Math" panose="02040503050406030204" pitchFamily="18" charset="0"/>
                                      </a:rPr>
                                      <m:t>i</m:t>
                                    </m:r>
                                  </m:sub>
                                  <m:sup>
                                    <m:r>
                                      <a:rPr lang="en-US" sz="3200" b="0" i="0" smtClean="0">
                                        <a:latin typeface="Cambria Math" panose="02040503050406030204" pitchFamily="18" charset="0"/>
                                      </a:rPr>
                                      <m:t>2</m:t>
                                    </m:r>
                                  </m:sup>
                                </m:sSubSup>
                              </m:e>
                            </m:nary>
                          </m:num>
                          <m:den>
                            <m:nary>
                              <m:naryPr>
                                <m:chr m:val="∑"/>
                                <m:supHide m:val="on"/>
                                <m:ctrlPr>
                                  <a:rPr lang="en-US" sz="3200" b="0" i="1" smtClean="0">
                                    <a:latin typeface="Cambria Math" panose="02040503050406030204" pitchFamily="18" charset="0"/>
                                  </a:rPr>
                                </m:ctrlPr>
                              </m:naryPr>
                              <m:sub>
                                <m:r>
                                  <m:rPr>
                                    <m:sty m:val="p"/>
                                    <m:brk m:alnAt="7"/>
                                  </m:rPr>
                                  <a:rPr lang="en-US" sz="3200" b="0" i="0" smtClean="0">
                                    <a:latin typeface="Cambria Math" panose="02040503050406030204" pitchFamily="18" charset="0"/>
                                  </a:rPr>
                                  <m:t>i</m:t>
                                </m:r>
                              </m:sub>
                              <m:sup/>
                              <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m</m:t>
                                    </m:r>
                                  </m:e>
                                  <m:sub>
                                    <m:r>
                                      <m:rPr>
                                        <m:sty m:val="p"/>
                                      </m:rPr>
                                      <a:rPr lang="en-US" sz="3200" b="0" i="0" smtClean="0">
                                        <a:latin typeface="Cambria Math" panose="02040503050406030204" pitchFamily="18" charset="0"/>
                                      </a:rPr>
                                      <m:t>i</m:t>
                                    </m:r>
                                  </m:sub>
                                </m:sSub>
                              </m:e>
                            </m:nary>
                          </m:den>
                        </m:f>
                      </m:e>
                    </m:rad>
                  </m:oMath>
                </a14:m>
                <a:endParaRPr lang="en-US" sz="4000" dirty="0"/>
              </a:p>
            </p:txBody>
          </p:sp>
        </mc:Choice>
        <mc:Fallback xmlns="">
          <p:sp>
            <p:nvSpPr>
              <p:cNvPr id="2" name="TextBox 1"/>
              <p:cNvSpPr txBox="1">
                <a:spLocks noRot="1" noChangeAspect="1" noMove="1" noResize="1" noEditPoints="1" noAdjustHandles="1" noChangeArrowheads="1" noChangeShapeType="1" noTextEdit="1"/>
              </p:cNvSpPr>
              <p:nvPr/>
            </p:nvSpPr>
            <p:spPr>
              <a:xfrm>
                <a:off x="2168163" y="2355811"/>
                <a:ext cx="4537437" cy="1002134"/>
              </a:xfrm>
              <a:prstGeom prst="rect">
                <a:avLst/>
              </a:prstGeom>
              <a:blipFill rotWithShape="0">
                <a:blip r:embed="rId3"/>
                <a:stretch>
                  <a:fillRect/>
                </a:stretch>
              </a:blipFill>
            </p:spPr>
            <p:txBody>
              <a:bodyPr/>
              <a:lstStyle/>
              <a:p>
                <a:r>
                  <a:rPr lang="en-US">
                    <a:noFill/>
                  </a:rPr>
                  <a:t> </a:t>
                </a:r>
              </a:p>
            </p:txBody>
          </p:sp>
        </mc:Fallback>
      </mc:AlternateContent>
      <p:cxnSp>
        <p:nvCxnSpPr>
          <p:cNvPr id="8" name="Straight Arrow Connector 7"/>
          <p:cNvCxnSpPr/>
          <p:nvPr/>
        </p:nvCxnSpPr>
        <p:spPr bwMode="auto">
          <a:xfrm>
            <a:off x="5791200" y="4678298"/>
            <a:ext cx="1219200" cy="503302"/>
          </a:xfrm>
          <a:prstGeom prst="straightConnector1">
            <a:avLst/>
          </a:prstGeom>
          <a:noFill/>
          <a:ln w="31750" cap="flat" cmpd="sng" algn="ctr">
            <a:solidFill>
              <a:srgbClr val="0000FF"/>
            </a:solidFill>
            <a:prstDash val="solid"/>
            <a:round/>
            <a:headEnd type="none" w="med" len="med"/>
            <a:tailEnd type="triangle" w="lg"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30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30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30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308">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83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B884038-9FC1-4EBB-A918-C467737FCF5D}" type="slidenum">
              <a:rPr lang="en-US" sz="1400" smtClean="0"/>
              <a:pPr eaLnBrk="1" hangingPunct="1"/>
              <a:t>103</a:t>
            </a:fld>
            <a:endParaRPr lang="en-US" sz="1400" smtClean="0"/>
          </a:p>
        </p:txBody>
      </p:sp>
      <p:sp>
        <p:nvSpPr>
          <p:cNvPr id="98308" name="Rectangle 3"/>
          <p:cNvSpPr>
            <a:spLocks noGrp="1" noChangeArrowheads="1"/>
          </p:cNvSpPr>
          <p:nvPr>
            <p:ph type="body" idx="1"/>
          </p:nvPr>
        </p:nvSpPr>
        <p:spPr>
          <a:xfrm>
            <a:off x="457200" y="1371600"/>
            <a:ext cx="8229600" cy="2133600"/>
          </a:xfrm>
        </p:spPr>
        <p:txBody>
          <a:bodyPr/>
          <a:lstStyle/>
          <a:p>
            <a:pPr eaLnBrk="1" hangingPunct="1"/>
            <a:r>
              <a:rPr lang="en-US" sz="2400" dirty="0" smtClean="0"/>
              <a:t>Numerically describes the overall mass-weighted spread of atoms around a molecular center of mass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sp>
        <p:nvSpPr>
          <p:cNvPr id="98309" name="Rectangle 2"/>
          <p:cNvSpPr>
            <a:spLocks noGrp="1" noChangeArrowheads="1"/>
          </p:cNvSpPr>
          <p:nvPr>
            <p:ph type="title"/>
          </p:nvPr>
        </p:nvSpPr>
        <p:spPr/>
        <p:txBody>
          <a:bodyPr/>
          <a:lstStyle/>
          <a:p>
            <a:pPr eaLnBrk="1" hangingPunct="1"/>
            <a:r>
              <a:rPr lang="en-US" sz="4000" dirty="0" smtClean="0">
                <a:solidFill>
                  <a:srgbClr val="FF0000"/>
                </a:solidFill>
              </a:rPr>
              <a:t>Radius of gyration (</a:t>
            </a:r>
            <a:r>
              <a:rPr lang="en-US" sz="4000" dirty="0" err="1" smtClean="0">
                <a:solidFill>
                  <a:srgbClr val="FF0000"/>
                </a:solidFill>
              </a:rPr>
              <a:t>R</a:t>
            </a:r>
            <a:r>
              <a:rPr lang="en-US" sz="4000" baseline="-25000" dirty="0" err="1" smtClean="0">
                <a:solidFill>
                  <a:srgbClr val="FF0000"/>
                </a:solidFill>
              </a:rPr>
              <a:t>g</a:t>
            </a:r>
            <a:r>
              <a:rPr lang="en-US" sz="4000" dirty="0" smtClean="0">
                <a:solidFill>
                  <a:srgbClr val="FF0000"/>
                </a:solidFill>
              </a:rPr>
              <a:t>)</a:t>
            </a:r>
          </a:p>
        </p:txBody>
      </p:sp>
      <p:sp>
        <p:nvSpPr>
          <p:cNvPr id="296965" name="Rectangle 5"/>
          <p:cNvSpPr>
            <a:spLocks noChangeArrowheads="1"/>
          </p:cNvSpPr>
          <p:nvPr/>
        </p:nvSpPr>
        <p:spPr bwMode="auto">
          <a:xfrm>
            <a:off x="304800" y="4004608"/>
            <a:ext cx="8458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l"/>
            <a:r>
              <a:rPr lang="en-US" sz="2400" dirty="0">
                <a:solidFill>
                  <a:srgbClr val="009900"/>
                </a:solidFill>
              </a:rPr>
              <a:t>Small molecules</a:t>
            </a:r>
            <a:r>
              <a:rPr lang="en-US" sz="2400" dirty="0"/>
              <a:t>   </a:t>
            </a:r>
            <a:r>
              <a:rPr lang="en-US" sz="2400" dirty="0" err="1"/>
              <a:t>R</a:t>
            </a:r>
            <a:r>
              <a:rPr lang="en-US" sz="2400" baseline="-25000" dirty="0" err="1"/>
              <a:t>g</a:t>
            </a:r>
            <a:r>
              <a:rPr lang="en-US" sz="2400" dirty="0"/>
              <a:t> &lt; 5 </a:t>
            </a:r>
            <a:r>
              <a:rPr lang="en-US" sz="2400" dirty="0">
                <a:cs typeface="Arial" pitchFamily="34" charset="0"/>
              </a:rPr>
              <a:t>Å		</a:t>
            </a:r>
            <a:r>
              <a:rPr lang="en-US" sz="2400" dirty="0">
                <a:solidFill>
                  <a:srgbClr val="009900"/>
                </a:solidFill>
              </a:rPr>
              <a:t>Peptides</a:t>
            </a:r>
            <a:r>
              <a:rPr lang="en-US" sz="2400" dirty="0"/>
              <a:t>  	   </a:t>
            </a:r>
            <a:r>
              <a:rPr lang="en-US" sz="2400" dirty="0" err="1"/>
              <a:t>R</a:t>
            </a:r>
            <a:r>
              <a:rPr lang="en-US" sz="2400" baseline="-25000" dirty="0" err="1"/>
              <a:t>g</a:t>
            </a:r>
            <a:r>
              <a:rPr lang="en-US" sz="2400" dirty="0"/>
              <a:t> &lt; 10 </a:t>
            </a:r>
            <a:r>
              <a:rPr lang="en-US" sz="2400" dirty="0" smtClean="0"/>
              <a:t>Å</a:t>
            </a:r>
          </a:p>
          <a:p>
            <a:pPr algn="l"/>
            <a:endParaRPr lang="en-US" sz="2400" dirty="0"/>
          </a:p>
          <a:p>
            <a:pPr algn="l"/>
            <a:r>
              <a:rPr lang="en-US" sz="2400" dirty="0">
                <a:solidFill>
                  <a:srgbClr val="009900"/>
                </a:solidFill>
              </a:rPr>
              <a:t>Proteins 	  </a:t>
            </a:r>
            <a:r>
              <a:rPr lang="en-US" sz="2400" dirty="0"/>
              <a:t>      </a:t>
            </a:r>
            <a:r>
              <a:rPr lang="en-US" sz="2400" dirty="0" err="1"/>
              <a:t>R</a:t>
            </a:r>
            <a:r>
              <a:rPr lang="en-US" sz="2400" baseline="-25000" dirty="0" err="1"/>
              <a:t>g</a:t>
            </a:r>
            <a:r>
              <a:rPr lang="en-US" sz="2400" dirty="0"/>
              <a:t> ~ 25 Å 	</a:t>
            </a:r>
            <a:r>
              <a:rPr lang="en-US" sz="2400" dirty="0">
                <a:solidFill>
                  <a:srgbClr val="009900"/>
                </a:solidFill>
              </a:rPr>
              <a:t>Huge proteins</a:t>
            </a:r>
            <a:r>
              <a:rPr lang="en-US" sz="2400" dirty="0"/>
              <a:t>  </a:t>
            </a:r>
            <a:r>
              <a:rPr lang="en-US" sz="2400" dirty="0" err="1"/>
              <a:t>R</a:t>
            </a:r>
            <a:r>
              <a:rPr lang="en-US" sz="2400" baseline="-25000" dirty="0" err="1"/>
              <a:t>g</a:t>
            </a:r>
            <a:r>
              <a:rPr lang="en-US" sz="2400" dirty="0"/>
              <a:t> &gt; 50 Å</a:t>
            </a:r>
          </a:p>
          <a:p>
            <a:pPr algn="l"/>
            <a:endParaRPr lang="en-US" sz="1200" dirty="0" smtClean="0"/>
          </a:p>
          <a:p>
            <a:pPr algn="l"/>
            <a:endParaRPr lang="en-US" sz="1200" dirty="0"/>
          </a:p>
          <a:p>
            <a:r>
              <a:rPr lang="en-US" sz="2400" dirty="0">
                <a:solidFill>
                  <a:schemeClr val="accent2"/>
                </a:solidFill>
              </a:rPr>
              <a:t>Can be directly compared to SAXS experiments!</a:t>
            </a:r>
          </a:p>
        </p:txBody>
      </p:sp>
      <mc:AlternateContent xmlns:mc="http://schemas.openxmlformats.org/markup-compatibility/2006" xmlns:a14="http://schemas.microsoft.com/office/drawing/2010/main">
        <mc:Choice Requires="a14">
          <p:sp>
            <p:nvSpPr>
              <p:cNvPr id="2" name="TextBox 1"/>
              <p:cNvSpPr txBox="1"/>
              <p:nvPr/>
            </p:nvSpPr>
            <p:spPr>
              <a:xfrm>
                <a:off x="2168163" y="2355811"/>
                <a:ext cx="4537437" cy="1002134"/>
              </a:xfrm>
              <a:prstGeom prst="rect">
                <a:avLst/>
              </a:prstGeom>
              <a:noFill/>
            </p:spPr>
            <p:txBody>
              <a:bodyPr wrap="square" lIns="0" tIns="0" rIns="0" bIns="0" rtlCol="0">
                <a:spAutoFit/>
              </a:bodyPr>
              <a:lstStyle/>
              <a:p>
                <a:r>
                  <a:rPr lang="en-US" sz="4000" b="0" dirty="0" smtClean="0"/>
                  <a:t> </a:t>
                </a:r>
                <a14:m>
                  <m:oMath xmlns:m="http://schemas.openxmlformats.org/officeDocument/2006/math">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R</m:t>
                        </m:r>
                      </m:e>
                      <m:sub>
                        <m:r>
                          <m:rPr>
                            <m:sty m:val="p"/>
                          </m:rPr>
                          <a:rPr lang="en-US" sz="3200" b="0" i="0" smtClean="0">
                            <a:latin typeface="Cambria Math" panose="02040503050406030204" pitchFamily="18" charset="0"/>
                          </a:rPr>
                          <m:t>g</m:t>
                        </m:r>
                      </m:sub>
                    </m:sSub>
                    <m:r>
                      <a:rPr lang="en-US" sz="3200" b="0" i="0" smtClean="0">
                        <a:latin typeface="Cambria Math" panose="02040503050406030204" pitchFamily="18" charset="0"/>
                      </a:rPr>
                      <m:t>= </m:t>
                    </m:r>
                    <m:rad>
                      <m:radPr>
                        <m:degHide m:val="on"/>
                        <m:ctrlPr>
                          <a:rPr lang="en-US" sz="3200" b="0" i="1" smtClean="0">
                            <a:latin typeface="Cambria Math" panose="02040503050406030204" pitchFamily="18" charset="0"/>
                          </a:rPr>
                        </m:ctrlPr>
                      </m:radPr>
                      <m:deg/>
                      <m:e>
                        <m:f>
                          <m:fPr>
                            <m:ctrlPr>
                              <a:rPr lang="en-US" sz="3200" b="0" i="1" smtClean="0">
                                <a:latin typeface="Cambria Math" panose="02040503050406030204" pitchFamily="18" charset="0"/>
                              </a:rPr>
                            </m:ctrlPr>
                          </m:fPr>
                          <m:num>
                            <m:nary>
                              <m:naryPr>
                                <m:chr m:val="∑"/>
                                <m:supHide m:val="on"/>
                                <m:ctrlPr>
                                  <a:rPr lang="en-US" sz="3200" b="0" i="1" smtClean="0">
                                    <a:latin typeface="Cambria Math" panose="02040503050406030204" pitchFamily="18" charset="0"/>
                                  </a:rPr>
                                </m:ctrlPr>
                              </m:naryPr>
                              <m:sub>
                                <m:r>
                                  <m:rPr>
                                    <m:sty m:val="p"/>
                                    <m:brk m:alnAt="7"/>
                                  </m:rPr>
                                  <a:rPr lang="en-US" sz="3200" b="0" i="0" smtClean="0">
                                    <a:latin typeface="Cambria Math" panose="02040503050406030204" pitchFamily="18" charset="0"/>
                                  </a:rPr>
                                  <m:t>i</m:t>
                                </m:r>
                              </m:sub>
                              <m:sup/>
                              <m:e>
                                <m:sSubSup>
                                  <m:sSubSupPr>
                                    <m:ctrlPr>
                                      <a:rPr lang="en-US" sz="3200" b="0" i="1" smtClean="0">
                                        <a:latin typeface="Cambria Math" panose="02040503050406030204" pitchFamily="18" charset="0"/>
                                      </a:rPr>
                                    </m:ctrlPr>
                                  </m:sSubSupPr>
                                  <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m</m:t>
                                        </m:r>
                                      </m:e>
                                      <m:sub>
                                        <m:r>
                                          <m:rPr>
                                            <m:sty m:val="p"/>
                                          </m:rPr>
                                          <a:rPr lang="en-US" sz="3200" b="0" i="0" smtClean="0">
                                            <a:latin typeface="Cambria Math" panose="02040503050406030204" pitchFamily="18" charset="0"/>
                                          </a:rPr>
                                          <m:t>i</m:t>
                                        </m:r>
                                      </m:sub>
                                    </m:sSub>
                                    <m:r>
                                      <a:rPr lang="en-US" sz="3200" b="0" i="0" smtClean="0">
                                        <a:latin typeface="Cambria Math" panose="02040503050406030204" pitchFamily="18" charset="0"/>
                                      </a:rPr>
                                      <m:t> </m:t>
                                    </m:r>
                                    <m:r>
                                      <m:rPr>
                                        <m:sty m:val="p"/>
                                      </m:rPr>
                                      <a:rPr lang="en-US" sz="3200" b="0" i="0" smtClean="0">
                                        <a:latin typeface="Cambria Math" panose="02040503050406030204" pitchFamily="18" charset="0"/>
                                      </a:rPr>
                                      <m:t>r</m:t>
                                    </m:r>
                                  </m:e>
                                  <m:sub>
                                    <m:r>
                                      <m:rPr>
                                        <m:sty m:val="p"/>
                                      </m:rPr>
                                      <a:rPr lang="en-US" sz="3200" b="0" i="0" smtClean="0">
                                        <a:latin typeface="Cambria Math" panose="02040503050406030204" pitchFamily="18" charset="0"/>
                                      </a:rPr>
                                      <m:t>i</m:t>
                                    </m:r>
                                  </m:sub>
                                  <m:sup>
                                    <m:r>
                                      <a:rPr lang="en-US" sz="3200" b="0" i="0" smtClean="0">
                                        <a:latin typeface="Cambria Math" panose="02040503050406030204" pitchFamily="18" charset="0"/>
                                      </a:rPr>
                                      <m:t>2</m:t>
                                    </m:r>
                                  </m:sup>
                                </m:sSubSup>
                              </m:e>
                            </m:nary>
                          </m:num>
                          <m:den>
                            <m:nary>
                              <m:naryPr>
                                <m:chr m:val="∑"/>
                                <m:supHide m:val="on"/>
                                <m:ctrlPr>
                                  <a:rPr lang="en-US" sz="3200" b="0" i="1" smtClean="0">
                                    <a:latin typeface="Cambria Math" panose="02040503050406030204" pitchFamily="18" charset="0"/>
                                  </a:rPr>
                                </m:ctrlPr>
                              </m:naryPr>
                              <m:sub>
                                <m:r>
                                  <m:rPr>
                                    <m:sty m:val="p"/>
                                    <m:brk m:alnAt="7"/>
                                  </m:rPr>
                                  <a:rPr lang="en-US" sz="3200" b="0" i="0" smtClean="0">
                                    <a:latin typeface="Cambria Math" panose="02040503050406030204" pitchFamily="18" charset="0"/>
                                  </a:rPr>
                                  <m:t>i</m:t>
                                </m:r>
                              </m:sub>
                              <m:sup/>
                              <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m</m:t>
                                    </m:r>
                                  </m:e>
                                  <m:sub>
                                    <m:r>
                                      <m:rPr>
                                        <m:sty m:val="p"/>
                                      </m:rPr>
                                      <a:rPr lang="en-US" sz="3200" b="0" i="0" smtClean="0">
                                        <a:latin typeface="Cambria Math" panose="02040503050406030204" pitchFamily="18" charset="0"/>
                                      </a:rPr>
                                      <m:t>i</m:t>
                                    </m:r>
                                  </m:sub>
                                </m:sSub>
                              </m:e>
                            </m:nary>
                          </m:den>
                        </m:f>
                      </m:e>
                    </m:rad>
                  </m:oMath>
                </a14:m>
                <a:endParaRPr lang="en-US" sz="4000" dirty="0"/>
              </a:p>
            </p:txBody>
          </p:sp>
        </mc:Choice>
        <mc:Fallback xmlns="">
          <p:sp>
            <p:nvSpPr>
              <p:cNvPr id="2" name="TextBox 1"/>
              <p:cNvSpPr txBox="1">
                <a:spLocks noRot="1" noChangeAspect="1" noMove="1" noResize="1" noEditPoints="1" noAdjustHandles="1" noChangeArrowheads="1" noChangeShapeType="1" noTextEdit="1"/>
              </p:cNvSpPr>
              <p:nvPr/>
            </p:nvSpPr>
            <p:spPr>
              <a:xfrm>
                <a:off x="2168163" y="2355811"/>
                <a:ext cx="4537437" cy="1002134"/>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0375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6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6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93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6A44E33-0D38-4E94-BC3F-43917F042B9A}" type="slidenum">
              <a:rPr lang="en-US" sz="1400" smtClean="0"/>
              <a:pPr eaLnBrk="1" hangingPunct="1"/>
              <a:t>104</a:t>
            </a:fld>
            <a:endParaRPr lang="en-US" sz="1400" smtClean="0"/>
          </a:p>
        </p:txBody>
      </p:sp>
      <p:sp>
        <p:nvSpPr>
          <p:cNvPr id="99332" name="Rectangle 2"/>
          <p:cNvSpPr>
            <a:spLocks noGrp="1" noChangeArrowheads="1"/>
          </p:cNvSpPr>
          <p:nvPr>
            <p:ph type="title"/>
          </p:nvPr>
        </p:nvSpPr>
        <p:spPr>
          <a:xfrm>
            <a:off x="0" y="274638"/>
            <a:ext cx="9144000" cy="1143000"/>
          </a:xfrm>
        </p:spPr>
        <p:txBody>
          <a:bodyPr/>
          <a:lstStyle/>
          <a:p>
            <a:pPr eaLnBrk="1" hangingPunct="1"/>
            <a:r>
              <a:rPr lang="en-US" sz="4000" smtClean="0">
                <a:solidFill>
                  <a:srgbClr val="FF0000"/>
                </a:solidFill>
              </a:rPr>
              <a:t>Root-mean-squared-deviation (RMSD)</a:t>
            </a:r>
          </a:p>
        </p:txBody>
      </p:sp>
      <p:sp>
        <p:nvSpPr>
          <p:cNvPr id="99333" name="Rectangle 3"/>
          <p:cNvSpPr>
            <a:spLocks noGrp="1" noChangeArrowheads="1"/>
          </p:cNvSpPr>
          <p:nvPr>
            <p:ph type="body" idx="1"/>
          </p:nvPr>
        </p:nvSpPr>
        <p:spPr>
          <a:xfrm>
            <a:off x="457200" y="1295400"/>
            <a:ext cx="8534400" cy="914400"/>
          </a:xfrm>
        </p:spPr>
        <p:txBody>
          <a:bodyPr/>
          <a:lstStyle/>
          <a:p>
            <a:pPr eaLnBrk="1" hangingPunct="1"/>
            <a:r>
              <a:rPr lang="en-US" sz="2400" b="1" i="1" dirty="0" smtClean="0"/>
              <a:t>After structural alignment</a:t>
            </a:r>
            <a:r>
              <a:rPr lang="en-US" sz="2400" dirty="0" smtClean="0"/>
              <a:t>, measures the mean distance between atoms in two structures or at two times</a:t>
            </a:r>
          </a:p>
        </p:txBody>
      </p:sp>
      <p:sp>
        <p:nvSpPr>
          <p:cNvPr id="297989" name="Rectangle 5"/>
          <p:cNvSpPr>
            <a:spLocks noChangeArrowheads="1"/>
          </p:cNvSpPr>
          <p:nvPr/>
        </p:nvSpPr>
        <p:spPr bwMode="auto">
          <a:xfrm>
            <a:off x="762000" y="4648200"/>
            <a:ext cx="7696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l"/>
            <a:r>
              <a:rPr lang="en-US" sz="2400" dirty="0">
                <a:solidFill>
                  <a:srgbClr val="009900"/>
                </a:solidFill>
              </a:rPr>
              <a:t>Identical structures</a:t>
            </a:r>
            <a:r>
              <a:rPr lang="en-US" sz="2400" dirty="0"/>
              <a:t>				RMSD = 0 Å</a:t>
            </a:r>
          </a:p>
          <a:p>
            <a:pPr algn="l"/>
            <a:r>
              <a:rPr lang="en-US" sz="2400" dirty="0">
                <a:solidFill>
                  <a:srgbClr val="009900"/>
                </a:solidFill>
              </a:rPr>
              <a:t>Similar native structures (small protein)</a:t>
            </a:r>
            <a:r>
              <a:rPr lang="en-US" sz="2400" dirty="0"/>
              <a:t>	RMSD &lt; 3 Å</a:t>
            </a:r>
          </a:p>
          <a:p>
            <a:pPr algn="l"/>
            <a:r>
              <a:rPr lang="en-US" sz="2400" dirty="0">
                <a:solidFill>
                  <a:srgbClr val="009900"/>
                </a:solidFill>
              </a:rPr>
              <a:t>Similar native structures (large protein)</a:t>
            </a:r>
            <a:r>
              <a:rPr lang="en-US" sz="2400" dirty="0"/>
              <a:t>	RMSD &lt; 6 Å</a:t>
            </a:r>
          </a:p>
          <a:p>
            <a:pPr algn="l"/>
            <a:r>
              <a:rPr lang="en-US" sz="2400" dirty="0">
                <a:solidFill>
                  <a:srgbClr val="009900"/>
                </a:solidFill>
              </a:rPr>
              <a:t>Native and denatured </a:t>
            </a:r>
            <a:r>
              <a:rPr lang="en-US" sz="2400" dirty="0" smtClean="0">
                <a:solidFill>
                  <a:srgbClr val="009900"/>
                </a:solidFill>
              </a:rPr>
              <a:t>protein</a:t>
            </a:r>
            <a:r>
              <a:rPr lang="en-US" sz="2400" dirty="0"/>
              <a:t>	</a:t>
            </a:r>
            <a:r>
              <a:rPr lang="en-US" sz="2400" dirty="0" smtClean="0"/>
              <a:t>	RMSD &gt; </a:t>
            </a:r>
            <a:r>
              <a:rPr lang="en-US" sz="2400" dirty="0"/>
              <a:t>10 </a:t>
            </a:r>
            <a:r>
              <a:rPr lang="en-US" sz="2400" dirty="0">
                <a:cs typeface="Arial" pitchFamily="34" charset="0"/>
              </a:rPr>
              <a:t>Å</a:t>
            </a:r>
          </a:p>
        </p:txBody>
      </p:sp>
      <p:sp>
        <p:nvSpPr>
          <p:cNvPr id="8" name="Rectangle 3"/>
          <p:cNvSpPr txBox="1">
            <a:spLocks noChangeArrowheads="1"/>
          </p:cNvSpPr>
          <p:nvPr/>
        </p:nvSpPr>
        <p:spPr bwMode="auto">
          <a:xfrm>
            <a:off x="457200" y="3352800"/>
            <a:ext cx="853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400" kern="0" dirty="0" smtClean="0"/>
              <a:t>m</a:t>
            </a:r>
            <a:r>
              <a:rPr lang="en-US" sz="2400" kern="0" baseline="-25000" dirty="0" smtClean="0"/>
              <a:t>i </a:t>
            </a:r>
            <a:r>
              <a:rPr lang="en-US" sz="2400" kern="0" dirty="0" smtClean="0"/>
              <a:t>= mass of atom i</a:t>
            </a:r>
          </a:p>
          <a:p>
            <a:pPr eaLnBrk="1" hangingPunct="1"/>
            <a:r>
              <a:rPr lang="en-US" sz="2400" kern="0" dirty="0" smtClean="0"/>
              <a:t>r(t</a:t>
            </a:r>
            <a:r>
              <a:rPr lang="en-US" sz="2400" kern="0" baseline="-25000" dirty="0" smtClean="0"/>
              <a:t>1</a:t>
            </a:r>
            <a:r>
              <a:rPr lang="en-US" sz="2400" kern="0" dirty="0" smtClean="0"/>
              <a:t>) – </a:t>
            </a:r>
            <a:r>
              <a:rPr lang="en-US" sz="2400" kern="0" dirty="0" err="1" smtClean="0"/>
              <a:t>r</a:t>
            </a:r>
            <a:r>
              <a:rPr lang="en-US" sz="2400" kern="0" baseline="-25000" dirty="0" err="1" smtClean="0"/>
              <a:t>i</a:t>
            </a:r>
            <a:r>
              <a:rPr lang="en-US" sz="2400" kern="0" dirty="0" smtClean="0"/>
              <a:t>(t</a:t>
            </a:r>
            <a:r>
              <a:rPr lang="en-US" sz="2400" kern="0" baseline="-25000" dirty="0" smtClean="0"/>
              <a:t>2</a:t>
            </a:r>
            <a:r>
              <a:rPr lang="en-US" sz="2400" kern="0" dirty="0" smtClean="0"/>
              <a:t>) = distance between atom i at times t</a:t>
            </a:r>
            <a:r>
              <a:rPr lang="en-US" sz="2400" kern="0" baseline="-25000" dirty="0" smtClean="0"/>
              <a:t>1</a:t>
            </a:r>
            <a:r>
              <a:rPr lang="en-US" sz="2400" kern="0" dirty="0" smtClean="0"/>
              <a:t> and t</a:t>
            </a:r>
            <a:r>
              <a:rPr lang="en-US" sz="2400" kern="0" baseline="-25000" dirty="0" smtClean="0"/>
              <a:t>2</a:t>
            </a:r>
          </a:p>
        </p:txBody>
      </p:sp>
      <mc:AlternateContent xmlns:mc="http://schemas.openxmlformats.org/markup-compatibility/2006" xmlns:a14="http://schemas.microsoft.com/office/drawing/2010/main">
        <mc:Choice Requires="a14">
          <p:sp>
            <p:nvSpPr>
              <p:cNvPr id="10" name="TextBox 9"/>
              <p:cNvSpPr txBox="1"/>
              <p:nvPr/>
            </p:nvSpPr>
            <p:spPr>
              <a:xfrm>
                <a:off x="1219200" y="2274466"/>
                <a:ext cx="6594837" cy="1002134"/>
              </a:xfrm>
              <a:prstGeom prst="rect">
                <a:avLst/>
              </a:prstGeom>
              <a:noFill/>
            </p:spPr>
            <p:txBody>
              <a:bodyPr wrap="square" lIns="0" tIns="0" rIns="0" bIns="0" rtlCol="0">
                <a:spAutoFit/>
              </a:bodyPr>
              <a:lstStyle/>
              <a:p>
                <a:r>
                  <a:rPr lang="en-US" sz="4000" b="0" dirty="0" smtClean="0"/>
                  <a:t> </a:t>
                </a:r>
                <a:r>
                  <a:rPr lang="en-US" sz="3200" b="0" dirty="0" smtClean="0">
                    <a:latin typeface="Cambria Math" panose="02040503050406030204" pitchFamily="18" charset="0"/>
                    <a:ea typeface="Cambria Math" panose="02040503050406030204" pitchFamily="18" charset="0"/>
                  </a:rPr>
                  <a:t>RMSD</a:t>
                </a:r>
                <a:r>
                  <a:rPr lang="en-US" sz="4000" b="0" dirty="0" smtClean="0"/>
                  <a:t> </a:t>
                </a:r>
                <a14:m>
                  <m:oMath xmlns:m="http://schemas.openxmlformats.org/officeDocument/2006/math">
                    <m:r>
                      <a:rPr lang="en-US" sz="3200" b="0" i="0" smtClean="0">
                        <a:latin typeface="Cambria Math" panose="02040503050406030204" pitchFamily="18" charset="0"/>
                      </a:rPr>
                      <m:t>= </m:t>
                    </m:r>
                    <m:rad>
                      <m:radPr>
                        <m:degHide m:val="on"/>
                        <m:ctrlPr>
                          <a:rPr lang="en-US" sz="3200" b="0" i="1" smtClean="0">
                            <a:latin typeface="Cambria Math" panose="02040503050406030204" pitchFamily="18" charset="0"/>
                          </a:rPr>
                        </m:ctrlPr>
                      </m:radPr>
                      <m:deg/>
                      <m:e>
                        <m:f>
                          <m:fPr>
                            <m:ctrlPr>
                              <a:rPr lang="en-US" sz="3200" b="0" i="1" smtClean="0">
                                <a:latin typeface="Cambria Math" panose="02040503050406030204" pitchFamily="18" charset="0"/>
                              </a:rPr>
                            </m:ctrlPr>
                          </m:fPr>
                          <m:num>
                            <m:nary>
                              <m:naryPr>
                                <m:chr m:val="∑"/>
                                <m:supHide m:val="on"/>
                                <m:ctrlPr>
                                  <a:rPr lang="en-US" sz="3200" b="0" i="1" smtClean="0">
                                    <a:latin typeface="Cambria Math" panose="02040503050406030204" pitchFamily="18" charset="0"/>
                                  </a:rPr>
                                </m:ctrlPr>
                              </m:naryPr>
                              <m:sub>
                                <m:r>
                                  <m:rPr>
                                    <m:sty m:val="p"/>
                                    <m:brk m:alnAt="7"/>
                                  </m:rPr>
                                  <a:rPr lang="en-US" sz="3200" b="0" i="0" smtClean="0">
                                    <a:latin typeface="Cambria Math" panose="02040503050406030204" pitchFamily="18" charset="0"/>
                                  </a:rPr>
                                  <m:t>i</m:t>
                                </m:r>
                              </m:sub>
                              <m:sup/>
                              <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m</m:t>
                                    </m:r>
                                  </m:e>
                                  <m:sub>
                                    <m:r>
                                      <m:rPr>
                                        <m:sty m:val="p"/>
                                      </m:rPr>
                                      <a:rPr lang="en-US" sz="3200" b="0" i="0" smtClean="0">
                                        <a:latin typeface="Cambria Math" panose="02040503050406030204" pitchFamily="18" charset="0"/>
                                      </a:rPr>
                                      <m:t>i</m:t>
                                    </m:r>
                                  </m:sub>
                                </m:sSub>
                                <m:sSup>
                                  <m:sSupPr>
                                    <m:ctrlPr>
                                      <a:rPr lang="en-US" sz="3200" b="0" i="1" smtClean="0">
                                        <a:latin typeface="Cambria Math" panose="02040503050406030204" pitchFamily="18" charset="0"/>
                                      </a:rPr>
                                    </m:ctrlPr>
                                  </m:sSupPr>
                                  <m:e>
                                    <m:r>
                                      <a:rPr lang="en-US" sz="3200" b="0" i="0" smtClean="0">
                                        <a:latin typeface="Cambria Math" panose="02040503050406030204" pitchFamily="18" charset="0"/>
                                      </a:rPr>
                                      <m:t> [</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r</m:t>
                                        </m:r>
                                      </m:e>
                                      <m:sub>
                                        <m:r>
                                          <m:rPr>
                                            <m:sty m:val="p"/>
                                          </m:rPr>
                                          <a:rPr lang="en-US" sz="3200" b="0" i="0" smtClean="0">
                                            <a:latin typeface="Cambria Math" panose="02040503050406030204" pitchFamily="18" charset="0"/>
                                          </a:rPr>
                                          <m:t>i</m:t>
                                        </m:r>
                                      </m:sub>
                                    </m:sSub>
                                    <m:r>
                                      <a:rPr lang="en-US" sz="3200" b="0" i="0" smtClean="0">
                                        <a:latin typeface="Cambria Math" panose="02040503050406030204" pitchFamily="18" charset="0"/>
                                      </a:rPr>
                                      <m:t>(</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t</m:t>
                                        </m:r>
                                      </m:e>
                                      <m:sub>
                                        <m:r>
                                          <a:rPr lang="en-US" sz="3200" b="0" i="0" smtClean="0">
                                            <a:latin typeface="Cambria Math" panose="02040503050406030204" pitchFamily="18" charset="0"/>
                                          </a:rPr>
                                          <m:t>1</m:t>
                                        </m:r>
                                      </m:sub>
                                    </m:sSub>
                                    <m:r>
                                      <a:rPr lang="en-US" sz="3200" b="0" i="0" smtClean="0">
                                        <a:latin typeface="Cambria Math" panose="02040503050406030204" pitchFamily="18" charset="0"/>
                                      </a:rPr>
                                      <m:t>) − </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r</m:t>
                                        </m:r>
                                      </m:e>
                                      <m:sub>
                                        <m:r>
                                          <m:rPr>
                                            <m:sty m:val="p"/>
                                          </m:rPr>
                                          <a:rPr lang="en-US" sz="3200" b="0" i="0" smtClean="0">
                                            <a:latin typeface="Cambria Math" panose="02040503050406030204" pitchFamily="18" charset="0"/>
                                          </a:rPr>
                                          <m:t>i</m:t>
                                        </m:r>
                                      </m:sub>
                                    </m:sSub>
                                    <m:r>
                                      <a:rPr lang="en-US" sz="3200" i="0">
                                        <a:latin typeface="Cambria Math" panose="02040503050406030204" pitchFamily="18" charset="0"/>
                                      </a:rPr>
                                      <m:t>(</m:t>
                                    </m:r>
                                    <m:sSub>
                                      <m:sSubPr>
                                        <m:ctrlPr>
                                          <a:rPr lang="en-US" sz="3200" i="1">
                                            <a:latin typeface="Cambria Math" panose="02040503050406030204" pitchFamily="18" charset="0"/>
                                          </a:rPr>
                                        </m:ctrlPr>
                                      </m:sSubPr>
                                      <m:e>
                                        <m:r>
                                          <m:rPr>
                                            <m:sty m:val="p"/>
                                          </m:rPr>
                                          <a:rPr lang="en-US" sz="3200" i="0">
                                            <a:latin typeface="Cambria Math" panose="02040503050406030204" pitchFamily="18" charset="0"/>
                                          </a:rPr>
                                          <m:t>t</m:t>
                                        </m:r>
                                      </m:e>
                                      <m:sub>
                                        <m:r>
                                          <a:rPr lang="en-US" sz="3200" b="0" i="0" smtClean="0">
                                            <a:latin typeface="Cambria Math" panose="02040503050406030204" pitchFamily="18" charset="0"/>
                                          </a:rPr>
                                          <m:t>2</m:t>
                                        </m:r>
                                      </m:sub>
                                    </m:sSub>
                                    <m:r>
                                      <a:rPr lang="en-US" sz="3200" i="0">
                                        <a:latin typeface="Cambria Math" panose="02040503050406030204" pitchFamily="18" charset="0"/>
                                      </a:rPr>
                                      <m:t>)</m:t>
                                    </m:r>
                                    <m:r>
                                      <a:rPr lang="en-US" sz="3200" b="0" i="0" smtClean="0">
                                        <a:latin typeface="Cambria Math" panose="02040503050406030204" pitchFamily="18" charset="0"/>
                                      </a:rPr>
                                      <m:t>]</m:t>
                                    </m:r>
                                  </m:e>
                                  <m:sup>
                                    <m:r>
                                      <a:rPr lang="en-US" sz="3200" b="0" i="0" smtClean="0">
                                        <a:latin typeface="Cambria Math" panose="02040503050406030204" pitchFamily="18" charset="0"/>
                                      </a:rPr>
                                      <m:t>2</m:t>
                                    </m:r>
                                  </m:sup>
                                </m:sSup>
                              </m:e>
                            </m:nary>
                          </m:num>
                          <m:den>
                            <m:nary>
                              <m:naryPr>
                                <m:chr m:val="∑"/>
                                <m:supHide m:val="on"/>
                                <m:ctrlPr>
                                  <a:rPr lang="en-US" sz="3200" b="0" i="1" smtClean="0">
                                    <a:latin typeface="Cambria Math" panose="02040503050406030204" pitchFamily="18" charset="0"/>
                                  </a:rPr>
                                </m:ctrlPr>
                              </m:naryPr>
                              <m:sub>
                                <m:r>
                                  <m:rPr>
                                    <m:sty m:val="p"/>
                                    <m:brk m:alnAt="7"/>
                                  </m:rPr>
                                  <a:rPr lang="en-US" sz="3200" b="0" i="0" smtClean="0">
                                    <a:latin typeface="Cambria Math" panose="02040503050406030204" pitchFamily="18" charset="0"/>
                                  </a:rPr>
                                  <m:t>i</m:t>
                                </m:r>
                              </m:sub>
                              <m:sup/>
                              <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m</m:t>
                                    </m:r>
                                  </m:e>
                                  <m:sub>
                                    <m:r>
                                      <m:rPr>
                                        <m:sty m:val="p"/>
                                      </m:rPr>
                                      <a:rPr lang="en-US" sz="3200" b="0" i="0" smtClean="0">
                                        <a:latin typeface="Cambria Math" panose="02040503050406030204" pitchFamily="18" charset="0"/>
                                      </a:rPr>
                                      <m:t>i</m:t>
                                    </m:r>
                                  </m:sub>
                                </m:sSub>
                              </m:e>
                            </m:nary>
                          </m:den>
                        </m:f>
                      </m:e>
                    </m:rad>
                  </m:oMath>
                </a14:m>
                <a:endParaRPr lang="en-US" sz="4000" dirty="0"/>
              </a:p>
            </p:txBody>
          </p:sp>
        </mc:Choice>
        <mc:Fallback xmlns="">
          <p:sp>
            <p:nvSpPr>
              <p:cNvPr id="10" name="TextBox 9"/>
              <p:cNvSpPr txBox="1">
                <a:spLocks noRot="1" noChangeAspect="1" noMove="1" noResize="1" noEditPoints="1" noAdjustHandles="1" noChangeArrowheads="1" noChangeShapeType="1" noTextEdit="1"/>
              </p:cNvSpPr>
              <p:nvPr/>
            </p:nvSpPr>
            <p:spPr>
              <a:xfrm>
                <a:off x="1219200" y="2274466"/>
                <a:ext cx="6594837" cy="1002134"/>
              </a:xfrm>
              <a:prstGeom prst="rect">
                <a:avLst/>
              </a:prstGeom>
              <a:blipFill rotWithShape="0">
                <a:blip r:embed="rId2"/>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98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98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798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79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Eric J. Sorin, Ph.D.</a:t>
            </a:r>
          </a:p>
        </p:txBody>
      </p:sp>
      <p:sp>
        <p:nvSpPr>
          <p:cNvPr id="8195"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CHEM 480/580</a:t>
            </a:r>
          </a:p>
        </p:txBody>
      </p:sp>
      <p:sp>
        <p:nvSpPr>
          <p:cNvPr id="8196"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fld id="{E171E8BC-36D1-4CB4-8D66-359D10630599}" type="slidenum">
              <a:rPr lang="en-US" sz="1400">
                <a:solidFill>
                  <a:schemeClr val="tx1"/>
                </a:solidFill>
              </a:rPr>
              <a:pPr eaLnBrk="1" hangingPunct="1"/>
              <a:t>105</a:t>
            </a:fld>
            <a:endParaRPr lang="en-US" sz="1400">
              <a:solidFill>
                <a:schemeClr val="tx1"/>
              </a:solidFill>
            </a:endParaRPr>
          </a:p>
        </p:txBody>
      </p:sp>
      <p:sp>
        <p:nvSpPr>
          <p:cNvPr id="8197" name="Rectangle 2"/>
          <p:cNvSpPr>
            <a:spLocks noGrp="1" noChangeArrowheads="1"/>
          </p:cNvSpPr>
          <p:nvPr>
            <p:ph type="title"/>
          </p:nvPr>
        </p:nvSpPr>
        <p:spPr/>
        <p:txBody>
          <a:bodyPr/>
          <a:lstStyle/>
          <a:p>
            <a:pPr eaLnBrk="1" hangingPunct="1"/>
            <a:r>
              <a:rPr lang="en-US" smtClean="0">
                <a:solidFill>
                  <a:srgbClr val="FF0000"/>
                </a:solidFill>
              </a:rPr>
              <a:t>RMSD and Rg Trajectories</a:t>
            </a:r>
          </a:p>
        </p:txBody>
      </p:sp>
      <p:pic>
        <p:nvPicPr>
          <p:cNvPr id="8198" name="Picture 3" descr="BPTI-rms"/>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1447800"/>
            <a:ext cx="4037013" cy="3557588"/>
          </a:xfrm>
          <a:noFill/>
        </p:spPr>
      </p:pic>
      <p:pic>
        <p:nvPicPr>
          <p:cNvPr id="8199" name="Picture 4" descr="BPTI-gyrate"/>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648200" y="1447800"/>
            <a:ext cx="4110038" cy="3581400"/>
          </a:xfrm>
          <a:noFill/>
        </p:spPr>
      </p:pic>
      <p:sp>
        <p:nvSpPr>
          <p:cNvPr id="8200" name="Rectangle 8"/>
          <p:cNvSpPr>
            <a:spLocks noChangeArrowheads="1"/>
          </p:cNvSpPr>
          <p:nvPr/>
        </p:nvSpPr>
        <p:spPr bwMode="auto">
          <a:xfrm>
            <a:off x="609600" y="5257800"/>
            <a:ext cx="792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2400" dirty="0">
                <a:solidFill>
                  <a:srgbClr val="009900"/>
                </a:solidFill>
              </a:rPr>
              <a:t>Relaxation of a small protein </a:t>
            </a:r>
            <a:r>
              <a:rPr lang="en-US" sz="2400" dirty="0" smtClean="0">
                <a:solidFill>
                  <a:srgbClr val="009900"/>
                </a:solidFill>
              </a:rPr>
              <a:t>during </a:t>
            </a:r>
            <a:r>
              <a:rPr lang="en-US" sz="2400" dirty="0">
                <a:solidFill>
                  <a:srgbClr val="009900"/>
                </a:solidFill>
              </a:rPr>
              <a:t>the first </a:t>
            </a:r>
          </a:p>
          <a:p>
            <a:pPr eaLnBrk="1" hangingPunct="1"/>
            <a:r>
              <a:rPr lang="en-US" sz="2400" dirty="0">
                <a:solidFill>
                  <a:srgbClr val="009900"/>
                </a:solidFill>
              </a:rPr>
              <a:t>2 ns of molecular dynamics simulation</a:t>
            </a:r>
          </a:p>
        </p:txBody>
      </p:sp>
      <p:cxnSp>
        <p:nvCxnSpPr>
          <p:cNvPr id="3" name="Straight Connector 2"/>
          <p:cNvCxnSpPr/>
          <p:nvPr/>
        </p:nvCxnSpPr>
        <p:spPr bwMode="auto">
          <a:xfrm>
            <a:off x="1190325" y="3114575"/>
            <a:ext cx="2543475" cy="0"/>
          </a:xfrm>
          <a:prstGeom prst="line">
            <a:avLst/>
          </a:prstGeom>
          <a:solidFill>
            <a:schemeClr val="bg1"/>
          </a:solidFill>
          <a:ln w="25400" cap="flat" cmpd="sng" algn="ctr">
            <a:solidFill>
              <a:srgbClr val="FF0000"/>
            </a:solidFill>
            <a:prstDash val="solid"/>
            <a:round/>
            <a:headEnd type="none" w="med" len="med"/>
            <a:tailEnd type="none" w="med" len="med"/>
          </a:ln>
          <a:effectLst/>
        </p:spPr>
      </p:cxnSp>
      <p:sp>
        <p:nvSpPr>
          <p:cNvPr id="5" name="Rectangle 4"/>
          <p:cNvSpPr/>
          <p:nvPr/>
        </p:nvSpPr>
        <p:spPr bwMode="auto">
          <a:xfrm>
            <a:off x="5181600" y="3219650"/>
            <a:ext cx="2743200" cy="6096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400" b="0" i="0" u="none" strike="noStrike" cap="none" normalizeH="0" baseline="0" smtClean="0">
              <a:ln>
                <a:noFill/>
              </a:ln>
              <a:solidFill>
                <a:srgbClr val="FF0000"/>
              </a:solidFill>
              <a:effectLst/>
              <a:latin typeface="Arial" charset="0"/>
            </a:endParaRPr>
          </a:p>
        </p:txBody>
      </p:sp>
    </p:spTree>
    <p:extLst>
      <p:ext uri="{BB962C8B-B14F-4D97-AF65-F5344CB8AC3E}">
        <p14:creationId xmlns:p14="http://schemas.microsoft.com/office/powerpoint/2010/main" val="46504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Eric J. Sorin, Ph.D.</a:t>
            </a:r>
          </a:p>
        </p:txBody>
      </p:sp>
      <p:sp>
        <p:nvSpPr>
          <p:cNvPr id="921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CHEM 480/580</a:t>
            </a:r>
          </a:p>
        </p:txBody>
      </p:sp>
      <p:sp>
        <p:nvSpPr>
          <p:cNvPr id="922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fld id="{2DA8F727-626C-4174-9DE1-10C4C2254AE8}" type="slidenum">
              <a:rPr lang="en-US" sz="1400">
                <a:solidFill>
                  <a:schemeClr val="tx1"/>
                </a:solidFill>
              </a:rPr>
              <a:pPr eaLnBrk="1" hangingPunct="1"/>
              <a:t>106</a:t>
            </a:fld>
            <a:endParaRPr lang="en-US" sz="1400">
              <a:solidFill>
                <a:schemeClr val="tx1"/>
              </a:solidFill>
            </a:endParaRPr>
          </a:p>
        </p:txBody>
      </p:sp>
      <p:pic>
        <p:nvPicPr>
          <p:cNvPr id="299012" name="Picture 4"/>
          <p:cNvPicPr>
            <a:picLocks noChangeAspect="1" noChangeArrowheads="1"/>
          </p:cNvPicPr>
          <p:nvPr/>
        </p:nvPicPr>
        <p:blipFill>
          <a:blip r:embed="rId2">
            <a:extLst>
              <a:ext uri="{28A0092B-C50C-407E-A947-70E740481C1C}">
                <a14:useLocalDpi xmlns:a14="http://schemas.microsoft.com/office/drawing/2010/main" val="0"/>
              </a:ext>
            </a:extLst>
          </a:blip>
          <a:srcRect l="13736" t="16580" r="53297" b="37468"/>
          <a:stretch>
            <a:fillRect/>
          </a:stretch>
        </p:blipFill>
        <p:spPr bwMode="auto">
          <a:xfrm>
            <a:off x="6477000" y="4495800"/>
            <a:ext cx="2286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2"/>
          <p:cNvSpPr>
            <a:spLocks noGrp="1" noChangeArrowheads="1"/>
          </p:cNvSpPr>
          <p:nvPr>
            <p:ph type="title"/>
          </p:nvPr>
        </p:nvSpPr>
        <p:spPr/>
        <p:txBody>
          <a:bodyPr/>
          <a:lstStyle/>
          <a:p>
            <a:pPr eaLnBrk="1" hangingPunct="1"/>
            <a:r>
              <a:rPr lang="en-US" sz="4000" smtClean="0">
                <a:solidFill>
                  <a:srgbClr val="FF0000"/>
                </a:solidFill>
              </a:rPr>
              <a:t>Surface areas</a:t>
            </a:r>
          </a:p>
        </p:txBody>
      </p:sp>
      <p:sp>
        <p:nvSpPr>
          <p:cNvPr id="299011" name="Rectangle 3"/>
          <p:cNvSpPr>
            <a:spLocks noGrp="1" noChangeArrowheads="1"/>
          </p:cNvSpPr>
          <p:nvPr>
            <p:ph type="body" idx="1"/>
          </p:nvPr>
        </p:nvSpPr>
        <p:spPr/>
        <p:txBody>
          <a:bodyPr/>
          <a:lstStyle/>
          <a:p>
            <a:pPr eaLnBrk="1" hangingPunct="1"/>
            <a:r>
              <a:rPr lang="en-US" sz="2400" dirty="0" smtClean="0">
                <a:solidFill>
                  <a:schemeClr val="accent2"/>
                </a:solidFill>
              </a:rPr>
              <a:t>Several surface areas may be desired, such as</a:t>
            </a:r>
          </a:p>
          <a:p>
            <a:pPr lvl="1" eaLnBrk="1" hangingPunct="1"/>
            <a:r>
              <a:rPr lang="en-US" sz="2400" dirty="0" smtClean="0"/>
              <a:t>Hydrophobic SA</a:t>
            </a:r>
          </a:p>
          <a:p>
            <a:pPr lvl="1" eaLnBrk="1" hangingPunct="1"/>
            <a:r>
              <a:rPr lang="en-US" sz="2400" dirty="0" smtClean="0"/>
              <a:t>Hydrophilic SA</a:t>
            </a:r>
          </a:p>
          <a:p>
            <a:pPr lvl="1" eaLnBrk="1" hangingPunct="1"/>
            <a:r>
              <a:rPr lang="en-US" sz="2400" dirty="0" smtClean="0"/>
              <a:t>Solvent accessible SA</a:t>
            </a:r>
          </a:p>
          <a:p>
            <a:pPr eaLnBrk="1" hangingPunct="1"/>
            <a:endParaRPr lang="en-US" sz="2400" dirty="0" smtClean="0"/>
          </a:p>
          <a:p>
            <a:pPr eaLnBrk="1" hangingPunct="1"/>
            <a:r>
              <a:rPr lang="en-US" sz="2400" i="1" dirty="0" smtClean="0">
                <a:solidFill>
                  <a:srgbClr val="009900"/>
                </a:solidFill>
              </a:rPr>
              <a:t>How to calculate surface areas?</a:t>
            </a:r>
          </a:p>
          <a:p>
            <a:pPr eaLnBrk="1" hangingPunct="1"/>
            <a:r>
              <a:rPr lang="en-US" sz="2400" i="1" dirty="0" smtClean="0">
                <a:solidFill>
                  <a:srgbClr val="009900"/>
                </a:solidFill>
              </a:rPr>
              <a:t>Can we just use the van der Waals surface?</a:t>
            </a:r>
          </a:p>
          <a:p>
            <a:pPr lvl="1" eaLnBrk="1" hangingPunct="1"/>
            <a:r>
              <a:rPr lang="en-US" sz="2400" dirty="0" smtClean="0"/>
              <a:t>No: the </a:t>
            </a:r>
            <a:r>
              <a:rPr lang="en-US" sz="2400" dirty="0" err="1" smtClean="0"/>
              <a:t>vdW</a:t>
            </a:r>
            <a:r>
              <a:rPr lang="en-US" sz="2400" dirty="0" smtClean="0"/>
              <a:t> surface may have</a:t>
            </a:r>
          </a:p>
          <a:p>
            <a:pPr lvl="1" eaLnBrk="1" hangingPunct="1">
              <a:buFontTx/>
              <a:buNone/>
            </a:pPr>
            <a:r>
              <a:rPr lang="en-US" sz="2400" dirty="0" smtClean="0"/>
              <a:t>	grooves that are too small for</a:t>
            </a:r>
          </a:p>
          <a:p>
            <a:pPr lvl="1" eaLnBrk="1" hangingPunct="1">
              <a:buFontTx/>
              <a:buNone/>
            </a:pPr>
            <a:r>
              <a:rPr lang="en-US" sz="2400" dirty="0" smtClean="0"/>
              <a:t>   H</a:t>
            </a:r>
            <a:r>
              <a:rPr lang="en-US" sz="2400" baseline="-25000" dirty="0" smtClean="0"/>
              <a:t>2</a:t>
            </a:r>
            <a:r>
              <a:rPr lang="en-US" sz="2400" dirty="0" smtClean="0"/>
              <a:t>O occupancy</a:t>
            </a:r>
          </a:p>
        </p:txBody>
      </p:sp>
    </p:spTree>
    <p:extLst>
      <p:ext uri="{BB962C8B-B14F-4D97-AF65-F5344CB8AC3E}">
        <p14:creationId xmlns:p14="http://schemas.microsoft.com/office/powerpoint/2010/main" val="1897734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9011">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90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90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9901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901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9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Eric J. Sorin, Ph.D.</a:t>
            </a:r>
          </a:p>
        </p:txBody>
      </p:sp>
      <p:sp>
        <p:nvSpPr>
          <p:cNvPr id="1024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CHEM 480/580</a:t>
            </a:r>
          </a:p>
        </p:txBody>
      </p:sp>
      <p:sp>
        <p:nvSpPr>
          <p:cNvPr id="1024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fld id="{FA793C0B-A0AC-4F5B-A89C-34926EDB3678}" type="slidenum">
              <a:rPr lang="en-US" sz="1400">
                <a:solidFill>
                  <a:schemeClr val="tx1"/>
                </a:solidFill>
              </a:rPr>
              <a:pPr eaLnBrk="1" hangingPunct="1"/>
              <a:t>107</a:t>
            </a:fld>
            <a:endParaRPr lang="en-US" sz="1400">
              <a:solidFill>
                <a:schemeClr val="tx1"/>
              </a:solidFill>
            </a:endParaRPr>
          </a:p>
        </p:txBody>
      </p:sp>
      <p:sp>
        <p:nvSpPr>
          <p:cNvPr id="10245" name="Rectangle 3"/>
          <p:cNvSpPr>
            <a:spLocks noGrp="1" noChangeArrowheads="1"/>
          </p:cNvSpPr>
          <p:nvPr>
            <p:ph type="title"/>
          </p:nvPr>
        </p:nvSpPr>
        <p:spPr/>
        <p:txBody>
          <a:bodyPr/>
          <a:lstStyle/>
          <a:p>
            <a:pPr eaLnBrk="1" hangingPunct="1"/>
            <a:r>
              <a:rPr lang="en-US" sz="4000" smtClean="0">
                <a:solidFill>
                  <a:srgbClr val="FF0000"/>
                </a:solidFill>
              </a:rPr>
              <a:t>Surface areas</a:t>
            </a:r>
          </a:p>
        </p:txBody>
      </p:sp>
      <p:sp>
        <p:nvSpPr>
          <p:cNvPr id="321540" name="Rectangle 4"/>
          <p:cNvSpPr>
            <a:spLocks noGrp="1" noChangeArrowheads="1"/>
          </p:cNvSpPr>
          <p:nvPr>
            <p:ph type="body" idx="1"/>
          </p:nvPr>
        </p:nvSpPr>
        <p:spPr>
          <a:xfrm>
            <a:off x="457200" y="1600200"/>
            <a:ext cx="8229600" cy="4495800"/>
          </a:xfrm>
        </p:spPr>
        <p:txBody>
          <a:bodyPr/>
          <a:lstStyle/>
          <a:p>
            <a:pPr eaLnBrk="1" hangingPunct="1"/>
            <a:r>
              <a:rPr lang="en-US" sz="2400" smtClean="0"/>
              <a:t>The most common SA calculation is based on the Connolly method … a.k.a. </a:t>
            </a:r>
            <a:r>
              <a:rPr lang="en-US" sz="2400" smtClean="0">
                <a:solidFill>
                  <a:schemeClr val="accent2"/>
                </a:solidFill>
              </a:rPr>
              <a:t>the “Connolly Surface”</a:t>
            </a:r>
          </a:p>
          <a:p>
            <a:pPr eaLnBrk="1" hangingPunct="1"/>
            <a:endParaRPr lang="en-US" sz="1200" smtClean="0">
              <a:solidFill>
                <a:schemeClr val="accent2"/>
              </a:solidFill>
            </a:endParaRPr>
          </a:p>
          <a:p>
            <a:pPr eaLnBrk="1" hangingPunct="1"/>
            <a:r>
              <a:rPr lang="en-US" sz="2400" smtClean="0"/>
              <a:t>Roll a ball of radius r around on the surface of the protein and sum the surface units that ball can “touch”</a:t>
            </a:r>
          </a:p>
          <a:p>
            <a:pPr eaLnBrk="1" hangingPunct="1"/>
            <a:endParaRPr lang="en-US" sz="1200" smtClean="0"/>
          </a:p>
          <a:p>
            <a:pPr eaLnBrk="1" hangingPunct="1"/>
            <a:r>
              <a:rPr lang="en-US" sz="2400" smtClean="0"/>
              <a:t>The radius is generally </a:t>
            </a:r>
            <a:r>
              <a:rPr lang="en-US" sz="2400" smtClean="0">
                <a:solidFill>
                  <a:schemeClr val="accent2"/>
                </a:solidFill>
              </a:rPr>
              <a:t>1.4 </a:t>
            </a:r>
            <a:r>
              <a:rPr lang="en-US" sz="2400" smtClean="0">
                <a:solidFill>
                  <a:schemeClr val="accent2"/>
                </a:solidFill>
                <a:cs typeface="Arial" panose="020B0604020202020204" pitchFamily="34" charset="0"/>
              </a:rPr>
              <a:t>Å, corresponding to r</a:t>
            </a:r>
            <a:r>
              <a:rPr lang="en-US" sz="2400" baseline="-25000" smtClean="0">
                <a:solidFill>
                  <a:schemeClr val="accent2"/>
                </a:solidFill>
                <a:cs typeface="Arial" panose="020B0604020202020204" pitchFamily="34" charset="0"/>
              </a:rPr>
              <a:t>H2O</a:t>
            </a:r>
          </a:p>
          <a:p>
            <a:pPr eaLnBrk="1" hangingPunct="1"/>
            <a:endParaRPr lang="en-US" sz="2400" smtClean="0">
              <a:cs typeface="Arial" panose="020B0604020202020204" pitchFamily="34" charset="0"/>
            </a:endParaRPr>
          </a:p>
          <a:p>
            <a:pPr eaLnBrk="1" hangingPunct="1"/>
            <a:endParaRPr lang="en-US" sz="2400" smtClean="0"/>
          </a:p>
        </p:txBody>
      </p:sp>
      <p:pic>
        <p:nvPicPr>
          <p:cNvPr id="321541" name="Picture 5"/>
          <p:cNvPicPr>
            <a:picLocks noChangeAspect="1" noChangeArrowheads="1"/>
          </p:cNvPicPr>
          <p:nvPr/>
        </p:nvPicPr>
        <p:blipFill>
          <a:blip r:embed="rId2">
            <a:extLst>
              <a:ext uri="{28A0092B-C50C-407E-A947-70E740481C1C}">
                <a14:useLocalDpi xmlns:a14="http://schemas.microsoft.com/office/drawing/2010/main" val="0"/>
              </a:ext>
            </a:extLst>
          </a:blip>
          <a:srcRect l="12637" t="14491" r="11539" b="27023"/>
          <a:stretch>
            <a:fillRect/>
          </a:stretch>
        </p:blipFill>
        <p:spPr bwMode="auto">
          <a:xfrm>
            <a:off x="457200" y="4114800"/>
            <a:ext cx="5257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1542" name="Rectangle 6"/>
          <p:cNvSpPr>
            <a:spLocks noChangeArrowheads="1"/>
          </p:cNvSpPr>
          <p:nvPr/>
        </p:nvSpPr>
        <p:spPr bwMode="auto">
          <a:xfrm>
            <a:off x="5943600" y="4343400"/>
            <a:ext cx="27432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2400">
                <a:solidFill>
                  <a:srgbClr val="009900"/>
                </a:solidFill>
              </a:rPr>
              <a:t>The model used determines which atoms are hydrophobic vs. hydrophilic</a:t>
            </a:r>
          </a:p>
        </p:txBody>
      </p:sp>
    </p:spTree>
    <p:extLst>
      <p:ext uri="{BB962C8B-B14F-4D97-AF65-F5344CB8AC3E}">
        <p14:creationId xmlns:p14="http://schemas.microsoft.com/office/powerpoint/2010/main" val="1601417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154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1540">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154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15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Eric J. Sorin, Ph.D.</a:t>
            </a:r>
          </a:p>
        </p:txBody>
      </p:sp>
      <p:sp>
        <p:nvSpPr>
          <p:cNvPr id="1126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CHEM 480/580</a:t>
            </a:r>
          </a:p>
        </p:txBody>
      </p:sp>
      <p:sp>
        <p:nvSpPr>
          <p:cNvPr id="1126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fld id="{AC6613AB-B491-4D25-BF5D-1DE005D94D8E}" type="slidenum">
              <a:rPr lang="en-US" sz="1400">
                <a:solidFill>
                  <a:schemeClr val="tx1"/>
                </a:solidFill>
              </a:rPr>
              <a:pPr eaLnBrk="1" hangingPunct="1"/>
              <a:t>108</a:t>
            </a:fld>
            <a:endParaRPr lang="en-US" sz="1400">
              <a:solidFill>
                <a:schemeClr val="tx1"/>
              </a:solidFill>
            </a:endParaRPr>
          </a:p>
        </p:txBody>
      </p:sp>
      <p:sp>
        <p:nvSpPr>
          <p:cNvPr id="11269" name="Rectangle 2"/>
          <p:cNvSpPr>
            <a:spLocks noGrp="1" noChangeArrowheads="1"/>
          </p:cNvSpPr>
          <p:nvPr>
            <p:ph type="title"/>
          </p:nvPr>
        </p:nvSpPr>
        <p:spPr/>
        <p:txBody>
          <a:bodyPr/>
          <a:lstStyle/>
          <a:p>
            <a:pPr eaLnBrk="1" hangingPunct="1"/>
            <a:r>
              <a:rPr lang="en-US" sz="4000" smtClean="0">
                <a:solidFill>
                  <a:srgbClr val="FF0000"/>
                </a:solidFill>
              </a:rPr>
              <a:t>Surface areas</a:t>
            </a:r>
          </a:p>
        </p:txBody>
      </p:sp>
      <p:sp>
        <p:nvSpPr>
          <p:cNvPr id="322563" name="Rectangle 3"/>
          <p:cNvSpPr>
            <a:spLocks noGrp="1" noChangeArrowheads="1"/>
          </p:cNvSpPr>
          <p:nvPr>
            <p:ph type="body" idx="1"/>
          </p:nvPr>
        </p:nvSpPr>
        <p:spPr>
          <a:xfrm>
            <a:off x="4724400" y="1600200"/>
            <a:ext cx="3962400" cy="4495800"/>
          </a:xfrm>
        </p:spPr>
        <p:txBody>
          <a:bodyPr/>
          <a:lstStyle/>
          <a:p>
            <a:pPr eaLnBrk="1" hangingPunct="1">
              <a:defRPr/>
            </a:pPr>
            <a:r>
              <a:rPr lang="en-US" sz="2400" dirty="0" smtClean="0"/>
              <a:t>Relaxation of the SASA of two proteins in molecular dynamics simulations</a:t>
            </a:r>
          </a:p>
          <a:p>
            <a:pPr eaLnBrk="1" hangingPunct="1">
              <a:defRPr/>
            </a:pPr>
            <a:r>
              <a:rPr lang="en-US" sz="2400" dirty="0" smtClean="0"/>
              <a:t>Generally, a smaller SASA is “better”  </a:t>
            </a:r>
            <a:endParaRPr lang="en-US" sz="2400" dirty="0" smtClean="0">
              <a:cs typeface="Arial" charset="0"/>
            </a:endParaRPr>
          </a:p>
          <a:p>
            <a:pPr eaLnBrk="1" hangingPunct="1">
              <a:spcAft>
                <a:spcPts val="600"/>
              </a:spcAft>
              <a:defRPr/>
            </a:pPr>
            <a:r>
              <a:rPr lang="en-US" sz="2400" dirty="0" smtClean="0"/>
              <a:t>Only true for hydrophobic surface areas</a:t>
            </a:r>
          </a:p>
          <a:p>
            <a:pPr eaLnBrk="1" hangingPunct="1">
              <a:spcBef>
                <a:spcPts val="0"/>
              </a:spcBef>
              <a:defRPr/>
            </a:pPr>
            <a:r>
              <a:rPr lang="en-US" sz="2400" dirty="0" smtClean="0"/>
              <a:t>Note the rapid transitions that lead to smaller SASA in the top frame</a:t>
            </a:r>
          </a:p>
          <a:p>
            <a:pPr marL="0" indent="0" eaLnBrk="1" hangingPunct="1">
              <a:spcBef>
                <a:spcPts val="0"/>
              </a:spcBef>
              <a:buFontTx/>
              <a:buNone/>
              <a:defRPr/>
            </a:pPr>
            <a:r>
              <a:rPr lang="en-US" sz="2400" dirty="0"/>
              <a:t> </a:t>
            </a:r>
            <a:r>
              <a:rPr lang="en-US" sz="2400" dirty="0" smtClean="0"/>
              <a:t>   (i.e. “molecular collapse”)</a:t>
            </a:r>
          </a:p>
        </p:txBody>
      </p:sp>
      <p:pic>
        <p:nvPicPr>
          <p:cNvPr id="11271" name="Picture 6" descr="saspts1"/>
          <p:cNvPicPr>
            <a:picLocks noChangeAspect="1" noChangeArrowheads="1"/>
          </p:cNvPicPr>
          <p:nvPr/>
        </p:nvPicPr>
        <p:blipFill>
          <a:blip r:embed="rId2">
            <a:extLst>
              <a:ext uri="{28A0092B-C50C-407E-A947-70E740481C1C}">
                <a14:useLocalDpi xmlns:a14="http://schemas.microsoft.com/office/drawing/2010/main" val="0"/>
              </a:ext>
            </a:extLst>
          </a:blip>
          <a:srcRect l="3200" t="12801" r="12000" b="3999"/>
          <a:stretch>
            <a:fillRect/>
          </a:stretch>
        </p:blipFill>
        <p:spPr bwMode="auto">
          <a:xfrm>
            <a:off x="533400" y="1828800"/>
            <a:ext cx="4038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bwMode="auto">
          <a:xfrm>
            <a:off x="1066800" y="2962175"/>
            <a:ext cx="609600" cy="0"/>
          </a:xfrm>
          <a:prstGeom prst="line">
            <a:avLst/>
          </a:prstGeom>
          <a:solidFill>
            <a:schemeClr val="bg1"/>
          </a:solidFill>
          <a:ln w="25400"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1066800" y="2438400"/>
            <a:ext cx="609600" cy="0"/>
          </a:xfrm>
          <a:prstGeom prst="line">
            <a:avLst/>
          </a:prstGeom>
          <a:solidFill>
            <a:schemeClr val="bg1"/>
          </a:solidFill>
          <a:ln w="25400" cap="flat" cmpd="sng" algn="ctr">
            <a:solidFill>
              <a:srgbClr val="FF0000"/>
            </a:solidFill>
            <a:prstDash val="solid"/>
            <a:round/>
            <a:headEnd type="none" w="med" len="med"/>
            <a:tailEnd type="none" w="med" len="med"/>
          </a:ln>
          <a:effectLst/>
        </p:spPr>
      </p:cxnSp>
      <p:cxnSp>
        <p:nvCxnSpPr>
          <p:cNvPr id="11" name="Straight Connector 10"/>
          <p:cNvCxnSpPr/>
          <p:nvPr/>
        </p:nvCxnSpPr>
        <p:spPr bwMode="auto">
          <a:xfrm>
            <a:off x="1066800" y="3286225"/>
            <a:ext cx="3352800" cy="0"/>
          </a:xfrm>
          <a:prstGeom prst="line">
            <a:avLst/>
          </a:prstGeom>
          <a:solidFill>
            <a:schemeClr val="bg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977152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2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25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25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0445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D9E145B-83AE-4876-B568-E65A3F8EF945}" type="slidenum">
              <a:rPr lang="en-US" sz="1400" smtClean="0"/>
              <a:pPr eaLnBrk="1" hangingPunct="1"/>
              <a:t>109</a:t>
            </a:fld>
            <a:endParaRPr lang="en-US" sz="1400" smtClean="0"/>
          </a:p>
        </p:txBody>
      </p:sp>
      <p:sp>
        <p:nvSpPr>
          <p:cNvPr id="104452" name="Rectangle 2"/>
          <p:cNvSpPr>
            <a:spLocks noGrp="1" noChangeArrowheads="1"/>
          </p:cNvSpPr>
          <p:nvPr>
            <p:ph type="title"/>
          </p:nvPr>
        </p:nvSpPr>
        <p:spPr/>
        <p:txBody>
          <a:bodyPr/>
          <a:lstStyle/>
          <a:p>
            <a:pPr eaLnBrk="1" hangingPunct="1"/>
            <a:r>
              <a:rPr lang="en-US" smtClean="0">
                <a:solidFill>
                  <a:srgbClr val="FF0000"/>
                </a:solidFill>
              </a:rPr>
              <a:t>DSSP</a:t>
            </a:r>
          </a:p>
        </p:txBody>
      </p:sp>
      <p:sp>
        <p:nvSpPr>
          <p:cNvPr id="300035" name="Rectangle 3"/>
          <p:cNvSpPr>
            <a:spLocks noGrp="1" noChangeArrowheads="1"/>
          </p:cNvSpPr>
          <p:nvPr>
            <p:ph type="body" idx="1"/>
          </p:nvPr>
        </p:nvSpPr>
        <p:spPr>
          <a:xfrm>
            <a:off x="457200" y="1295400"/>
            <a:ext cx="8229600" cy="4830763"/>
          </a:xfrm>
        </p:spPr>
        <p:txBody>
          <a:bodyPr/>
          <a:lstStyle/>
          <a:p>
            <a:pPr eaLnBrk="1" hangingPunct="1">
              <a:spcBef>
                <a:spcPts val="1200"/>
              </a:spcBef>
            </a:pPr>
            <a:r>
              <a:rPr lang="en-US" sz="2400" smtClean="0">
                <a:solidFill>
                  <a:srgbClr val="0000FF"/>
                </a:solidFill>
              </a:rPr>
              <a:t>GOAL: </a:t>
            </a:r>
            <a:r>
              <a:rPr lang="en-US" sz="2400" smtClean="0">
                <a:solidFill>
                  <a:schemeClr val="tx2"/>
                </a:solidFill>
              </a:rPr>
              <a:t>given a </a:t>
            </a:r>
            <a:r>
              <a:rPr lang="en-US" sz="2400" b="1" i="1" smtClean="0">
                <a:solidFill>
                  <a:schemeClr val="tx2"/>
                </a:solidFill>
              </a:rPr>
              <a:t>protein</a:t>
            </a:r>
            <a:r>
              <a:rPr lang="en-US" sz="2400" smtClean="0">
                <a:solidFill>
                  <a:schemeClr val="tx2"/>
                </a:solidFill>
              </a:rPr>
              <a:t> structure, determine which residues are in helical, beta, or turn conformations</a:t>
            </a:r>
          </a:p>
          <a:p>
            <a:pPr eaLnBrk="1" hangingPunct="1">
              <a:spcBef>
                <a:spcPts val="1200"/>
              </a:spcBef>
            </a:pPr>
            <a:r>
              <a:rPr lang="en-US" sz="2400" smtClean="0">
                <a:solidFill>
                  <a:srgbClr val="009900"/>
                </a:solidFill>
              </a:rPr>
              <a:t>DSSP developed by Kabsch and Sander, 1983</a:t>
            </a:r>
            <a:r>
              <a:rPr lang="en-US" sz="2400" smtClean="0"/>
              <a:t> </a:t>
            </a:r>
          </a:p>
          <a:p>
            <a:pPr eaLnBrk="1" hangingPunct="1">
              <a:spcBef>
                <a:spcPts val="1200"/>
              </a:spcBef>
            </a:pPr>
            <a:r>
              <a:rPr lang="en-US" sz="2400" smtClean="0"/>
              <a:t>Determine 2’ protein structure by considering backbone torsions and hydrogen bonding patterns</a:t>
            </a:r>
          </a:p>
          <a:p>
            <a:pPr eaLnBrk="1" hangingPunct="1">
              <a:spcBef>
                <a:spcPts val="1200"/>
              </a:spcBef>
            </a:pPr>
            <a:r>
              <a:rPr lang="en-US" sz="2400" smtClean="0">
                <a:solidFill>
                  <a:srgbClr val="0000FF"/>
                </a:solidFill>
              </a:rPr>
              <a:t>8 structural types recognized</a:t>
            </a:r>
          </a:p>
          <a:p>
            <a:pPr lvl="1" eaLnBrk="1" hangingPunct="1">
              <a:spcBef>
                <a:spcPts val="1200"/>
              </a:spcBef>
              <a:buFontTx/>
              <a:buNone/>
            </a:pPr>
            <a:r>
              <a:rPr lang="en-US" sz="2200" smtClean="0"/>
              <a:t>			~    Coil  	  	E   B-Sheet           </a:t>
            </a:r>
          </a:p>
          <a:p>
            <a:pPr lvl="1" eaLnBrk="1" hangingPunct="1">
              <a:spcBef>
                <a:spcPts val="1200"/>
              </a:spcBef>
              <a:buFontTx/>
              <a:buNone/>
            </a:pPr>
            <a:r>
              <a:rPr lang="en-US" sz="2200" smtClean="0"/>
              <a:t>			B    B-Bridge		S   Bend </a:t>
            </a:r>
          </a:p>
          <a:p>
            <a:pPr lvl="1" eaLnBrk="1" hangingPunct="1">
              <a:spcBef>
                <a:spcPts val="1200"/>
              </a:spcBef>
              <a:buFontTx/>
              <a:buNone/>
            </a:pPr>
            <a:r>
              <a:rPr lang="en-US" sz="2200" smtClean="0"/>
              <a:t>			T    Turn		H   A-Helix</a:t>
            </a:r>
          </a:p>
          <a:p>
            <a:pPr lvl="1" eaLnBrk="1" hangingPunct="1">
              <a:spcBef>
                <a:spcPts val="1200"/>
              </a:spcBef>
              <a:buFontTx/>
              <a:buNone/>
            </a:pPr>
            <a:r>
              <a:rPr lang="en-US" sz="2200" smtClean="0"/>
              <a:t>			I     5-Helix		G   3-Helix</a:t>
            </a:r>
          </a:p>
          <a:p>
            <a:pPr eaLnBrk="1" hangingPunct="1">
              <a:spcBef>
                <a:spcPts val="1200"/>
              </a:spcBef>
            </a:pPr>
            <a:endParaRPr lang="en-US" sz="2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00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00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003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003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00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003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00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solidFill>
                  <a:srgbClr val="000000"/>
                </a:solidFill>
              </a:rPr>
              <a:t>Sorin Lab</a:t>
            </a:r>
          </a:p>
        </p:txBody>
      </p:sp>
      <p:sp>
        <p:nvSpPr>
          <p:cNvPr id="245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44395EEE-2F7F-4357-B45B-E3132BFF2169}" type="slidenum">
              <a:rPr lang="en-US" sz="1400" smtClean="0">
                <a:solidFill>
                  <a:srgbClr val="000000"/>
                </a:solidFill>
              </a:rPr>
              <a:pPr eaLnBrk="1" hangingPunct="1"/>
              <a:t>11</a:t>
            </a:fld>
            <a:endParaRPr lang="en-US" sz="1400" smtClean="0">
              <a:solidFill>
                <a:srgbClr val="000000"/>
              </a:solidFill>
            </a:endParaRPr>
          </a:p>
        </p:txBody>
      </p:sp>
      <p:sp>
        <p:nvSpPr>
          <p:cNvPr id="24580" name="Rectangle 6"/>
          <p:cNvSpPr>
            <a:spLocks noChangeArrowheads="1"/>
          </p:cNvSpPr>
          <p:nvPr/>
        </p:nvSpPr>
        <p:spPr bwMode="auto">
          <a:xfrm>
            <a:off x="381000" y="1295400"/>
            <a:ext cx="1600200" cy="914400"/>
          </a:xfrm>
          <a:prstGeom prst="rect">
            <a:avLst/>
          </a:prstGeom>
          <a:solidFill>
            <a:srgbClr val="66FF33"/>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24581" name="Text Box 7"/>
          <p:cNvSpPr txBox="1">
            <a:spLocks noChangeArrowheads="1"/>
          </p:cNvSpPr>
          <p:nvPr/>
        </p:nvSpPr>
        <p:spPr bwMode="auto">
          <a:xfrm>
            <a:off x="381000" y="1371600"/>
            <a:ext cx="1600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000000"/>
                </a:solidFill>
              </a:rPr>
              <a:t>Sequence &amp; structure</a:t>
            </a:r>
          </a:p>
        </p:txBody>
      </p:sp>
      <p:sp>
        <p:nvSpPr>
          <p:cNvPr id="24582" name="Rectangle 8"/>
          <p:cNvSpPr>
            <a:spLocks noChangeArrowheads="1"/>
          </p:cNvSpPr>
          <p:nvPr/>
        </p:nvSpPr>
        <p:spPr bwMode="auto">
          <a:xfrm>
            <a:off x="2362200" y="1295400"/>
            <a:ext cx="1600200" cy="914400"/>
          </a:xfrm>
          <a:prstGeom prst="rect">
            <a:avLst/>
          </a:prstGeom>
          <a:solidFill>
            <a:srgbClr val="66FF33"/>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24583" name="Text Box 9"/>
          <p:cNvSpPr txBox="1">
            <a:spLocks noChangeArrowheads="1"/>
          </p:cNvSpPr>
          <p:nvPr/>
        </p:nvSpPr>
        <p:spPr bwMode="auto">
          <a:xfrm>
            <a:off x="2286000" y="1371600"/>
            <a:ext cx="1828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000000"/>
                </a:solidFill>
              </a:rPr>
              <a:t>Chemical interactions</a:t>
            </a:r>
          </a:p>
        </p:txBody>
      </p:sp>
      <p:sp>
        <p:nvSpPr>
          <p:cNvPr id="82966" name="Rectangle 23"/>
          <p:cNvSpPr>
            <a:spLocks noChangeArrowheads="1"/>
          </p:cNvSpPr>
          <p:nvPr/>
        </p:nvSpPr>
        <p:spPr bwMode="auto">
          <a:xfrm>
            <a:off x="4876800" y="1295400"/>
            <a:ext cx="1600200" cy="914400"/>
          </a:xfrm>
          <a:prstGeom prst="rect">
            <a:avLst/>
          </a:prstGeom>
          <a:solidFill>
            <a:srgbClr val="0000FF"/>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82967" name="Text Box 24"/>
          <p:cNvSpPr txBox="1">
            <a:spLocks noChangeArrowheads="1"/>
          </p:cNvSpPr>
          <p:nvPr/>
        </p:nvSpPr>
        <p:spPr bwMode="auto">
          <a:xfrm>
            <a:off x="4876800" y="1371600"/>
            <a:ext cx="1600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FFFFFF"/>
                </a:solidFill>
              </a:rPr>
              <a:t>Ensemble</a:t>
            </a:r>
          </a:p>
          <a:p>
            <a:pPr>
              <a:spcBef>
                <a:spcPct val="5000"/>
              </a:spcBef>
            </a:pPr>
            <a:r>
              <a:rPr lang="en-US" sz="2200">
                <a:solidFill>
                  <a:srgbClr val="FFFFFF"/>
                </a:solidFill>
              </a:rPr>
              <a:t>studied</a:t>
            </a:r>
          </a:p>
        </p:txBody>
      </p:sp>
      <p:sp>
        <p:nvSpPr>
          <p:cNvPr id="82968" name="Rectangle 25"/>
          <p:cNvSpPr>
            <a:spLocks noChangeArrowheads="1"/>
          </p:cNvSpPr>
          <p:nvPr/>
        </p:nvSpPr>
        <p:spPr bwMode="auto">
          <a:xfrm>
            <a:off x="6781800" y="1295400"/>
            <a:ext cx="1981200" cy="914400"/>
          </a:xfrm>
          <a:prstGeom prst="rect">
            <a:avLst/>
          </a:prstGeom>
          <a:solidFill>
            <a:srgbClr val="0000FF"/>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82969" name="Text Box 26"/>
          <p:cNvSpPr txBox="1">
            <a:spLocks noChangeArrowheads="1"/>
          </p:cNvSpPr>
          <p:nvPr/>
        </p:nvSpPr>
        <p:spPr bwMode="auto">
          <a:xfrm>
            <a:off x="6781800" y="1371600"/>
            <a:ext cx="198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FFFFFF"/>
                </a:solidFill>
              </a:rPr>
              <a:t>Environmental conditions</a:t>
            </a:r>
          </a:p>
        </p:txBody>
      </p:sp>
      <p:sp>
        <p:nvSpPr>
          <p:cNvPr id="82970" name="Text Box 27"/>
          <p:cNvSpPr txBox="1">
            <a:spLocks noChangeArrowheads="1"/>
          </p:cNvSpPr>
          <p:nvPr/>
        </p:nvSpPr>
        <p:spPr bwMode="auto">
          <a:xfrm>
            <a:off x="4876800" y="2590800"/>
            <a:ext cx="3886200" cy="436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dirty="0">
                <a:solidFill>
                  <a:srgbClr val="000000"/>
                </a:solidFill>
              </a:rPr>
              <a:t>T, P, V, N, </a:t>
            </a:r>
            <a:r>
              <a:rPr lang="en-US" sz="2200" dirty="0" smtClean="0">
                <a:solidFill>
                  <a:srgbClr val="000000"/>
                </a:solidFill>
              </a:rPr>
              <a:t>constraints, etc.</a:t>
            </a:r>
            <a:endParaRPr lang="en-US" sz="2200" dirty="0">
              <a:solidFill>
                <a:srgbClr val="000000"/>
              </a:solidFill>
            </a:endParaRPr>
          </a:p>
        </p:txBody>
      </p:sp>
      <p:grpSp>
        <p:nvGrpSpPr>
          <p:cNvPr id="5" name="Group 4"/>
          <p:cNvGrpSpPr>
            <a:grpSpLocks/>
          </p:cNvGrpSpPr>
          <p:nvPr/>
        </p:nvGrpSpPr>
        <p:grpSpPr bwMode="auto">
          <a:xfrm>
            <a:off x="381000" y="2209800"/>
            <a:ext cx="3581400" cy="817563"/>
            <a:chOff x="381000" y="2209800"/>
            <a:chExt cx="3581400" cy="817563"/>
          </a:xfrm>
        </p:grpSpPr>
        <p:sp>
          <p:nvSpPr>
            <p:cNvPr id="24626" name="Text Box 21"/>
            <p:cNvSpPr txBox="1">
              <a:spLocks noChangeArrowheads="1"/>
            </p:cNvSpPr>
            <p:nvPr/>
          </p:nvSpPr>
          <p:spPr bwMode="auto">
            <a:xfrm>
              <a:off x="381000" y="2590800"/>
              <a:ext cx="1600200" cy="436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dirty="0">
                  <a:solidFill>
                    <a:srgbClr val="000000"/>
                  </a:solidFill>
                </a:rPr>
                <a:t>Topology</a:t>
              </a:r>
            </a:p>
          </p:txBody>
        </p:sp>
        <p:sp>
          <p:nvSpPr>
            <p:cNvPr id="24627" name="Text Box 22"/>
            <p:cNvSpPr txBox="1">
              <a:spLocks noChangeArrowheads="1"/>
            </p:cNvSpPr>
            <p:nvPr/>
          </p:nvSpPr>
          <p:spPr bwMode="auto">
            <a:xfrm>
              <a:off x="2362200" y="2590800"/>
              <a:ext cx="1600200" cy="436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000000"/>
                  </a:solidFill>
                </a:rPr>
                <a:t>Energetics</a:t>
              </a:r>
            </a:p>
          </p:txBody>
        </p:sp>
        <p:sp>
          <p:nvSpPr>
            <p:cNvPr id="24628" name="Rectangle 28"/>
            <p:cNvSpPr>
              <a:spLocks noChangeArrowheads="1"/>
            </p:cNvSpPr>
            <p:nvPr/>
          </p:nvSpPr>
          <p:spPr bwMode="auto">
            <a:xfrm rot="5400000">
              <a:off x="973931" y="2240757"/>
              <a:ext cx="42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en-US" sz="1800">
                  <a:solidFill>
                    <a:srgbClr val="009900"/>
                  </a:solidFill>
                  <a:sym typeface="Wingdings" pitchFamily="2" charset="2"/>
                </a:rPr>
                <a:t></a:t>
              </a:r>
              <a:endParaRPr lang="en-US" sz="1800">
                <a:solidFill>
                  <a:srgbClr val="009900"/>
                </a:solidFill>
              </a:endParaRPr>
            </a:p>
          </p:txBody>
        </p:sp>
        <p:sp>
          <p:nvSpPr>
            <p:cNvPr id="24629" name="Rectangle 29"/>
            <p:cNvSpPr>
              <a:spLocks noChangeArrowheads="1"/>
            </p:cNvSpPr>
            <p:nvPr/>
          </p:nvSpPr>
          <p:spPr bwMode="auto">
            <a:xfrm rot="5400000">
              <a:off x="2955131" y="2240757"/>
              <a:ext cx="42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en-US" sz="1800">
                  <a:solidFill>
                    <a:srgbClr val="009900"/>
                  </a:solidFill>
                  <a:sym typeface="Wingdings" pitchFamily="2" charset="2"/>
                </a:rPr>
                <a:t></a:t>
              </a:r>
              <a:endParaRPr lang="en-US" sz="1800">
                <a:solidFill>
                  <a:srgbClr val="009900"/>
                </a:solidFill>
              </a:endParaRPr>
            </a:p>
          </p:txBody>
        </p:sp>
      </p:grpSp>
      <p:sp>
        <p:nvSpPr>
          <p:cNvPr id="82973" name="Rectangle 30"/>
          <p:cNvSpPr>
            <a:spLocks noChangeArrowheads="1"/>
          </p:cNvSpPr>
          <p:nvPr/>
        </p:nvSpPr>
        <p:spPr bwMode="auto">
          <a:xfrm rot="5400000">
            <a:off x="5469731" y="2240757"/>
            <a:ext cx="42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en-US" sz="1800">
                <a:solidFill>
                  <a:srgbClr val="0000FF"/>
                </a:solidFill>
                <a:sym typeface="Wingdings" pitchFamily="2" charset="2"/>
              </a:rPr>
              <a:t></a:t>
            </a:r>
            <a:endParaRPr lang="en-US" sz="1800">
              <a:solidFill>
                <a:srgbClr val="0000FF"/>
              </a:solidFill>
            </a:endParaRPr>
          </a:p>
        </p:txBody>
      </p:sp>
      <p:sp>
        <p:nvSpPr>
          <p:cNvPr id="82974" name="Rectangle 31"/>
          <p:cNvSpPr>
            <a:spLocks noChangeArrowheads="1"/>
          </p:cNvSpPr>
          <p:nvPr/>
        </p:nvSpPr>
        <p:spPr bwMode="auto">
          <a:xfrm rot="5400000">
            <a:off x="7527131" y="2240757"/>
            <a:ext cx="42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en-US" sz="1800">
                <a:solidFill>
                  <a:srgbClr val="0000FF"/>
                </a:solidFill>
                <a:sym typeface="Wingdings" pitchFamily="2" charset="2"/>
              </a:rPr>
              <a:t></a:t>
            </a:r>
            <a:endParaRPr lang="en-US" sz="1800">
              <a:solidFill>
                <a:srgbClr val="0000FF"/>
              </a:solidFill>
            </a:endParaRPr>
          </a:p>
        </p:txBody>
      </p:sp>
      <p:grpSp>
        <p:nvGrpSpPr>
          <p:cNvPr id="6" name="Group 5"/>
          <p:cNvGrpSpPr>
            <a:grpSpLocks/>
          </p:cNvGrpSpPr>
          <p:nvPr/>
        </p:nvGrpSpPr>
        <p:grpSpPr bwMode="auto">
          <a:xfrm>
            <a:off x="914400" y="3048000"/>
            <a:ext cx="2590800" cy="990600"/>
            <a:chOff x="914400" y="3048000"/>
            <a:chExt cx="2590800" cy="990600"/>
          </a:xfrm>
        </p:grpSpPr>
        <p:grpSp>
          <p:nvGrpSpPr>
            <p:cNvPr id="24622" name="Group 3"/>
            <p:cNvGrpSpPr>
              <a:grpSpLocks/>
            </p:cNvGrpSpPr>
            <p:nvPr/>
          </p:nvGrpSpPr>
          <p:grpSpPr bwMode="auto">
            <a:xfrm>
              <a:off x="914400" y="3505200"/>
              <a:ext cx="2590800" cy="533400"/>
              <a:chOff x="1104" y="2304"/>
              <a:chExt cx="1632" cy="336"/>
            </a:xfrm>
          </p:grpSpPr>
          <p:sp>
            <p:nvSpPr>
              <p:cNvPr id="24624" name="Rectangle 4"/>
              <p:cNvSpPr>
                <a:spLocks noChangeArrowheads="1"/>
              </p:cNvSpPr>
              <p:nvPr/>
            </p:nvSpPr>
            <p:spPr bwMode="auto">
              <a:xfrm>
                <a:off x="1104" y="2304"/>
                <a:ext cx="1632" cy="336"/>
              </a:xfrm>
              <a:prstGeom prst="rect">
                <a:avLst/>
              </a:prstGeom>
              <a:solidFill>
                <a:srgbClr val="00FFFF"/>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24625" name="Text Box 5"/>
              <p:cNvSpPr txBox="1">
                <a:spLocks noChangeArrowheads="1"/>
              </p:cNvSpPr>
              <p:nvPr/>
            </p:nvSpPr>
            <p:spPr bwMode="auto">
              <a:xfrm>
                <a:off x="1104" y="2352"/>
                <a:ext cx="15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000000"/>
                    </a:solidFill>
                  </a:rPr>
                  <a:t>Molecular Models</a:t>
                </a:r>
              </a:p>
            </p:txBody>
          </p:sp>
        </p:grpSp>
        <p:sp>
          <p:nvSpPr>
            <p:cNvPr id="24623" name="Rectangle 32"/>
            <p:cNvSpPr>
              <a:spLocks noChangeArrowheads="1"/>
            </p:cNvSpPr>
            <p:nvPr/>
          </p:nvSpPr>
          <p:spPr bwMode="auto">
            <a:xfrm rot="5400000">
              <a:off x="1950244" y="3078956"/>
              <a:ext cx="428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en-US" sz="1800">
                  <a:solidFill>
                    <a:srgbClr val="000000"/>
                  </a:solidFill>
                  <a:sym typeface="Wingdings" pitchFamily="2" charset="2"/>
                </a:rPr>
                <a:t></a:t>
              </a:r>
              <a:endParaRPr lang="en-US" sz="1800">
                <a:solidFill>
                  <a:srgbClr val="000000"/>
                </a:solidFill>
              </a:endParaRPr>
            </a:p>
          </p:txBody>
        </p:sp>
      </p:grpSp>
      <p:grpSp>
        <p:nvGrpSpPr>
          <p:cNvPr id="9" name="Group 8"/>
          <p:cNvGrpSpPr>
            <a:grpSpLocks/>
          </p:cNvGrpSpPr>
          <p:nvPr/>
        </p:nvGrpSpPr>
        <p:grpSpPr bwMode="auto">
          <a:xfrm>
            <a:off x="3733800" y="3048000"/>
            <a:ext cx="4495800" cy="990600"/>
            <a:chOff x="3733800" y="3048000"/>
            <a:chExt cx="4495800" cy="990600"/>
          </a:xfrm>
        </p:grpSpPr>
        <p:sp>
          <p:nvSpPr>
            <p:cNvPr id="24618" name="Rectangle 19"/>
            <p:cNvSpPr>
              <a:spLocks noChangeArrowheads="1"/>
            </p:cNvSpPr>
            <p:nvPr/>
          </p:nvSpPr>
          <p:spPr bwMode="auto">
            <a:xfrm>
              <a:off x="5410200" y="3505200"/>
              <a:ext cx="2743200" cy="533400"/>
            </a:xfrm>
            <a:prstGeom prst="rect">
              <a:avLst/>
            </a:prstGeom>
            <a:solidFill>
              <a:srgbClr val="00FFFF"/>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24619" name="Text Box 20"/>
            <p:cNvSpPr txBox="1">
              <a:spLocks noChangeArrowheads="1"/>
            </p:cNvSpPr>
            <p:nvPr/>
          </p:nvSpPr>
          <p:spPr bwMode="auto">
            <a:xfrm>
              <a:off x="5334000" y="3581400"/>
              <a:ext cx="2895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000000"/>
                  </a:solidFill>
                </a:rPr>
                <a:t>Molecular Simulation</a:t>
              </a:r>
            </a:p>
          </p:txBody>
        </p:sp>
        <p:sp>
          <p:nvSpPr>
            <p:cNvPr id="24620" name="Rectangle 33"/>
            <p:cNvSpPr>
              <a:spLocks noChangeArrowheads="1"/>
            </p:cNvSpPr>
            <p:nvPr/>
          </p:nvSpPr>
          <p:spPr bwMode="auto">
            <a:xfrm rot="5400000">
              <a:off x="6612731" y="3078957"/>
              <a:ext cx="42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en-US" sz="1800">
                  <a:solidFill>
                    <a:srgbClr val="000000"/>
                  </a:solidFill>
                  <a:sym typeface="Wingdings" pitchFamily="2" charset="2"/>
                </a:rPr>
                <a:t></a:t>
              </a:r>
              <a:endParaRPr lang="en-US" sz="1800">
                <a:solidFill>
                  <a:srgbClr val="000000"/>
                </a:solidFill>
              </a:endParaRPr>
            </a:p>
          </p:txBody>
        </p:sp>
        <p:sp>
          <p:nvSpPr>
            <p:cNvPr id="24621" name="Line 34"/>
            <p:cNvSpPr>
              <a:spLocks noChangeShapeType="1"/>
            </p:cNvSpPr>
            <p:nvPr/>
          </p:nvSpPr>
          <p:spPr bwMode="auto">
            <a:xfrm>
              <a:off x="3733800" y="3810000"/>
              <a:ext cx="1447800" cy="0"/>
            </a:xfrm>
            <a:prstGeom prst="line">
              <a:avLst/>
            </a:prstGeom>
            <a:noFill/>
            <a:ln w="50800">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grpSp>
      <p:grpSp>
        <p:nvGrpSpPr>
          <p:cNvPr id="10" name="Group 9"/>
          <p:cNvGrpSpPr>
            <a:grpSpLocks/>
          </p:cNvGrpSpPr>
          <p:nvPr/>
        </p:nvGrpSpPr>
        <p:grpSpPr bwMode="auto">
          <a:xfrm>
            <a:off x="5029200" y="4067175"/>
            <a:ext cx="3733800" cy="1419225"/>
            <a:chOff x="5029200" y="4067175"/>
            <a:chExt cx="3733800" cy="1419225"/>
          </a:xfrm>
        </p:grpSpPr>
        <p:sp>
          <p:nvSpPr>
            <p:cNvPr id="24612" name="Rectangle 14"/>
            <p:cNvSpPr>
              <a:spLocks noChangeArrowheads="1"/>
            </p:cNvSpPr>
            <p:nvPr/>
          </p:nvSpPr>
          <p:spPr bwMode="auto">
            <a:xfrm>
              <a:off x="5029200" y="4572000"/>
              <a:ext cx="1600200" cy="914400"/>
            </a:xfrm>
            <a:prstGeom prst="rect">
              <a:avLst/>
            </a:prstGeom>
            <a:solidFill>
              <a:srgbClr val="FFFF00"/>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24613" name="Text Box 15"/>
            <p:cNvSpPr txBox="1">
              <a:spLocks noChangeArrowheads="1"/>
            </p:cNvSpPr>
            <p:nvPr/>
          </p:nvSpPr>
          <p:spPr bwMode="auto">
            <a:xfrm>
              <a:off x="5029200" y="4648200"/>
              <a:ext cx="1600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000000"/>
                  </a:solidFill>
                </a:rPr>
                <a:t>Equilibrium</a:t>
              </a:r>
            </a:p>
            <a:p>
              <a:pPr>
                <a:spcBef>
                  <a:spcPct val="5000"/>
                </a:spcBef>
              </a:pPr>
              <a:r>
                <a:rPr lang="en-US" sz="2200">
                  <a:solidFill>
                    <a:srgbClr val="000000"/>
                  </a:solidFill>
                </a:rPr>
                <a:t>Ensemble</a:t>
              </a:r>
            </a:p>
          </p:txBody>
        </p:sp>
        <p:sp>
          <p:nvSpPr>
            <p:cNvPr id="24614" name="Rectangle 16"/>
            <p:cNvSpPr>
              <a:spLocks noChangeArrowheads="1"/>
            </p:cNvSpPr>
            <p:nvPr/>
          </p:nvSpPr>
          <p:spPr bwMode="auto">
            <a:xfrm>
              <a:off x="7010400" y="4572000"/>
              <a:ext cx="1676400" cy="914400"/>
            </a:xfrm>
            <a:prstGeom prst="rect">
              <a:avLst/>
            </a:prstGeom>
            <a:solidFill>
              <a:srgbClr val="FFFF00"/>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24615" name="Text Box 17"/>
            <p:cNvSpPr txBox="1">
              <a:spLocks noChangeArrowheads="1"/>
            </p:cNvSpPr>
            <p:nvPr/>
          </p:nvSpPr>
          <p:spPr bwMode="auto">
            <a:xfrm>
              <a:off x="6934200" y="4648200"/>
              <a:ext cx="1828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000000"/>
                  </a:solidFill>
                </a:rPr>
                <a:t>Time dependence</a:t>
              </a:r>
            </a:p>
          </p:txBody>
        </p:sp>
        <p:sp>
          <p:nvSpPr>
            <p:cNvPr id="24616" name="Rectangle 35"/>
            <p:cNvSpPr>
              <a:spLocks noChangeArrowheads="1"/>
            </p:cNvSpPr>
            <p:nvPr/>
          </p:nvSpPr>
          <p:spPr bwMode="auto">
            <a:xfrm rot="5400000">
              <a:off x="6612731" y="4098132"/>
              <a:ext cx="42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en-US" sz="1800">
                  <a:solidFill>
                    <a:srgbClr val="000000"/>
                  </a:solidFill>
                  <a:sym typeface="Wingdings" pitchFamily="2" charset="2"/>
                </a:rPr>
                <a:t></a:t>
              </a:r>
              <a:endParaRPr lang="en-US" sz="1800">
                <a:solidFill>
                  <a:srgbClr val="000000"/>
                </a:solidFill>
              </a:endParaRPr>
            </a:p>
          </p:txBody>
        </p:sp>
        <p:sp>
          <p:nvSpPr>
            <p:cNvPr id="24617" name="Rectangle 37"/>
            <p:cNvSpPr>
              <a:spLocks noChangeArrowheads="1"/>
            </p:cNvSpPr>
            <p:nvPr/>
          </p:nvSpPr>
          <p:spPr bwMode="auto">
            <a:xfrm>
              <a:off x="6559550" y="4622800"/>
              <a:ext cx="5270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Aft>
                  <a:spcPct val="15000"/>
                </a:spcAft>
              </a:pPr>
              <a:r>
                <a:rPr lang="en-US" sz="2400">
                  <a:solidFill>
                    <a:srgbClr val="000000"/>
                  </a:solidFill>
                </a:rPr>
                <a:t>&amp;</a:t>
              </a:r>
            </a:p>
            <a:p>
              <a:pPr eaLnBrk="0" hangingPunct="0">
                <a:spcAft>
                  <a:spcPct val="15000"/>
                </a:spcAft>
              </a:pPr>
              <a:r>
                <a:rPr lang="en-US" sz="1800">
                  <a:solidFill>
                    <a:srgbClr val="000000"/>
                  </a:solidFill>
                </a:rPr>
                <a:t>OR</a:t>
              </a:r>
            </a:p>
          </p:txBody>
        </p:sp>
      </p:grpSp>
      <p:sp>
        <p:nvSpPr>
          <p:cNvPr id="82994" name="Line 38"/>
          <p:cNvSpPr>
            <a:spLocks noChangeShapeType="1"/>
          </p:cNvSpPr>
          <p:nvPr/>
        </p:nvSpPr>
        <p:spPr bwMode="auto">
          <a:xfrm>
            <a:off x="6705600" y="5029200"/>
            <a:ext cx="228600"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 name="Group 10"/>
          <p:cNvGrpSpPr>
            <a:grpSpLocks/>
          </p:cNvGrpSpPr>
          <p:nvPr/>
        </p:nvGrpSpPr>
        <p:grpSpPr bwMode="auto">
          <a:xfrm>
            <a:off x="304800" y="4572000"/>
            <a:ext cx="4648200" cy="914400"/>
            <a:chOff x="304800" y="4572000"/>
            <a:chExt cx="4648200" cy="914400"/>
          </a:xfrm>
        </p:grpSpPr>
        <p:sp>
          <p:nvSpPr>
            <p:cNvPr id="24606" name="Rectangle 10"/>
            <p:cNvSpPr>
              <a:spLocks noChangeArrowheads="1"/>
            </p:cNvSpPr>
            <p:nvPr/>
          </p:nvSpPr>
          <p:spPr bwMode="auto">
            <a:xfrm>
              <a:off x="381000" y="4572000"/>
              <a:ext cx="1600200" cy="914400"/>
            </a:xfrm>
            <a:prstGeom prst="rect">
              <a:avLst/>
            </a:prstGeom>
            <a:solidFill>
              <a:srgbClr val="FFFF00"/>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24607" name="Text Box 11"/>
            <p:cNvSpPr txBox="1">
              <a:spLocks noChangeArrowheads="1"/>
            </p:cNvSpPr>
            <p:nvPr/>
          </p:nvSpPr>
          <p:spPr bwMode="auto">
            <a:xfrm>
              <a:off x="304800" y="4648200"/>
              <a:ext cx="1752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000000"/>
                  </a:solidFill>
                </a:rPr>
                <a:t>Dynamics &amp; mechanism</a:t>
              </a:r>
            </a:p>
          </p:txBody>
        </p:sp>
        <p:sp>
          <p:nvSpPr>
            <p:cNvPr id="24608" name="Rectangle 12"/>
            <p:cNvSpPr>
              <a:spLocks noChangeArrowheads="1"/>
            </p:cNvSpPr>
            <p:nvPr/>
          </p:nvSpPr>
          <p:spPr bwMode="auto">
            <a:xfrm>
              <a:off x="2362200" y="4572000"/>
              <a:ext cx="1752600" cy="914400"/>
            </a:xfrm>
            <a:prstGeom prst="rect">
              <a:avLst/>
            </a:prstGeom>
            <a:solidFill>
              <a:srgbClr val="FFFF00"/>
            </a:solidFill>
            <a:ln w="9525">
              <a:solidFill>
                <a:schemeClr val="tx1"/>
              </a:solidFill>
              <a:miter lim="800000"/>
              <a:headEnd/>
              <a:tailEnd/>
            </a:ln>
          </p:spPr>
          <p:txBody>
            <a:bodyPr wrap="none" anchor="ctr"/>
            <a:lstStyle/>
            <a:p>
              <a:pPr algn="l" eaLnBrk="0" hangingPunct="0"/>
              <a:endParaRPr lang="en-US" sz="1800" b="1">
                <a:solidFill>
                  <a:srgbClr val="000000"/>
                </a:solidFill>
              </a:endParaRPr>
            </a:p>
          </p:txBody>
        </p:sp>
        <p:sp>
          <p:nvSpPr>
            <p:cNvPr id="24609" name="Text Box 13"/>
            <p:cNvSpPr txBox="1">
              <a:spLocks noChangeArrowheads="1"/>
            </p:cNvSpPr>
            <p:nvPr/>
          </p:nvSpPr>
          <p:spPr bwMode="auto">
            <a:xfrm>
              <a:off x="2362200" y="4648200"/>
              <a:ext cx="1752600" cy="78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a:solidFill>
                    <a:srgbClr val="000000"/>
                  </a:solidFill>
                </a:rPr>
                <a:t>EQ Thermo.</a:t>
              </a:r>
            </a:p>
            <a:p>
              <a:pPr>
                <a:spcBef>
                  <a:spcPct val="5000"/>
                </a:spcBef>
              </a:pPr>
              <a:r>
                <a:rPr lang="en-US" sz="2200">
                  <a:solidFill>
                    <a:srgbClr val="000000"/>
                  </a:solidFill>
                </a:rPr>
                <a:t>Quantities</a:t>
              </a:r>
            </a:p>
          </p:txBody>
        </p:sp>
        <p:sp>
          <p:nvSpPr>
            <p:cNvPr id="24610" name="Line 39"/>
            <p:cNvSpPr>
              <a:spLocks noChangeShapeType="1"/>
            </p:cNvSpPr>
            <p:nvPr/>
          </p:nvSpPr>
          <p:spPr bwMode="auto">
            <a:xfrm flipH="1">
              <a:off x="4191000" y="5029200"/>
              <a:ext cx="762000" cy="0"/>
            </a:xfrm>
            <a:prstGeom prst="line">
              <a:avLst/>
            </a:prstGeom>
            <a:noFill/>
            <a:ln w="50800">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24611" name="Rectangle 41"/>
            <p:cNvSpPr>
              <a:spLocks noChangeArrowheads="1"/>
            </p:cNvSpPr>
            <p:nvPr/>
          </p:nvSpPr>
          <p:spPr bwMode="auto">
            <a:xfrm>
              <a:off x="1905000" y="4622800"/>
              <a:ext cx="5270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Aft>
                  <a:spcPct val="15000"/>
                </a:spcAft>
              </a:pPr>
              <a:r>
                <a:rPr lang="en-US" sz="2400">
                  <a:solidFill>
                    <a:srgbClr val="000000"/>
                  </a:solidFill>
                </a:rPr>
                <a:t>&amp;</a:t>
              </a:r>
            </a:p>
            <a:p>
              <a:pPr eaLnBrk="0" hangingPunct="0">
                <a:spcAft>
                  <a:spcPct val="15000"/>
                </a:spcAft>
              </a:pPr>
              <a:r>
                <a:rPr lang="en-US" sz="1800">
                  <a:solidFill>
                    <a:srgbClr val="000000"/>
                  </a:solidFill>
                </a:rPr>
                <a:t>OR</a:t>
              </a:r>
            </a:p>
          </p:txBody>
        </p:sp>
      </p:grpSp>
      <p:sp>
        <p:nvSpPr>
          <p:cNvPr id="82992" name="Line 42"/>
          <p:cNvSpPr>
            <a:spLocks noChangeShapeType="1"/>
          </p:cNvSpPr>
          <p:nvPr/>
        </p:nvSpPr>
        <p:spPr bwMode="auto">
          <a:xfrm>
            <a:off x="2051050" y="5029200"/>
            <a:ext cx="228600"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8" name="Rectangle 46"/>
          <p:cNvSpPr>
            <a:spLocks noChangeArrowheads="1"/>
          </p:cNvSpPr>
          <p:nvPr/>
        </p:nvSpPr>
        <p:spPr bwMode="auto">
          <a:xfrm>
            <a:off x="76200" y="5973763"/>
            <a:ext cx="8991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sz="2200" dirty="0">
                <a:solidFill>
                  <a:srgbClr val="FF0000"/>
                </a:solidFill>
              </a:rPr>
              <a:t>GROMACS</a:t>
            </a:r>
            <a:r>
              <a:rPr lang="en-US" sz="2200" dirty="0">
                <a:solidFill>
                  <a:srgbClr val="000000"/>
                </a:solidFill>
              </a:rPr>
              <a:t> file extensions (CLI = command line input)</a:t>
            </a:r>
          </a:p>
        </p:txBody>
      </p:sp>
      <p:sp>
        <p:nvSpPr>
          <p:cNvPr id="1383471" name="Rectangle 47"/>
          <p:cNvSpPr>
            <a:spLocks noChangeArrowheads="1"/>
          </p:cNvSpPr>
          <p:nvPr/>
        </p:nvSpPr>
        <p:spPr bwMode="auto">
          <a:xfrm>
            <a:off x="1530350" y="2209800"/>
            <a:ext cx="128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sz="1800">
                <a:solidFill>
                  <a:srgbClr val="FF0000"/>
                </a:solidFill>
              </a:rPr>
              <a:t>.pdb/CLI</a:t>
            </a:r>
          </a:p>
        </p:txBody>
      </p:sp>
      <p:sp>
        <p:nvSpPr>
          <p:cNvPr id="1383475" name="Rectangle 51"/>
          <p:cNvSpPr>
            <a:spLocks noChangeArrowheads="1"/>
          </p:cNvSpPr>
          <p:nvPr/>
        </p:nvSpPr>
        <p:spPr bwMode="auto">
          <a:xfrm>
            <a:off x="1257300" y="3048000"/>
            <a:ext cx="723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sz="1800">
                <a:solidFill>
                  <a:srgbClr val="FF0000"/>
                </a:solidFill>
              </a:rPr>
              <a:t>.gro</a:t>
            </a:r>
          </a:p>
        </p:txBody>
      </p:sp>
      <p:sp>
        <p:nvSpPr>
          <p:cNvPr id="1383477" name="Rectangle 53"/>
          <p:cNvSpPr>
            <a:spLocks noChangeArrowheads="1"/>
          </p:cNvSpPr>
          <p:nvPr/>
        </p:nvSpPr>
        <p:spPr bwMode="auto">
          <a:xfrm>
            <a:off x="6089650" y="3062288"/>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en-US" sz="1800">
                <a:solidFill>
                  <a:srgbClr val="FF0000"/>
                </a:solidFill>
              </a:rPr>
              <a:t>.mdp</a:t>
            </a:r>
          </a:p>
        </p:txBody>
      </p:sp>
      <p:sp>
        <p:nvSpPr>
          <p:cNvPr id="1383481" name="Rectangle 57"/>
          <p:cNvSpPr>
            <a:spLocks noChangeArrowheads="1"/>
          </p:cNvSpPr>
          <p:nvPr/>
        </p:nvSpPr>
        <p:spPr bwMode="auto">
          <a:xfrm>
            <a:off x="5829300" y="4038600"/>
            <a:ext cx="952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0" hangingPunct="0"/>
            <a:r>
              <a:rPr lang="en-US" sz="1800">
                <a:solidFill>
                  <a:srgbClr val="FF0000"/>
                </a:solidFill>
              </a:rPr>
              <a:t>.xtc/.trr</a:t>
            </a:r>
          </a:p>
        </p:txBody>
      </p:sp>
      <p:sp>
        <p:nvSpPr>
          <p:cNvPr id="57" name="Rectangle 51"/>
          <p:cNvSpPr>
            <a:spLocks noChangeArrowheads="1"/>
          </p:cNvSpPr>
          <p:nvPr/>
        </p:nvSpPr>
        <p:spPr bwMode="auto">
          <a:xfrm>
            <a:off x="2590800" y="30480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sz="1800">
                <a:solidFill>
                  <a:srgbClr val="FF0000"/>
                </a:solidFill>
              </a:rPr>
              <a:t>.top</a:t>
            </a:r>
          </a:p>
        </p:txBody>
      </p:sp>
      <p:sp>
        <p:nvSpPr>
          <p:cNvPr id="82990" name="Rectangle 1"/>
          <p:cNvSpPr>
            <a:spLocks noChangeArrowheads="1"/>
          </p:cNvSpPr>
          <p:nvPr/>
        </p:nvSpPr>
        <p:spPr bwMode="auto">
          <a:xfrm>
            <a:off x="6921500" y="4038600"/>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en-US" sz="1800">
                <a:solidFill>
                  <a:srgbClr val="FF0000"/>
                </a:solidFill>
              </a:rPr>
              <a:t>&amp; .log</a:t>
            </a:r>
          </a:p>
        </p:txBody>
      </p:sp>
      <p:sp>
        <p:nvSpPr>
          <p:cNvPr id="24605" name="Rectangle 2"/>
          <p:cNvSpPr>
            <a:spLocks noGrp="1" noChangeArrowheads="1"/>
          </p:cNvSpPr>
          <p:nvPr>
            <p:ph type="title"/>
          </p:nvPr>
        </p:nvSpPr>
        <p:spPr/>
        <p:txBody>
          <a:bodyPr/>
          <a:lstStyle/>
          <a:p>
            <a:pPr eaLnBrk="1" hangingPunct="1"/>
            <a:r>
              <a:rPr lang="en-US" sz="4000" smtClean="0">
                <a:solidFill>
                  <a:srgbClr val="FF0000"/>
                </a:solidFill>
              </a:rPr>
              <a:t>Tying it all together</a:t>
            </a:r>
          </a:p>
        </p:txBody>
      </p:sp>
      <p:grpSp>
        <p:nvGrpSpPr>
          <p:cNvPr id="3" name="Group 2"/>
          <p:cNvGrpSpPr/>
          <p:nvPr/>
        </p:nvGrpSpPr>
        <p:grpSpPr>
          <a:xfrm>
            <a:off x="304800" y="4495802"/>
            <a:ext cx="3886200" cy="1393480"/>
            <a:chOff x="304800" y="4495802"/>
            <a:chExt cx="3886200" cy="1393480"/>
          </a:xfrm>
        </p:grpSpPr>
        <p:sp>
          <p:nvSpPr>
            <p:cNvPr id="2" name="Rectangle 1"/>
            <p:cNvSpPr/>
            <p:nvPr/>
          </p:nvSpPr>
          <p:spPr bwMode="auto">
            <a:xfrm>
              <a:off x="304800" y="4495802"/>
              <a:ext cx="3886200" cy="137318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400" b="0" i="0" u="none" strike="noStrike" cap="none" normalizeH="0" baseline="0" smtClean="0">
                <a:ln>
                  <a:noFill/>
                </a:ln>
                <a:solidFill>
                  <a:schemeClr val="tx1"/>
                </a:solidFill>
                <a:effectLst/>
                <a:latin typeface="Arial" charset="0"/>
              </a:endParaRPr>
            </a:p>
          </p:txBody>
        </p:sp>
        <p:sp>
          <p:nvSpPr>
            <p:cNvPr id="55" name="Text Box 21"/>
            <p:cNvSpPr txBox="1">
              <a:spLocks noChangeArrowheads="1"/>
            </p:cNvSpPr>
            <p:nvPr/>
          </p:nvSpPr>
          <p:spPr bwMode="auto">
            <a:xfrm>
              <a:off x="533400" y="5452719"/>
              <a:ext cx="3429000" cy="436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spcBef>
                  <a:spcPct val="5000"/>
                </a:spcBef>
              </a:pPr>
              <a:r>
                <a:rPr lang="en-US" sz="2200" dirty="0" smtClean="0">
                  <a:solidFill>
                    <a:srgbClr val="FF0000"/>
                  </a:solidFill>
                </a:rPr>
                <a:t>Data Analysis</a:t>
              </a:r>
              <a:endParaRPr lang="en-US" sz="2200" dirty="0">
                <a:solidFill>
                  <a:srgbClr val="FF0000"/>
                </a:solidFill>
              </a:endParaRPr>
            </a:p>
          </p:txBody>
        </p:sp>
      </p:grpSp>
    </p:spTree>
    <p:extLst>
      <p:ext uri="{BB962C8B-B14F-4D97-AF65-F5344CB8AC3E}">
        <p14:creationId xmlns:p14="http://schemas.microsoft.com/office/powerpoint/2010/main" val="1997460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34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8347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9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9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9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96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9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9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34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97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83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299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99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9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6" grpId="0" animBg="1"/>
      <p:bldP spid="82967" grpId="0"/>
      <p:bldP spid="82968" grpId="0" animBg="1"/>
      <p:bldP spid="82969" grpId="0"/>
      <p:bldP spid="82970" grpId="0" animBg="1"/>
      <p:bldP spid="82973" grpId="0"/>
      <p:bldP spid="82974" grpId="0"/>
      <p:bldP spid="82994" grpId="0" animBg="1"/>
      <p:bldP spid="82992" grpId="0" animBg="1"/>
      <p:bldP spid="1383471" grpId="0"/>
      <p:bldP spid="1383475" grpId="0"/>
      <p:bldP spid="1383477" grpId="0"/>
      <p:bldP spid="1383481" grpId="0"/>
      <p:bldP spid="57" grpId="0"/>
      <p:bldP spid="8299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054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155C71BB-4499-452F-B590-F83092C7BBC6}" type="slidenum">
              <a:rPr lang="en-US" sz="1400" smtClean="0"/>
              <a:pPr eaLnBrk="1" hangingPunct="1"/>
              <a:t>110</a:t>
            </a:fld>
            <a:endParaRPr lang="en-US" sz="1400" smtClean="0"/>
          </a:p>
        </p:txBody>
      </p:sp>
      <p:sp>
        <p:nvSpPr>
          <p:cNvPr id="105476" name="Rectangle 2"/>
          <p:cNvSpPr>
            <a:spLocks noGrp="1" noChangeArrowheads="1"/>
          </p:cNvSpPr>
          <p:nvPr>
            <p:ph type="title"/>
          </p:nvPr>
        </p:nvSpPr>
        <p:spPr/>
        <p:txBody>
          <a:bodyPr/>
          <a:lstStyle/>
          <a:p>
            <a:pPr eaLnBrk="1" hangingPunct="1"/>
            <a:r>
              <a:rPr lang="en-US" smtClean="0">
                <a:solidFill>
                  <a:srgbClr val="FF0000"/>
                </a:solidFill>
              </a:rPr>
              <a:t>DSSP for a helix simulation</a:t>
            </a:r>
          </a:p>
        </p:txBody>
      </p:sp>
      <p:pic>
        <p:nvPicPr>
          <p:cNvPr id="105477" name="Picture 4" descr="Untitled art 1"/>
          <p:cNvPicPr>
            <a:picLocks noChangeAspect="1" noChangeArrowheads="1"/>
          </p:cNvPicPr>
          <p:nvPr/>
        </p:nvPicPr>
        <p:blipFill>
          <a:blip r:embed="rId2">
            <a:extLst>
              <a:ext uri="{28A0092B-C50C-407E-A947-70E740481C1C}">
                <a14:useLocalDpi xmlns:a14="http://schemas.microsoft.com/office/drawing/2010/main" val="0"/>
              </a:ext>
            </a:extLst>
          </a:blip>
          <a:srcRect l="952" b="1779"/>
          <a:stretch>
            <a:fillRect/>
          </a:stretch>
        </p:blipFill>
        <p:spPr bwMode="auto">
          <a:xfrm>
            <a:off x="393700" y="2041525"/>
            <a:ext cx="67691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8" name="Rectangle 5"/>
          <p:cNvSpPr>
            <a:spLocks noChangeArrowheads="1"/>
          </p:cNvSpPr>
          <p:nvPr/>
        </p:nvSpPr>
        <p:spPr bwMode="auto">
          <a:xfrm>
            <a:off x="1219200" y="1466850"/>
            <a:ext cx="78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r>
              <a:rPr lang="en-US" sz="2400"/>
              <a:t>t = 0</a:t>
            </a:r>
          </a:p>
        </p:txBody>
      </p:sp>
      <p:sp>
        <p:nvSpPr>
          <p:cNvPr id="105479" name="Line 6"/>
          <p:cNvSpPr>
            <a:spLocks noChangeShapeType="1"/>
          </p:cNvSpPr>
          <p:nvPr/>
        </p:nvSpPr>
        <p:spPr bwMode="auto">
          <a:xfrm flipH="1">
            <a:off x="609600" y="1676400"/>
            <a:ext cx="609600" cy="3048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5480" name="Rectangle 7"/>
          <p:cNvSpPr>
            <a:spLocks noChangeArrowheads="1"/>
          </p:cNvSpPr>
          <p:nvPr/>
        </p:nvSpPr>
        <p:spPr bwMode="auto">
          <a:xfrm>
            <a:off x="5616575" y="1447800"/>
            <a:ext cx="78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r>
              <a:rPr lang="en-US" sz="2400"/>
              <a:t>t = n</a:t>
            </a:r>
          </a:p>
        </p:txBody>
      </p:sp>
      <p:sp>
        <p:nvSpPr>
          <p:cNvPr id="105481" name="Line 8"/>
          <p:cNvSpPr>
            <a:spLocks noChangeShapeType="1"/>
          </p:cNvSpPr>
          <p:nvPr/>
        </p:nvSpPr>
        <p:spPr bwMode="auto">
          <a:xfrm>
            <a:off x="6400800" y="1676400"/>
            <a:ext cx="609600" cy="3048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5482" name="Line 9"/>
          <p:cNvSpPr>
            <a:spLocks noChangeShapeType="1"/>
          </p:cNvSpPr>
          <p:nvPr/>
        </p:nvSpPr>
        <p:spPr bwMode="auto">
          <a:xfrm flipH="1">
            <a:off x="7239000" y="2133600"/>
            <a:ext cx="2286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5483" name="Rectangle 10"/>
          <p:cNvSpPr>
            <a:spLocks noChangeArrowheads="1"/>
          </p:cNvSpPr>
          <p:nvPr/>
        </p:nvSpPr>
        <p:spPr bwMode="auto">
          <a:xfrm>
            <a:off x="7467600" y="1905000"/>
            <a:ext cx="98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r>
              <a:rPr lang="en-US" sz="2400"/>
              <a:t>Res 1</a:t>
            </a:r>
          </a:p>
        </p:txBody>
      </p:sp>
      <p:sp>
        <p:nvSpPr>
          <p:cNvPr id="105484" name="Line 11"/>
          <p:cNvSpPr>
            <a:spLocks noChangeShapeType="1"/>
          </p:cNvSpPr>
          <p:nvPr/>
        </p:nvSpPr>
        <p:spPr bwMode="auto">
          <a:xfrm flipH="1">
            <a:off x="7239000" y="6172200"/>
            <a:ext cx="2286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5485" name="Rectangle 12"/>
          <p:cNvSpPr>
            <a:spLocks noChangeArrowheads="1"/>
          </p:cNvSpPr>
          <p:nvPr/>
        </p:nvSpPr>
        <p:spPr bwMode="auto">
          <a:xfrm>
            <a:off x="7467600" y="5943600"/>
            <a:ext cx="98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r>
              <a:rPr lang="en-US" sz="2400"/>
              <a:t>Res n</a:t>
            </a:r>
          </a:p>
        </p:txBody>
      </p:sp>
      <p:sp>
        <p:nvSpPr>
          <p:cNvPr id="323597" name="Rectangle 13"/>
          <p:cNvSpPr>
            <a:spLocks noChangeArrowheads="1"/>
          </p:cNvSpPr>
          <p:nvPr/>
        </p:nvSpPr>
        <p:spPr bwMode="auto">
          <a:xfrm>
            <a:off x="5486400" y="2438400"/>
            <a:ext cx="3581400" cy="3378200"/>
          </a:xfrm>
          <a:prstGeom prst="rect">
            <a:avLst/>
          </a:prstGeom>
          <a:solidFill>
            <a:srgbClr val="FFFF0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l"/>
            <a:r>
              <a:rPr lang="en-US" sz="2400"/>
              <a:t>Each column describes the 2’ structure at a given time</a:t>
            </a:r>
          </a:p>
          <a:p>
            <a:pPr algn="l"/>
            <a:endParaRPr lang="en-US" sz="2400"/>
          </a:p>
          <a:p>
            <a:pPr algn="l"/>
            <a:r>
              <a:rPr lang="en-US" sz="2400"/>
              <a:t>Sum the helical residues to get N</a:t>
            </a:r>
            <a:r>
              <a:rPr lang="en-US" sz="2400" baseline="-25000"/>
              <a:t>helix</a:t>
            </a:r>
            <a:r>
              <a:rPr lang="en-US" sz="2400"/>
              <a:t>(t)</a:t>
            </a:r>
          </a:p>
          <a:p>
            <a:pPr algn="l"/>
            <a:endParaRPr lang="en-US" sz="2400"/>
          </a:p>
          <a:p>
            <a:pPr algn="l"/>
            <a:r>
              <a:rPr lang="en-US" sz="2400"/>
              <a:t>Sum the beta residues to get N</a:t>
            </a:r>
            <a:r>
              <a:rPr lang="en-US" sz="2400" baseline="-25000"/>
              <a:t>beta</a:t>
            </a:r>
            <a:r>
              <a:rPr lang="en-US" sz="2400"/>
              <a:t>(t)</a:t>
            </a:r>
          </a:p>
        </p:txBody>
      </p:sp>
      <p:sp>
        <p:nvSpPr>
          <p:cNvPr id="323598" name="Rectangle 14"/>
          <p:cNvSpPr>
            <a:spLocks noChangeArrowheads="1"/>
          </p:cNvSpPr>
          <p:nvPr/>
        </p:nvSpPr>
        <p:spPr bwMode="auto">
          <a:xfrm>
            <a:off x="2133600" y="2514600"/>
            <a:ext cx="457200" cy="1371600"/>
          </a:xfrm>
          <a:prstGeom prst="rect">
            <a:avLst/>
          </a:prstGeom>
          <a:noFill/>
          <a:ln w="25400" algn="ctr">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599" name="Rectangle 15"/>
          <p:cNvSpPr>
            <a:spLocks noChangeArrowheads="1"/>
          </p:cNvSpPr>
          <p:nvPr/>
        </p:nvSpPr>
        <p:spPr bwMode="auto">
          <a:xfrm>
            <a:off x="3810000" y="2667000"/>
            <a:ext cx="457200" cy="2438400"/>
          </a:xfrm>
          <a:prstGeom prst="rect">
            <a:avLst/>
          </a:prstGeom>
          <a:noFill/>
          <a:ln w="25400" algn="ctr">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35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35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23597"/>
                                        </p:tgtEl>
                                        <p:attrNameLst>
                                          <p:attrName>style.visibility</p:attrName>
                                        </p:attrNameLst>
                                      </p:cBhvr>
                                      <p:to>
                                        <p:strVal val="visible"/>
                                      </p:to>
                                    </p:set>
                                    <p:anim calcmode="lin" valueType="num">
                                      <p:cBhvr additive="base">
                                        <p:cTn id="15" dur="500" fill="hold"/>
                                        <p:tgtEl>
                                          <p:spTgt spid="323597"/>
                                        </p:tgtEl>
                                        <p:attrNameLst>
                                          <p:attrName>ppt_x</p:attrName>
                                        </p:attrNameLst>
                                      </p:cBhvr>
                                      <p:tavLst>
                                        <p:tav tm="0">
                                          <p:val>
                                            <p:strVal val="1+#ppt_w/2"/>
                                          </p:val>
                                        </p:tav>
                                        <p:tav tm="100000">
                                          <p:val>
                                            <p:strVal val="#ppt_x"/>
                                          </p:val>
                                        </p:tav>
                                      </p:tavLst>
                                    </p:anim>
                                    <p:anim calcmode="lin" valueType="num">
                                      <p:cBhvr additive="base">
                                        <p:cTn id="16" dur="500" fill="hold"/>
                                        <p:tgtEl>
                                          <p:spTgt spid="3235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97" grpId="0" animBg="1"/>
      <p:bldP spid="323598" grpId="0" animBg="1"/>
      <p:bldP spid="32359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064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5208E18-5C50-4F93-B5E4-DF48DDA3540F}" type="slidenum">
              <a:rPr lang="en-US" sz="1400" smtClean="0"/>
              <a:pPr eaLnBrk="1" hangingPunct="1"/>
              <a:t>111</a:t>
            </a:fld>
            <a:endParaRPr lang="en-US" sz="1400" smtClean="0"/>
          </a:p>
        </p:txBody>
      </p:sp>
      <p:pic>
        <p:nvPicPr>
          <p:cNvPr id="1065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73175"/>
            <a:ext cx="6172200"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106501" name="Rectangle 2"/>
          <p:cNvSpPr>
            <a:spLocks noGrp="1" noChangeArrowheads="1"/>
          </p:cNvSpPr>
          <p:nvPr>
            <p:ph type="title"/>
          </p:nvPr>
        </p:nvSpPr>
        <p:spPr/>
        <p:txBody>
          <a:bodyPr/>
          <a:lstStyle/>
          <a:p>
            <a:pPr eaLnBrk="1" hangingPunct="1"/>
            <a:r>
              <a:rPr lang="en-US" sz="4000" smtClean="0">
                <a:solidFill>
                  <a:srgbClr val="FF0000"/>
                </a:solidFill>
              </a:rPr>
              <a:t>DSSP output</a:t>
            </a:r>
          </a:p>
        </p:txBody>
      </p:sp>
      <p:sp>
        <p:nvSpPr>
          <p:cNvPr id="106502" name="Rectangle 3"/>
          <p:cNvSpPr>
            <a:spLocks noGrp="1" noChangeArrowheads="1"/>
          </p:cNvSpPr>
          <p:nvPr>
            <p:ph type="body" idx="1"/>
          </p:nvPr>
        </p:nvSpPr>
        <p:spPr>
          <a:xfrm>
            <a:off x="685800" y="4953000"/>
            <a:ext cx="8001000" cy="1173163"/>
          </a:xfrm>
        </p:spPr>
        <p:txBody>
          <a:bodyPr/>
          <a:lstStyle/>
          <a:p>
            <a:pPr eaLnBrk="1" hangingPunct="1"/>
            <a:r>
              <a:rPr lang="en-US" sz="2400" smtClean="0"/>
              <a:t>More commonly, where few simulations are present, a graphical form of DSSP output is provided</a:t>
            </a:r>
          </a:p>
          <a:p>
            <a:pPr eaLnBrk="1" hangingPunct="1"/>
            <a:r>
              <a:rPr lang="en-US" sz="2400" smtClean="0"/>
              <a:t>“Color blocks” emphasize persistent structure</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Eric J. Sorin, Ph.D.</a:t>
            </a:r>
          </a:p>
        </p:txBody>
      </p:sp>
      <p:sp>
        <p:nvSpPr>
          <p:cNvPr id="153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CHEM 480/580</a:t>
            </a:r>
          </a:p>
        </p:txBody>
      </p:sp>
      <p:sp>
        <p:nvSpPr>
          <p:cNvPr id="1536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fld id="{2CFDE6FC-826D-4121-9DE7-D9024316A2EE}" type="slidenum">
              <a:rPr lang="en-US" sz="1400">
                <a:solidFill>
                  <a:schemeClr val="tx1"/>
                </a:solidFill>
              </a:rPr>
              <a:pPr eaLnBrk="1" hangingPunct="1"/>
              <a:t>112</a:t>
            </a:fld>
            <a:endParaRPr lang="en-US" sz="1400">
              <a:solidFill>
                <a:schemeClr val="tx1"/>
              </a:solidFill>
            </a:endParaRPr>
          </a:p>
        </p:txBody>
      </p:sp>
      <p:sp>
        <p:nvSpPr>
          <p:cNvPr id="15365" name="Rectangle 2"/>
          <p:cNvSpPr>
            <a:spLocks noGrp="1" noChangeArrowheads="1"/>
          </p:cNvSpPr>
          <p:nvPr>
            <p:ph type="title"/>
          </p:nvPr>
        </p:nvSpPr>
        <p:spPr/>
        <p:txBody>
          <a:bodyPr/>
          <a:lstStyle/>
          <a:p>
            <a:pPr eaLnBrk="1" hangingPunct="1"/>
            <a:r>
              <a:rPr lang="en-US" sz="4000" smtClean="0">
                <a:solidFill>
                  <a:srgbClr val="FF0000"/>
                </a:solidFill>
              </a:rPr>
              <a:t>Hydrogen bonding</a:t>
            </a:r>
          </a:p>
        </p:txBody>
      </p:sp>
      <p:sp>
        <p:nvSpPr>
          <p:cNvPr id="15366" name="Rectangle 3"/>
          <p:cNvSpPr>
            <a:spLocks noGrp="1" noChangeArrowheads="1"/>
          </p:cNvSpPr>
          <p:nvPr>
            <p:ph type="body" idx="1"/>
          </p:nvPr>
        </p:nvSpPr>
        <p:spPr>
          <a:xfrm>
            <a:off x="228600" y="1600200"/>
            <a:ext cx="8686800" cy="457200"/>
          </a:xfrm>
        </p:spPr>
        <p:txBody>
          <a:bodyPr/>
          <a:lstStyle/>
          <a:p>
            <a:pPr eaLnBrk="1" hangingPunct="1"/>
            <a:r>
              <a:rPr lang="en-US" sz="2400" dirty="0" smtClean="0">
                <a:solidFill>
                  <a:schemeClr val="accent2"/>
                </a:solidFill>
              </a:rPr>
              <a:t>How to determine H-bonding from a single static structure?</a:t>
            </a:r>
          </a:p>
          <a:p>
            <a:pPr eaLnBrk="1" hangingPunct="1"/>
            <a:endParaRPr lang="en-US" sz="2400" dirty="0" smtClean="0">
              <a:solidFill>
                <a:schemeClr val="accent2"/>
              </a:solidFill>
            </a:endParaRPr>
          </a:p>
        </p:txBody>
      </p:sp>
      <p:pic>
        <p:nvPicPr>
          <p:cNvPr id="15367" name="Picture 5" descr="Image:Liquid water hydrogen bond.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800"/>
            <a:ext cx="4657725"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062" name="Rectangle 6"/>
          <p:cNvSpPr>
            <a:spLocks noChangeArrowheads="1"/>
          </p:cNvSpPr>
          <p:nvPr/>
        </p:nvSpPr>
        <p:spPr bwMode="auto">
          <a:xfrm>
            <a:off x="5029200" y="21336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algn="l" eaLnBrk="1" hangingPunct="1">
              <a:spcBef>
                <a:spcPct val="20000"/>
              </a:spcBef>
              <a:buFontTx/>
              <a:buChar char="•"/>
            </a:pPr>
            <a:r>
              <a:rPr lang="en-US" sz="2400">
                <a:solidFill>
                  <a:schemeClr val="tx1"/>
                </a:solidFill>
              </a:rPr>
              <a:t>Must account for all donor and acceptor atoms</a:t>
            </a:r>
          </a:p>
          <a:p>
            <a:pPr algn="l" eaLnBrk="1" hangingPunct="1">
              <a:spcBef>
                <a:spcPct val="20000"/>
              </a:spcBef>
              <a:buFontTx/>
              <a:buChar char="•"/>
            </a:pPr>
            <a:endParaRPr lang="en-US" sz="1200">
              <a:solidFill>
                <a:schemeClr val="tx1"/>
              </a:solidFill>
            </a:endParaRPr>
          </a:p>
          <a:p>
            <a:pPr algn="l" eaLnBrk="1" hangingPunct="1">
              <a:spcBef>
                <a:spcPct val="20000"/>
              </a:spcBef>
              <a:buFontTx/>
              <a:buChar char="•"/>
            </a:pPr>
            <a:r>
              <a:rPr lang="en-US" sz="2400">
                <a:solidFill>
                  <a:schemeClr val="tx1"/>
                </a:solidFill>
              </a:rPr>
              <a:t>Donor-acceptor distance within a specified range</a:t>
            </a:r>
          </a:p>
          <a:p>
            <a:pPr lvl="1" algn="l" eaLnBrk="1" hangingPunct="1">
              <a:spcBef>
                <a:spcPct val="20000"/>
              </a:spcBef>
              <a:buFontTx/>
              <a:buChar char="–"/>
            </a:pPr>
            <a:r>
              <a:rPr lang="en-US" sz="2400">
                <a:solidFill>
                  <a:schemeClr val="tx1"/>
                </a:solidFill>
              </a:rPr>
              <a:t>Generally </a:t>
            </a:r>
            <a:r>
              <a:rPr lang="en-US" sz="2400">
                <a:solidFill>
                  <a:srgbClr val="009900"/>
                </a:solidFill>
              </a:rPr>
              <a:t>d &lt; 3.5 </a:t>
            </a:r>
            <a:r>
              <a:rPr lang="en-US" sz="2400">
                <a:solidFill>
                  <a:srgbClr val="009900"/>
                </a:solidFill>
                <a:cs typeface="Arial" panose="020B0604020202020204" pitchFamily="34" charset="0"/>
              </a:rPr>
              <a:t>Å</a:t>
            </a:r>
          </a:p>
          <a:p>
            <a:pPr lvl="1" algn="l" eaLnBrk="1" hangingPunct="1">
              <a:spcBef>
                <a:spcPct val="20000"/>
              </a:spcBef>
              <a:buFontTx/>
              <a:buChar char="–"/>
            </a:pPr>
            <a:endParaRPr lang="en-US" sz="1200">
              <a:solidFill>
                <a:srgbClr val="009900"/>
              </a:solidFill>
              <a:cs typeface="Arial" panose="020B0604020202020204" pitchFamily="34" charset="0"/>
            </a:endParaRPr>
          </a:p>
          <a:p>
            <a:pPr algn="l" eaLnBrk="1" hangingPunct="1">
              <a:spcBef>
                <a:spcPct val="20000"/>
              </a:spcBef>
              <a:buFontTx/>
              <a:buChar char="•"/>
            </a:pPr>
            <a:r>
              <a:rPr lang="en-US" sz="2400">
                <a:solidFill>
                  <a:schemeClr val="tx1"/>
                </a:solidFill>
              </a:rPr>
              <a:t>Atom-donor-acceptor angle is within a specified range</a:t>
            </a:r>
          </a:p>
          <a:p>
            <a:pPr lvl="1" algn="l" eaLnBrk="1" hangingPunct="1">
              <a:spcBef>
                <a:spcPct val="20000"/>
              </a:spcBef>
              <a:buFontTx/>
              <a:buChar char="–"/>
            </a:pPr>
            <a:r>
              <a:rPr lang="en-US" sz="2400">
                <a:solidFill>
                  <a:schemeClr val="tx1"/>
                </a:solidFill>
              </a:rPr>
              <a:t>Generally </a:t>
            </a:r>
            <a:r>
              <a:rPr lang="en-US" sz="2400">
                <a:solidFill>
                  <a:schemeClr val="hlink"/>
                </a:solidFill>
                <a:latin typeface="Symbol" panose="05050102010706020507" pitchFamily="18" charset="2"/>
              </a:rPr>
              <a:t>q</a:t>
            </a:r>
            <a:r>
              <a:rPr lang="en-US" sz="2400">
                <a:solidFill>
                  <a:schemeClr val="hlink"/>
                </a:solidFill>
              </a:rPr>
              <a:t> &lt; 30</a:t>
            </a:r>
            <a:r>
              <a:rPr lang="en-US" sz="2400">
                <a:solidFill>
                  <a:schemeClr val="hlink"/>
                </a:solidFill>
                <a:cs typeface="Arial" panose="020B0604020202020204" pitchFamily="34" charset="0"/>
              </a:rPr>
              <a:t>°</a:t>
            </a:r>
            <a:endParaRPr lang="en-US" sz="2400">
              <a:solidFill>
                <a:schemeClr val="hlink"/>
              </a:solidFill>
            </a:endParaRPr>
          </a:p>
        </p:txBody>
      </p:sp>
      <p:sp>
        <p:nvSpPr>
          <p:cNvPr id="301065" name="Rectangle 9"/>
          <p:cNvSpPr>
            <a:spLocks noChangeArrowheads="1"/>
          </p:cNvSpPr>
          <p:nvPr/>
        </p:nvSpPr>
        <p:spPr bwMode="auto">
          <a:xfrm>
            <a:off x="1828800" y="5329238"/>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2400" b="1">
                <a:solidFill>
                  <a:srgbClr val="009900"/>
                </a:solidFill>
              </a:rPr>
              <a:t>~3.0 </a:t>
            </a:r>
            <a:r>
              <a:rPr lang="en-US" sz="2400" b="1">
                <a:solidFill>
                  <a:srgbClr val="009900"/>
                </a:solidFill>
                <a:cs typeface="Arial" panose="020B0604020202020204" pitchFamily="34" charset="0"/>
              </a:rPr>
              <a:t>Å</a:t>
            </a:r>
          </a:p>
        </p:txBody>
      </p:sp>
      <p:sp>
        <p:nvSpPr>
          <p:cNvPr id="301068" name="Rectangle 12"/>
          <p:cNvSpPr>
            <a:spLocks noChangeArrowheads="1"/>
          </p:cNvSpPr>
          <p:nvPr/>
        </p:nvSpPr>
        <p:spPr bwMode="auto">
          <a:xfrm>
            <a:off x="2162475" y="1953125"/>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2800" b="1" dirty="0">
                <a:solidFill>
                  <a:schemeClr val="hlink"/>
                </a:solidFill>
                <a:latin typeface="Symbol" panose="05050102010706020507" pitchFamily="18" charset="2"/>
              </a:rPr>
              <a:t>q</a:t>
            </a:r>
          </a:p>
        </p:txBody>
      </p:sp>
      <p:sp>
        <p:nvSpPr>
          <p:cNvPr id="301069" name="Line 13"/>
          <p:cNvSpPr>
            <a:spLocks noChangeShapeType="1"/>
          </p:cNvSpPr>
          <p:nvPr/>
        </p:nvSpPr>
        <p:spPr bwMode="auto">
          <a:xfrm flipH="1">
            <a:off x="2600425" y="2123975"/>
            <a:ext cx="304800" cy="11430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301066" name="Line 10"/>
          <p:cNvSpPr>
            <a:spLocks noChangeShapeType="1"/>
          </p:cNvSpPr>
          <p:nvPr/>
        </p:nvSpPr>
        <p:spPr bwMode="auto">
          <a:xfrm>
            <a:off x="2514600" y="2038350"/>
            <a:ext cx="152400" cy="222885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301064" name="Line 8"/>
          <p:cNvSpPr>
            <a:spLocks noChangeShapeType="1"/>
          </p:cNvSpPr>
          <p:nvPr/>
        </p:nvSpPr>
        <p:spPr bwMode="auto">
          <a:xfrm flipV="1">
            <a:off x="1524000" y="4267200"/>
            <a:ext cx="1143000" cy="1066800"/>
          </a:xfrm>
          <a:prstGeom prst="line">
            <a:avLst/>
          </a:prstGeom>
          <a:noFill/>
          <a:ln w="38100">
            <a:solidFill>
              <a:srgbClr val="009900"/>
            </a:solidFill>
            <a:round/>
            <a:headEnd type="triangle" w="lg" len="med"/>
            <a:tailEnd type="triangle" w="lg" len="med"/>
          </a:ln>
          <a:extLst>
            <a:ext uri="{909E8E84-426E-40DD-AFC4-6F175D3DCCD1}">
              <a14:hiddenFill xmlns:a14="http://schemas.microsoft.com/office/drawing/2010/main">
                <a:noFill/>
              </a14:hiddenFill>
            </a:ext>
          </a:extLst>
        </p:spPr>
        <p:txBody>
          <a:bodyPr anchor="ctr"/>
          <a:lstStyle/>
          <a:p>
            <a:endParaRPr lang="en-US"/>
          </a:p>
        </p:txBody>
      </p:sp>
    </p:spTree>
    <p:extLst>
      <p:ext uri="{BB962C8B-B14F-4D97-AF65-F5344CB8AC3E}">
        <p14:creationId xmlns:p14="http://schemas.microsoft.com/office/powerpoint/2010/main" val="3356042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10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106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106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10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10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106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1062">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10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10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1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5" grpId="0"/>
      <p:bldP spid="301068" grpId="0"/>
      <p:bldP spid="301069" grpId="0" animBg="1"/>
      <p:bldP spid="301066" grpId="0" animBg="1"/>
      <p:bldP spid="30106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Eric J. Sorin, Ph.D.</a:t>
            </a:r>
          </a:p>
        </p:txBody>
      </p:sp>
      <p:sp>
        <p:nvSpPr>
          <p:cNvPr id="1638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CHEM 480/580</a:t>
            </a:r>
          </a:p>
        </p:txBody>
      </p:sp>
      <p:sp>
        <p:nvSpPr>
          <p:cNvPr id="1638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fld id="{4E8C6FDE-C382-4980-9911-588DF1DDC8AF}" type="slidenum">
              <a:rPr lang="en-US" sz="1400">
                <a:solidFill>
                  <a:schemeClr val="tx1"/>
                </a:solidFill>
              </a:rPr>
              <a:pPr eaLnBrk="1" hangingPunct="1"/>
              <a:t>113</a:t>
            </a:fld>
            <a:endParaRPr lang="en-US" sz="1400">
              <a:solidFill>
                <a:schemeClr val="tx1"/>
              </a:solidFill>
            </a:endParaRPr>
          </a:p>
        </p:txBody>
      </p:sp>
      <p:sp>
        <p:nvSpPr>
          <p:cNvPr id="16389" name="Rectangle 2"/>
          <p:cNvSpPr>
            <a:spLocks noGrp="1" noChangeArrowheads="1"/>
          </p:cNvSpPr>
          <p:nvPr>
            <p:ph type="title"/>
          </p:nvPr>
        </p:nvSpPr>
        <p:spPr/>
        <p:txBody>
          <a:bodyPr/>
          <a:lstStyle/>
          <a:p>
            <a:pPr eaLnBrk="1" hangingPunct="1"/>
            <a:r>
              <a:rPr lang="en-US" sz="4000" smtClean="0">
                <a:solidFill>
                  <a:srgbClr val="FF0000"/>
                </a:solidFill>
              </a:rPr>
              <a:t>Hydrogen bonding</a:t>
            </a:r>
          </a:p>
        </p:txBody>
      </p:sp>
      <p:sp>
        <p:nvSpPr>
          <p:cNvPr id="16390" name="Rectangle 3"/>
          <p:cNvSpPr>
            <a:spLocks noGrp="1" noChangeArrowheads="1"/>
          </p:cNvSpPr>
          <p:nvPr>
            <p:ph type="body" idx="1"/>
          </p:nvPr>
        </p:nvSpPr>
        <p:spPr>
          <a:xfrm>
            <a:off x="228600" y="1600200"/>
            <a:ext cx="8686800" cy="457200"/>
          </a:xfrm>
        </p:spPr>
        <p:txBody>
          <a:bodyPr/>
          <a:lstStyle/>
          <a:p>
            <a:pPr eaLnBrk="1" hangingPunct="1"/>
            <a:r>
              <a:rPr lang="en-US" sz="2400" smtClean="0">
                <a:solidFill>
                  <a:schemeClr val="accent2"/>
                </a:solidFill>
              </a:rPr>
              <a:t>How to determine H-bonding from a single static structure?</a:t>
            </a:r>
          </a:p>
          <a:p>
            <a:pPr eaLnBrk="1" hangingPunct="1"/>
            <a:endParaRPr lang="en-US" sz="2400" smtClean="0">
              <a:solidFill>
                <a:schemeClr val="accent2"/>
              </a:solidFill>
            </a:endParaRPr>
          </a:p>
        </p:txBody>
      </p:sp>
      <p:pic>
        <p:nvPicPr>
          <p:cNvPr id="16391" name="Picture 4" descr="Image:Liquid water hydrogen bond.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800"/>
            <a:ext cx="4657725"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Rectangle 11"/>
          <p:cNvSpPr>
            <a:spLocks noChangeArrowheads="1"/>
          </p:cNvSpPr>
          <p:nvPr/>
        </p:nvSpPr>
        <p:spPr bwMode="auto">
          <a:xfrm>
            <a:off x="5029200" y="2133600"/>
            <a:ext cx="3962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algn="l" eaLnBrk="1" hangingPunct="1">
              <a:spcBef>
                <a:spcPct val="20000"/>
              </a:spcBef>
              <a:buFontTx/>
              <a:buChar char="•"/>
            </a:pPr>
            <a:r>
              <a:rPr lang="en-US" sz="2400" dirty="0">
                <a:solidFill>
                  <a:schemeClr val="tx1"/>
                </a:solidFill>
              </a:rPr>
              <a:t>Count all such </a:t>
            </a:r>
            <a:r>
              <a:rPr lang="en-US" sz="2400" dirty="0" err="1">
                <a:solidFill>
                  <a:schemeClr val="tx1"/>
                </a:solidFill>
              </a:rPr>
              <a:t>Hbonds</a:t>
            </a:r>
            <a:r>
              <a:rPr lang="en-US" sz="2400" dirty="0">
                <a:solidFill>
                  <a:schemeClr val="tx1"/>
                </a:solidFill>
              </a:rPr>
              <a:t> for each structure (or timepoint) in the simulation</a:t>
            </a:r>
          </a:p>
          <a:p>
            <a:pPr algn="l" eaLnBrk="1" hangingPunct="1">
              <a:spcBef>
                <a:spcPct val="20000"/>
              </a:spcBef>
              <a:buFontTx/>
              <a:buChar char="•"/>
            </a:pPr>
            <a:endParaRPr lang="en-US" sz="1200" dirty="0">
              <a:solidFill>
                <a:schemeClr val="tx1"/>
              </a:solidFill>
            </a:endParaRPr>
          </a:p>
          <a:p>
            <a:pPr algn="l" eaLnBrk="1" hangingPunct="1">
              <a:spcBef>
                <a:spcPct val="20000"/>
              </a:spcBef>
              <a:buFontTx/>
              <a:buChar char="•"/>
            </a:pPr>
            <a:r>
              <a:rPr lang="en-US" sz="2400" dirty="0" smtClean="0">
                <a:solidFill>
                  <a:schemeClr val="tx1"/>
                </a:solidFill>
              </a:rPr>
              <a:t>Count </a:t>
            </a:r>
            <a:r>
              <a:rPr lang="en-US" sz="2400" dirty="0" err="1" smtClean="0">
                <a:solidFill>
                  <a:schemeClr val="tx1"/>
                </a:solidFill>
              </a:rPr>
              <a:t>Hbonds</a:t>
            </a:r>
            <a:r>
              <a:rPr lang="en-US" sz="2400" dirty="0" smtClean="0">
                <a:solidFill>
                  <a:schemeClr val="tx1"/>
                </a:solidFill>
              </a:rPr>
              <a:t> between different groups in the data set</a:t>
            </a:r>
          </a:p>
          <a:p>
            <a:pPr marL="625475" lvl="1" algn="l" eaLnBrk="1" hangingPunct="1">
              <a:spcBef>
                <a:spcPct val="20000"/>
              </a:spcBef>
              <a:buFontTx/>
              <a:buChar char="•"/>
            </a:pPr>
            <a:r>
              <a:rPr lang="en-US" sz="2200" dirty="0" smtClean="0">
                <a:solidFill>
                  <a:schemeClr val="tx1"/>
                </a:solidFill>
              </a:rPr>
              <a:t>Protein-Protein / NA-NA</a:t>
            </a:r>
          </a:p>
          <a:p>
            <a:pPr marL="625475" lvl="1" algn="l" eaLnBrk="1" hangingPunct="1">
              <a:spcBef>
                <a:spcPct val="20000"/>
              </a:spcBef>
              <a:buFontTx/>
              <a:buChar char="•"/>
            </a:pPr>
            <a:r>
              <a:rPr lang="en-US" sz="2200" dirty="0" smtClean="0">
                <a:solidFill>
                  <a:schemeClr val="tx1"/>
                </a:solidFill>
              </a:rPr>
              <a:t>Biomolecule and H</a:t>
            </a:r>
            <a:r>
              <a:rPr lang="en-US" sz="2200" baseline="-25000" dirty="0" smtClean="0">
                <a:solidFill>
                  <a:schemeClr val="tx1"/>
                </a:solidFill>
              </a:rPr>
              <a:t>2</a:t>
            </a:r>
            <a:r>
              <a:rPr lang="en-US" sz="2200" dirty="0" smtClean="0">
                <a:solidFill>
                  <a:schemeClr val="tx1"/>
                </a:solidFill>
              </a:rPr>
              <a:t>O</a:t>
            </a:r>
          </a:p>
          <a:p>
            <a:pPr marL="625475" lvl="1" algn="l" eaLnBrk="1" hangingPunct="1">
              <a:spcBef>
                <a:spcPct val="20000"/>
              </a:spcBef>
              <a:buFontTx/>
              <a:buChar char="•"/>
            </a:pPr>
            <a:r>
              <a:rPr lang="en-US" sz="2200" dirty="0" smtClean="0">
                <a:solidFill>
                  <a:schemeClr val="tx1"/>
                </a:solidFill>
              </a:rPr>
              <a:t>Docking/Binding species</a:t>
            </a:r>
          </a:p>
        </p:txBody>
      </p:sp>
      <p:sp>
        <p:nvSpPr>
          <p:cNvPr id="16396" name="Rectangle 9"/>
          <p:cNvSpPr>
            <a:spLocks noChangeArrowheads="1"/>
          </p:cNvSpPr>
          <p:nvPr/>
        </p:nvSpPr>
        <p:spPr bwMode="auto">
          <a:xfrm>
            <a:off x="1828800" y="5329238"/>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2400" b="1">
                <a:solidFill>
                  <a:srgbClr val="009900"/>
                </a:solidFill>
              </a:rPr>
              <a:t>~3.0 </a:t>
            </a:r>
            <a:r>
              <a:rPr lang="en-US" sz="2400" b="1">
                <a:solidFill>
                  <a:srgbClr val="009900"/>
                </a:solidFill>
                <a:cs typeface="Arial" panose="020B0604020202020204" pitchFamily="34" charset="0"/>
              </a:rPr>
              <a:t>Å</a:t>
            </a:r>
          </a:p>
        </p:txBody>
      </p:sp>
      <p:sp>
        <p:nvSpPr>
          <p:cNvPr id="2" name="Line 8"/>
          <p:cNvSpPr>
            <a:spLocks noChangeShapeType="1"/>
          </p:cNvSpPr>
          <p:nvPr/>
        </p:nvSpPr>
        <p:spPr bwMode="auto">
          <a:xfrm flipV="1">
            <a:off x="1524000" y="4267200"/>
            <a:ext cx="1143000" cy="1066800"/>
          </a:xfrm>
          <a:prstGeom prst="line">
            <a:avLst/>
          </a:prstGeom>
          <a:noFill/>
          <a:ln w="38100">
            <a:solidFill>
              <a:srgbClr val="009900"/>
            </a:solidFill>
            <a:round/>
            <a:headEnd type="triangle" w="lg" len="me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14" name="Rectangle 12"/>
          <p:cNvSpPr>
            <a:spLocks noChangeArrowheads="1"/>
          </p:cNvSpPr>
          <p:nvPr/>
        </p:nvSpPr>
        <p:spPr bwMode="auto">
          <a:xfrm>
            <a:off x="2162475" y="1953125"/>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2800" b="1" dirty="0">
                <a:solidFill>
                  <a:schemeClr val="hlink"/>
                </a:solidFill>
                <a:latin typeface="Symbol" panose="05050102010706020507" pitchFamily="18" charset="2"/>
              </a:rPr>
              <a:t>q</a:t>
            </a:r>
          </a:p>
        </p:txBody>
      </p:sp>
      <p:sp>
        <p:nvSpPr>
          <p:cNvPr id="15" name="Line 13"/>
          <p:cNvSpPr>
            <a:spLocks noChangeShapeType="1"/>
          </p:cNvSpPr>
          <p:nvPr/>
        </p:nvSpPr>
        <p:spPr bwMode="auto">
          <a:xfrm flipH="1">
            <a:off x="2600425" y="2123975"/>
            <a:ext cx="304800" cy="11430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6" name="Line 10"/>
          <p:cNvSpPr>
            <a:spLocks noChangeShapeType="1"/>
          </p:cNvSpPr>
          <p:nvPr/>
        </p:nvSpPr>
        <p:spPr bwMode="auto">
          <a:xfrm>
            <a:off x="2514600" y="2038350"/>
            <a:ext cx="152400" cy="222885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nchor="ctr"/>
          <a:lstStyle/>
          <a:p>
            <a:endParaRPr lang="en-US"/>
          </a:p>
        </p:txBody>
      </p:sp>
    </p:spTree>
    <p:extLst>
      <p:ext uri="{BB962C8B-B14F-4D97-AF65-F5344CB8AC3E}">
        <p14:creationId xmlns:p14="http://schemas.microsoft.com/office/powerpoint/2010/main" val="3456460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9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9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095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8DB907FE-B791-4D2B-ABF2-3A18CF6002FC}" type="slidenum">
              <a:rPr lang="en-US" sz="1400" smtClean="0"/>
              <a:pPr eaLnBrk="1" hangingPunct="1"/>
              <a:t>114</a:t>
            </a:fld>
            <a:endParaRPr lang="en-US" sz="1400" smtClean="0"/>
          </a:p>
        </p:txBody>
      </p:sp>
      <p:sp>
        <p:nvSpPr>
          <p:cNvPr id="109572" name="Rectangle 2"/>
          <p:cNvSpPr>
            <a:spLocks noGrp="1" noChangeArrowheads="1"/>
          </p:cNvSpPr>
          <p:nvPr>
            <p:ph type="title"/>
          </p:nvPr>
        </p:nvSpPr>
        <p:spPr/>
        <p:txBody>
          <a:bodyPr/>
          <a:lstStyle/>
          <a:p>
            <a:pPr eaLnBrk="1" hangingPunct="1"/>
            <a:r>
              <a:rPr lang="en-US" sz="4000" smtClean="0">
                <a:solidFill>
                  <a:srgbClr val="FF0000"/>
                </a:solidFill>
              </a:rPr>
              <a:t>Root-mean-squared-fluctuations</a:t>
            </a:r>
          </a:p>
        </p:txBody>
      </p:sp>
      <p:sp>
        <p:nvSpPr>
          <p:cNvPr id="109573" name="Rectangle 3"/>
          <p:cNvSpPr>
            <a:spLocks noGrp="1" noChangeArrowheads="1"/>
          </p:cNvSpPr>
          <p:nvPr>
            <p:ph type="body" idx="1"/>
          </p:nvPr>
        </p:nvSpPr>
        <p:spPr>
          <a:xfrm>
            <a:off x="457200" y="1295400"/>
            <a:ext cx="8229600" cy="838200"/>
          </a:xfrm>
        </p:spPr>
        <p:txBody>
          <a:bodyPr/>
          <a:lstStyle/>
          <a:p>
            <a:pPr eaLnBrk="1" hangingPunct="1"/>
            <a:r>
              <a:rPr lang="en-US" sz="2400" smtClean="0"/>
              <a:t>Numerically characterize the standard deviation in atomic positions of each atom … </a:t>
            </a:r>
          </a:p>
        </p:txBody>
      </p:sp>
      <p:pic>
        <p:nvPicPr>
          <p:cNvPr id="109574" name="Picture 5" descr="rna-rmsf"/>
          <p:cNvPicPr>
            <a:picLocks noChangeAspect="1" noChangeArrowheads="1"/>
          </p:cNvPicPr>
          <p:nvPr/>
        </p:nvPicPr>
        <p:blipFill>
          <a:blip r:embed="rId2">
            <a:extLst>
              <a:ext uri="{28A0092B-C50C-407E-A947-70E740481C1C}">
                <a14:useLocalDpi xmlns:a14="http://schemas.microsoft.com/office/drawing/2010/main" val="0"/>
              </a:ext>
            </a:extLst>
          </a:blip>
          <a:srcRect l="4041" t="14601" r="3030" b="5095"/>
          <a:stretch>
            <a:fillRect/>
          </a:stretch>
        </p:blipFill>
        <p:spPr bwMode="auto">
          <a:xfrm>
            <a:off x="609600" y="2133600"/>
            <a:ext cx="49530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5" name="Rectangle 6"/>
          <p:cNvSpPr>
            <a:spLocks noChangeArrowheads="1"/>
          </p:cNvSpPr>
          <p:nvPr/>
        </p:nvSpPr>
        <p:spPr bwMode="auto">
          <a:xfrm>
            <a:off x="5638800" y="1828800"/>
            <a:ext cx="3276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t>Describes the flexibility (or lack thereof) in a given region of sequence</a:t>
            </a:r>
          </a:p>
          <a:p>
            <a:pPr marL="342900" indent="-342900" algn="l">
              <a:spcBef>
                <a:spcPct val="20000"/>
              </a:spcBef>
              <a:buFontTx/>
              <a:buChar char="•"/>
            </a:pPr>
            <a:endParaRPr lang="en-US" sz="1200"/>
          </a:p>
          <a:p>
            <a:pPr marL="342900" indent="-342900" algn="l">
              <a:spcBef>
                <a:spcPct val="20000"/>
              </a:spcBef>
              <a:buFontTx/>
              <a:buChar char="•"/>
            </a:pPr>
            <a:r>
              <a:rPr lang="en-US" sz="2400"/>
              <a:t>Comparable to experimental measurements such as NMR</a:t>
            </a:r>
          </a:p>
        </p:txBody>
      </p:sp>
      <p:sp>
        <p:nvSpPr>
          <p:cNvPr id="303111" name="Line 7"/>
          <p:cNvSpPr>
            <a:spLocks noChangeShapeType="1"/>
          </p:cNvSpPr>
          <p:nvPr/>
        </p:nvSpPr>
        <p:spPr bwMode="auto">
          <a:xfrm flipV="1">
            <a:off x="1828800" y="3048000"/>
            <a:ext cx="1828800" cy="2362200"/>
          </a:xfrm>
          <a:prstGeom prst="line">
            <a:avLst/>
          </a:prstGeom>
          <a:noFill/>
          <a:ln w="38100">
            <a:solidFill>
              <a:srgbClr val="009900"/>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303112" name="Rectangle 8"/>
          <p:cNvSpPr>
            <a:spLocks noChangeArrowheads="1"/>
          </p:cNvSpPr>
          <p:nvPr/>
        </p:nvSpPr>
        <p:spPr bwMode="auto">
          <a:xfrm>
            <a:off x="685800" y="53340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l"/>
            <a:r>
              <a:rPr lang="en-US" sz="2400">
                <a:solidFill>
                  <a:srgbClr val="009900"/>
                </a:solidFill>
              </a:rPr>
              <a:t>Poor agreement for these residues … not flexible in MD!</a:t>
            </a:r>
            <a:r>
              <a:rPr lang="en-US" sz="2400"/>
              <a:t> </a:t>
            </a:r>
          </a:p>
        </p:txBody>
      </p:sp>
      <p:sp>
        <p:nvSpPr>
          <p:cNvPr id="303114" name="Rectangle 10"/>
          <p:cNvSpPr>
            <a:spLocks noChangeArrowheads="1"/>
          </p:cNvSpPr>
          <p:nvPr/>
        </p:nvSpPr>
        <p:spPr bwMode="auto">
          <a:xfrm>
            <a:off x="685800" y="57912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l"/>
            <a:r>
              <a:rPr lang="en-US" sz="2400" i="1">
                <a:solidFill>
                  <a:srgbClr val="0000FF"/>
                </a:solidFill>
              </a:rPr>
              <a:t>Maybe MD had not reached the timescale of this motion?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31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3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1" grpId="0" animBg="1"/>
      <p:bldP spid="303112" grpId="0"/>
      <p:bldP spid="30311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105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3D2FA7F-2B5D-4826-8140-42775D195065}" type="slidenum">
              <a:rPr lang="en-US" sz="1400" smtClean="0"/>
              <a:pPr eaLnBrk="1" hangingPunct="1"/>
              <a:t>115</a:t>
            </a:fld>
            <a:endParaRPr lang="en-US" sz="1400" smtClean="0"/>
          </a:p>
        </p:txBody>
      </p:sp>
      <p:sp>
        <p:nvSpPr>
          <p:cNvPr id="110596" name="Rectangle 2"/>
          <p:cNvSpPr>
            <a:spLocks noGrp="1" noChangeArrowheads="1"/>
          </p:cNvSpPr>
          <p:nvPr>
            <p:ph type="title"/>
          </p:nvPr>
        </p:nvSpPr>
        <p:spPr/>
        <p:txBody>
          <a:bodyPr/>
          <a:lstStyle/>
          <a:p>
            <a:pPr eaLnBrk="1" hangingPunct="1"/>
            <a:r>
              <a:rPr lang="en-US" smtClean="0">
                <a:solidFill>
                  <a:srgbClr val="FF0000"/>
                </a:solidFill>
              </a:rPr>
              <a:t>PES’s &amp; FES’s</a:t>
            </a:r>
          </a:p>
        </p:txBody>
      </p:sp>
      <p:sp>
        <p:nvSpPr>
          <p:cNvPr id="729091" name="Rectangle 3"/>
          <p:cNvSpPr>
            <a:spLocks noGrp="1" noChangeArrowheads="1"/>
          </p:cNvSpPr>
          <p:nvPr>
            <p:ph type="body" idx="1"/>
          </p:nvPr>
        </p:nvSpPr>
        <p:spPr>
          <a:xfrm>
            <a:off x="304800" y="1371600"/>
            <a:ext cx="8610600" cy="4762500"/>
          </a:xfrm>
        </p:spPr>
        <p:txBody>
          <a:bodyPr/>
          <a:lstStyle/>
          <a:p>
            <a:pPr eaLnBrk="1" hangingPunct="1"/>
            <a:r>
              <a:rPr lang="en-US" sz="2400" smtClean="0"/>
              <a:t>We can use potential or free energy surfaces to characterize the thermodynamics (states, barriers, etc.)</a:t>
            </a:r>
          </a:p>
          <a:p>
            <a:pPr eaLnBrk="1" hangingPunct="1"/>
            <a:endParaRPr lang="en-US" sz="800" smtClean="0"/>
          </a:p>
          <a:p>
            <a:pPr eaLnBrk="1" hangingPunct="1"/>
            <a:r>
              <a:rPr lang="en-US" sz="2400" smtClean="0"/>
              <a:t>Shown below is the FES as sampled by 3 different tRNA folding pathways (classes I, II, and III) </a:t>
            </a:r>
          </a:p>
          <a:p>
            <a:pPr eaLnBrk="1" hangingPunct="1"/>
            <a:endParaRPr lang="en-US" sz="8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900" smtClean="0"/>
          </a:p>
          <a:p>
            <a:pPr eaLnBrk="1" hangingPunct="1"/>
            <a:r>
              <a:rPr lang="en-US" sz="2400" smtClean="0"/>
              <a:t>The RC’s measure 2’ and 3’ structure formation (Q</a:t>
            </a:r>
            <a:r>
              <a:rPr lang="en-US" sz="2400" baseline="-25000" smtClean="0"/>
              <a:t>2</a:t>
            </a:r>
            <a:r>
              <a:rPr lang="en-US" sz="2400" smtClean="0"/>
              <a:t> and Q</a:t>
            </a:r>
            <a:r>
              <a:rPr lang="en-US" sz="2400" baseline="-25000" smtClean="0"/>
              <a:t>3</a:t>
            </a:r>
            <a:r>
              <a:rPr lang="en-US" sz="2400" smtClean="0"/>
              <a:t>)</a:t>
            </a:r>
          </a:p>
        </p:txBody>
      </p:sp>
      <p:pic>
        <p:nvPicPr>
          <p:cNvPr id="7290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294063"/>
            <a:ext cx="697230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90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90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290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116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3A9A6DA7-6F94-4A32-AC95-37B2388F54D8}" type="slidenum">
              <a:rPr lang="en-US" sz="1400" smtClean="0"/>
              <a:pPr eaLnBrk="1" hangingPunct="1"/>
              <a:t>116</a:t>
            </a:fld>
            <a:endParaRPr lang="en-US" sz="1400" smtClean="0"/>
          </a:p>
        </p:txBody>
      </p:sp>
      <p:sp>
        <p:nvSpPr>
          <p:cNvPr id="111620" name="Rectangle 2"/>
          <p:cNvSpPr>
            <a:spLocks noGrp="1" noChangeArrowheads="1"/>
          </p:cNvSpPr>
          <p:nvPr>
            <p:ph type="title"/>
          </p:nvPr>
        </p:nvSpPr>
        <p:spPr/>
        <p:txBody>
          <a:bodyPr/>
          <a:lstStyle/>
          <a:p>
            <a:pPr eaLnBrk="1" hangingPunct="1"/>
            <a:r>
              <a:rPr lang="en-US" smtClean="0">
                <a:solidFill>
                  <a:srgbClr val="FF0000"/>
                </a:solidFill>
              </a:rPr>
              <a:t>PES’s &amp; FES’s</a:t>
            </a:r>
          </a:p>
        </p:txBody>
      </p:sp>
      <p:sp>
        <p:nvSpPr>
          <p:cNvPr id="111621" name="Rectangle 3"/>
          <p:cNvSpPr>
            <a:spLocks noChangeArrowheads="1"/>
          </p:cNvSpPr>
          <p:nvPr/>
        </p:nvSpPr>
        <p:spPr bwMode="auto">
          <a:xfrm>
            <a:off x="381000" y="1447800"/>
            <a:ext cx="8382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t>We can also merge these ideas to study the folding mechanism that occurs as the molecule samples the FES </a:t>
            </a:r>
          </a:p>
        </p:txBody>
      </p:sp>
      <p:pic>
        <p:nvPicPr>
          <p:cNvPr id="1116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90800"/>
            <a:ext cx="60960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pPr>
              <a:defRPr/>
            </a:pPr>
            <a:r>
              <a:rPr lang="en-US" sz="6000" b="1" i="1" dirty="0" smtClean="0">
                <a:solidFill>
                  <a:srgbClr val="FF0000"/>
                </a:solidFill>
                <a:effectLst>
                  <a:outerShdw blurRad="38100" dist="38100" dir="2700000" algn="tl">
                    <a:srgbClr val="000000">
                      <a:alpha val="43137"/>
                    </a:srgbClr>
                  </a:outerShdw>
                </a:effectLst>
              </a:rPr>
              <a:t>Questions?</a:t>
            </a:r>
            <a:endParaRPr lang="en-US" sz="6000" b="1" i="1" dirty="0">
              <a:solidFill>
                <a:srgbClr val="FF0000"/>
              </a:solidFill>
              <a:effectLst>
                <a:outerShdw blurRad="38100" dist="38100" dir="2700000" algn="tl">
                  <a:srgbClr val="000000">
                    <a:alpha val="43137"/>
                  </a:srgbClr>
                </a:outerShdw>
              </a:effectLst>
            </a:endParaRPr>
          </a:p>
        </p:txBody>
      </p:sp>
      <p:sp>
        <p:nvSpPr>
          <p:cNvPr id="11264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1264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3C72D05A-4D04-4A2C-AF32-A9D62EC13A43}" type="slidenum">
              <a:rPr lang="en-US" sz="1400" smtClean="0"/>
              <a:pPr eaLnBrk="1" hangingPunct="1"/>
              <a:t>117</a:t>
            </a:fld>
            <a:endParaRPr lang="en-US" sz="140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dirty="0" smtClean="0">
                <a:solidFill>
                  <a:srgbClr val="FF0000"/>
                </a:solidFill>
              </a:rPr>
              <a:t>Agenda:</a:t>
            </a:r>
          </a:p>
        </p:txBody>
      </p:sp>
      <p:sp>
        <p:nvSpPr>
          <p:cNvPr id="92163" name="Content Placeholder 2"/>
          <p:cNvSpPr>
            <a:spLocks noGrp="1"/>
          </p:cNvSpPr>
          <p:nvPr>
            <p:ph idx="1"/>
          </p:nvPr>
        </p:nvSpPr>
        <p:spPr>
          <a:xfrm>
            <a:off x="1676400" y="1828800"/>
            <a:ext cx="5715000" cy="3810000"/>
          </a:xfrm>
        </p:spPr>
        <p:txBody>
          <a:bodyPr/>
          <a:lstStyle/>
          <a:p>
            <a:pPr>
              <a:spcBef>
                <a:spcPts val="2400"/>
              </a:spcBef>
            </a:pPr>
            <a:r>
              <a:rPr lang="en-US" sz="2800" i="1" dirty="0" smtClean="0"/>
              <a:t>What is biomolecular modeling?</a:t>
            </a:r>
          </a:p>
          <a:p>
            <a:pPr>
              <a:spcBef>
                <a:spcPts val="2400"/>
              </a:spcBef>
            </a:pPr>
            <a:r>
              <a:rPr lang="en-US" sz="2800" dirty="0"/>
              <a:t>Building an all-atom model</a:t>
            </a:r>
          </a:p>
          <a:p>
            <a:pPr>
              <a:spcBef>
                <a:spcPts val="2400"/>
              </a:spcBef>
            </a:pPr>
            <a:r>
              <a:rPr lang="en-US" sz="2800" dirty="0" smtClean="0"/>
              <a:t>Important physical concepts</a:t>
            </a:r>
          </a:p>
          <a:p>
            <a:pPr>
              <a:spcBef>
                <a:spcPts val="2400"/>
              </a:spcBef>
            </a:pPr>
            <a:r>
              <a:rPr lang="en-US" sz="2800" dirty="0" smtClean="0"/>
              <a:t>Molecular dynamics simulations</a:t>
            </a:r>
          </a:p>
          <a:p>
            <a:pPr>
              <a:spcBef>
                <a:spcPts val="2400"/>
              </a:spcBef>
            </a:pPr>
            <a:r>
              <a:rPr lang="en-US" sz="2800" dirty="0" smtClean="0"/>
              <a:t>Monte Carlo Calculations</a:t>
            </a:r>
          </a:p>
          <a:p>
            <a:pPr>
              <a:spcBef>
                <a:spcPts val="2400"/>
              </a:spcBef>
            </a:pPr>
            <a:r>
              <a:rPr lang="en-US" sz="2800" dirty="0" smtClean="0"/>
              <a:t>Data analysis</a:t>
            </a:r>
          </a:p>
          <a:p>
            <a:pPr>
              <a:spcBef>
                <a:spcPts val="2400"/>
              </a:spcBef>
            </a:pPr>
            <a:endParaRPr lang="en-US" sz="2800" dirty="0" smtClean="0"/>
          </a:p>
        </p:txBody>
      </p:sp>
      <p:sp>
        <p:nvSpPr>
          <p:cNvPr id="921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21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00B6067-E359-46CE-ACE0-420A411FDD08}" type="slidenum">
              <a:rPr lang="en-US" sz="1400" smtClean="0"/>
              <a:pPr eaLnBrk="1" hangingPunct="1"/>
              <a:t>12</a:t>
            </a:fld>
            <a:endParaRPr lang="en-US" sz="1400" smtClean="0"/>
          </a:p>
        </p:txBody>
      </p:sp>
      <p:sp>
        <p:nvSpPr>
          <p:cNvPr id="92166" name="Rectangle 6"/>
          <p:cNvSpPr>
            <a:spLocks noChangeArrowheads="1"/>
          </p:cNvSpPr>
          <p:nvPr/>
        </p:nvSpPr>
        <p:spPr bwMode="auto">
          <a:xfrm>
            <a:off x="1600200" y="2487441"/>
            <a:ext cx="5791200" cy="6858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extLst>
      <p:ext uri="{BB962C8B-B14F-4D97-AF65-F5344CB8AC3E}">
        <p14:creationId xmlns:p14="http://schemas.microsoft.com/office/powerpoint/2010/main" val="601993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3584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55D9B0D-7005-4617-AC9F-3AC386A2FBAF}" type="slidenum">
              <a:rPr lang="en-US" sz="1400" smtClean="0"/>
              <a:pPr eaLnBrk="1" hangingPunct="1"/>
              <a:t>13</a:t>
            </a:fld>
            <a:endParaRPr lang="en-US" sz="1400" smtClean="0"/>
          </a:p>
        </p:txBody>
      </p:sp>
      <p:sp>
        <p:nvSpPr>
          <p:cNvPr id="35844" name="Rectangle 2"/>
          <p:cNvSpPr>
            <a:spLocks noGrp="1" noChangeArrowheads="1"/>
          </p:cNvSpPr>
          <p:nvPr>
            <p:ph type="title"/>
          </p:nvPr>
        </p:nvSpPr>
        <p:spPr>
          <a:noFill/>
        </p:spPr>
        <p:txBody>
          <a:bodyPr/>
          <a:lstStyle/>
          <a:p>
            <a:pPr eaLnBrk="1" hangingPunct="1"/>
            <a:r>
              <a:rPr lang="en-US" sz="4000" smtClean="0">
                <a:solidFill>
                  <a:srgbClr val="FF0000"/>
                </a:solidFill>
              </a:rPr>
              <a:t>The simplest chemical system</a:t>
            </a:r>
          </a:p>
        </p:txBody>
      </p:sp>
      <p:sp>
        <p:nvSpPr>
          <p:cNvPr id="35845" name="Oval 3"/>
          <p:cNvSpPr>
            <a:spLocks noChangeAspect="1" noChangeArrowheads="1"/>
          </p:cNvSpPr>
          <p:nvPr/>
        </p:nvSpPr>
        <p:spPr bwMode="auto">
          <a:xfrm rot="-1750848">
            <a:off x="1531938"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5846" name="Oval 4"/>
          <p:cNvSpPr>
            <a:spLocks noChangeAspect="1" noChangeArrowheads="1"/>
          </p:cNvSpPr>
          <p:nvPr/>
        </p:nvSpPr>
        <p:spPr bwMode="auto">
          <a:xfrm rot="-1750848">
            <a:off x="3048000"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5847" name="Line 5"/>
          <p:cNvSpPr>
            <a:spLocks noChangeShapeType="1"/>
          </p:cNvSpPr>
          <p:nvPr/>
        </p:nvSpPr>
        <p:spPr bwMode="auto">
          <a:xfrm>
            <a:off x="1989138" y="2819400"/>
            <a:ext cx="14478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48" name="Oval 6"/>
          <p:cNvSpPr>
            <a:spLocks noChangeAspect="1" noChangeArrowheads="1"/>
          </p:cNvSpPr>
          <p:nvPr/>
        </p:nvSpPr>
        <p:spPr bwMode="auto">
          <a:xfrm rot="-1750848">
            <a:off x="998538" y="1676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5849" name="Oval 7"/>
          <p:cNvSpPr>
            <a:spLocks noChangeAspect="1" noChangeArrowheads="1"/>
          </p:cNvSpPr>
          <p:nvPr/>
        </p:nvSpPr>
        <p:spPr bwMode="auto">
          <a:xfrm rot="-1750848">
            <a:off x="609600" y="2514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5850" name="Oval 8"/>
          <p:cNvSpPr>
            <a:spLocks noChangeAspect="1" noChangeArrowheads="1"/>
          </p:cNvSpPr>
          <p:nvPr/>
        </p:nvSpPr>
        <p:spPr bwMode="auto">
          <a:xfrm rot="-1750848">
            <a:off x="2286000" y="2895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5851" name="Oval 9"/>
          <p:cNvSpPr>
            <a:spLocks noChangeAspect="1" noChangeArrowheads="1"/>
          </p:cNvSpPr>
          <p:nvPr/>
        </p:nvSpPr>
        <p:spPr bwMode="auto">
          <a:xfrm rot="-1750848">
            <a:off x="1905000" y="15240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1299466" name="Rectangle 10"/>
          <p:cNvSpPr>
            <a:spLocks noChangeArrowheads="1"/>
          </p:cNvSpPr>
          <p:nvPr/>
        </p:nvSpPr>
        <p:spPr bwMode="auto">
          <a:xfrm>
            <a:off x="4191000" y="1447800"/>
            <a:ext cx="4648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t>Pure atomic fluid</a:t>
            </a:r>
          </a:p>
          <a:p>
            <a:pPr marL="342900" indent="-342900" algn="l">
              <a:spcBef>
                <a:spcPct val="20000"/>
              </a:spcBef>
              <a:buFontTx/>
              <a:buChar char="•"/>
            </a:pPr>
            <a:r>
              <a:rPr lang="en-US" sz="2400"/>
              <a:t>No charges to consider</a:t>
            </a:r>
          </a:p>
          <a:p>
            <a:pPr marL="342900" indent="-342900" algn="l">
              <a:spcBef>
                <a:spcPct val="20000"/>
              </a:spcBef>
              <a:buFontTx/>
              <a:buChar char="•"/>
            </a:pPr>
            <a:r>
              <a:rPr lang="en-US" sz="2400"/>
              <a:t>Properties are determined by the attractive and repulsive interactions between atoms</a:t>
            </a:r>
          </a:p>
          <a:p>
            <a:pPr marL="342900" indent="-342900" algn="l">
              <a:spcBef>
                <a:spcPct val="20000"/>
              </a:spcBef>
              <a:buFontTx/>
              <a:buChar char="•"/>
            </a:pPr>
            <a:r>
              <a:rPr lang="en-US" sz="2400">
                <a:solidFill>
                  <a:srgbClr val="009900"/>
                </a:solidFill>
              </a:rPr>
              <a:t>Why do non-polar particles </a:t>
            </a:r>
            <a:r>
              <a:rPr lang="en-US" sz="2400" b="1" i="1">
                <a:solidFill>
                  <a:srgbClr val="009900"/>
                </a:solidFill>
              </a:rPr>
              <a:t>attract</a:t>
            </a:r>
            <a:r>
              <a:rPr lang="en-US" sz="2400">
                <a:solidFill>
                  <a:srgbClr val="009900"/>
                </a:solidFill>
              </a:rPr>
              <a:t>? </a:t>
            </a:r>
          </a:p>
        </p:txBody>
      </p:sp>
      <p:sp>
        <p:nvSpPr>
          <p:cNvPr id="35853" name="Rectangle 11"/>
          <p:cNvSpPr>
            <a:spLocks noChangeArrowheads="1"/>
          </p:cNvSpPr>
          <p:nvPr/>
        </p:nvSpPr>
        <p:spPr bwMode="auto">
          <a:xfrm>
            <a:off x="0" y="290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5854" name="Oval 21"/>
          <p:cNvSpPr>
            <a:spLocks noChangeAspect="1" noChangeArrowheads="1"/>
          </p:cNvSpPr>
          <p:nvPr/>
        </p:nvSpPr>
        <p:spPr bwMode="auto">
          <a:xfrm rot="-1750848">
            <a:off x="1219200" y="3200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5855" name="Oval 22"/>
          <p:cNvSpPr>
            <a:spLocks noChangeAspect="1" noChangeArrowheads="1"/>
          </p:cNvSpPr>
          <p:nvPr/>
        </p:nvSpPr>
        <p:spPr bwMode="auto">
          <a:xfrm rot="-1750848">
            <a:off x="2819400" y="14478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5856" name="Text Box 23"/>
          <p:cNvSpPr txBox="1">
            <a:spLocks noChangeArrowheads="1"/>
          </p:cNvSpPr>
          <p:nvPr/>
        </p:nvSpPr>
        <p:spPr bwMode="auto">
          <a:xfrm>
            <a:off x="2495550" y="2163763"/>
            <a:ext cx="471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3200">
                <a:cs typeface="Arial" pitchFamily="34" charset="0"/>
              </a:rPr>
              <a:t>r</a:t>
            </a:r>
            <a:r>
              <a:rPr lang="en-US" sz="3200" baseline="-25000">
                <a:cs typeface="Arial" pitchFamily="34" charset="0"/>
              </a:rPr>
              <a:t>ij</a:t>
            </a:r>
          </a:p>
        </p:txBody>
      </p:sp>
    </p:spTree>
    <p:extLst>
      <p:ext uri="{BB962C8B-B14F-4D97-AF65-F5344CB8AC3E}">
        <p14:creationId xmlns:p14="http://schemas.microsoft.com/office/powerpoint/2010/main" val="2936941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94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36867"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E31679D-EE2E-4335-829E-FFF67E497025}" type="slidenum">
              <a:rPr lang="en-US" sz="1400" smtClean="0"/>
              <a:pPr eaLnBrk="1" hangingPunct="1"/>
              <a:t>14</a:t>
            </a:fld>
            <a:endParaRPr lang="en-US" sz="1400" smtClean="0"/>
          </a:p>
        </p:txBody>
      </p:sp>
      <p:pic>
        <p:nvPicPr>
          <p:cNvPr id="1506321" name="Picture 17" descr="symunsy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3989388"/>
            <a:ext cx="3752850"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2"/>
          <p:cNvSpPr>
            <a:spLocks noGrp="1" noChangeArrowheads="1"/>
          </p:cNvSpPr>
          <p:nvPr>
            <p:ph type="title"/>
          </p:nvPr>
        </p:nvSpPr>
        <p:spPr>
          <a:noFill/>
        </p:spPr>
        <p:txBody>
          <a:bodyPr/>
          <a:lstStyle/>
          <a:p>
            <a:pPr eaLnBrk="1" hangingPunct="1"/>
            <a:r>
              <a:rPr lang="en-US" sz="4000" smtClean="0">
                <a:solidFill>
                  <a:srgbClr val="FF0000"/>
                </a:solidFill>
              </a:rPr>
              <a:t>The simplest chemical system</a:t>
            </a:r>
          </a:p>
        </p:txBody>
      </p:sp>
      <p:sp>
        <p:nvSpPr>
          <p:cNvPr id="36870" name="Oval 3"/>
          <p:cNvSpPr>
            <a:spLocks noChangeAspect="1" noChangeArrowheads="1"/>
          </p:cNvSpPr>
          <p:nvPr/>
        </p:nvSpPr>
        <p:spPr bwMode="auto">
          <a:xfrm rot="-1750848">
            <a:off x="1531938"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6871" name="Oval 4"/>
          <p:cNvSpPr>
            <a:spLocks noChangeAspect="1" noChangeArrowheads="1"/>
          </p:cNvSpPr>
          <p:nvPr/>
        </p:nvSpPr>
        <p:spPr bwMode="auto">
          <a:xfrm rot="-1750848">
            <a:off x="3048000"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6872" name="Line 5"/>
          <p:cNvSpPr>
            <a:spLocks noChangeShapeType="1"/>
          </p:cNvSpPr>
          <p:nvPr/>
        </p:nvSpPr>
        <p:spPr bwMode="auto">
          <a:xfrm>
            <a:off x="1989138" y="2819400"/>
            <a:ext cx="14478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3" name="Oval 6"/>
          <p:cNvSpPr>
            <a:spLocks noChangeAspect="1" noChangeArrowheads="1"/>
          </p:cNvSpPr>
          <p:nvPr/>
        </p:nvSpPr>
        <p:spPr bwMode="auto">
          <a:xfrm rot="-1750848">
            <a:off x="998538" y="1676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6874" name="Oval 7"/>
          <p:cNvSpPr>
            <a:spLocks noChangeAspect="1" noChangeArrowheads="1"/>
          </p:cNvSpPr>
          <p:nvPr/>
        </p:nvSpPr>
        <p:spPr bwMode="auto">
          <a:xfrm rot="-1750848">
            <a:off x="609600" y="2514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6875" name="Oval 8"/>
          <p:cNvSpPr>
            <a:spLocks noChangeAspect="1" noChangeArrowheads="1"/>
          </p:cNvSpPr>
          <p:nvPr/>
        </p:nvSpPr>
        <p:spPr bwMode="auto">
          <a:xfrm rot="-1750848">
            <a:off x="2286000" y="2895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6876" name="Oval 9"/>
          <p:cNvSpPr>
            <a:spLocks noChangeAspect="1" noChangeArrowheads="1"/>
          </p:cNvSpPr>
          <p:nvPr/>
        </p:nvSpPr>
        <p:spPr bwMode="auto">
          <a:xfrm rot="-1750848">
            <a:off x="1905000" y="15240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1506314" name="Rectangle 10"/>
          <p:cNvSpPr>
            <a:spLocks noChangeArrowheads="1"/>
          </p:cNvSpPr>
          <p:nvPr/>
        </p:nvSpPr>
        <p:spPr bwMode="auto">
          <a:xfrm>
            <a:off x="4191000" y="1447800"/>
            <a:ext cx="4648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pPr>
            <a:r>
              <a:rPr lang="en-US" sz="2400" b="1" dirty="0">
                <a:solidFill>
                  <a:schemeClr val="accent2"/>
                </a:solidFill>
              </a:rPr>
              <a:t>London dispersion (1930) </a:t>
            </a:r>
          </a:p>
          <a:p>
            <a:pPr marL="342900" indent="-342900" algn="l">
              <a:spcBef>
                <a:spcPct val="20000"/>
              </a:spcBef>
              <a:buFontTx/>
              <a:buChar char="•"/>
            </a:pPr>
            <a:r>
              <a:rPr lang="en-US" sz="2400" dirty="0"/>
              <a:t>Electrons are constantly being redistributed</a:t>
            </a:r>
          </a:p>
          <a:p>
            <a:pPr marL="342900" indent="-342900" algn="l">
              <a:spcBef>
                <a:spcPct val="20000"/>
              </a:spcBef>
              <a:buFontTx/>
              <a:buChar char="•"/>
            </a:pPr>
            <a:r>
              <a:rPr lang="en-US" sz="2400" dirty="0"/>
              <a:t>Temporary dipoles are constantly interacting</a:t>
            </a:r>
          </a:p>
          <a:p>
            <a:pPr marL="342900" indent="-342900" algn="l">
              <a:spcBef>
                <a:spcPct val="20000"/>
              </a:spcBef>
              <a:buFontTx/>
              <a:buChar char="•"/>
            </a:pPr>
            <a:r>
              <a:rPr lang="en-US" sz="2400" dirty="0"/>
              <a:t>Weakest intermolecular interaction/force</a:t>
            </a:r>
          </a:p>
          <a:p>
            <a:pPr marL="342900" indent="-342900" algn="l">
              <a:spcBef>
                <a:spcPct val="20000"/>
              </a:spcBef>
              <a:buFontTx/>
              <a:buChar char="•"/>
            </a:pPr>
            <a:endParaRPr lang="en-US" sz="2400" dirty="0"/>
          </a:p>
          <a:p>
            <a:pPr marL="342900" indent="-342900" algn="l">
              <a:spcBef>
                <a:spcPct val="20000"/>
              </a:spcBef>
              <a:buFontTx/>
              <a:buChar char="•"/>
            </a:pPr>
            <a:endParaRPr lang="en-US" sz="2400" dirty="0"/>
          </a:p>
          <a:p>
            <a:pPr marL="342900" indent="-342900" algn="l">
              <a:spcBef>
                <a:spcPct val="20000"/>
              </a:spcBef>
              <a:buFontTx/>
              <a:buChar char="•"/>
            </a:pPr>
            <a:r>
              <a:rPr lang="en-US" sz="2400" dirty="0">
                <a:solidFill>
                  <a:srgbClr val="009900"/>
                </a:solidFill>
              </a:rPr>
              <a:t>a.k.a. </a:t>
            </a:r>
            <a:r>
              <a:rPr lang="en-US" sz="2400" dirty="0" smtClean="0">
                <a:solidFill>
                  <a:srgbClr val="009900"/>
                </a:solidFill>
              </a:rPr>
              <a:t>“van </a:t>
            </a:r>
            <a:r>
              <a:rPr lang="en-US" sz="2400" dirty="0">
                <a:solidFill>
                  <a:srgbClr val="009900"/>
                </a:solidFill>
              </a:rPr>
              <a:t>der Waals </a:t>
            </a:r>
            <a:r>
              <a:rPr lang="en-US" sz="2400" dirty="0" smtClean="0">
                <a:solidFill>
                  <a:srgbClr val="009900"/>
                </a:solidFill>
              </a:rPr>
              <a:t>interactions”</a:t>
            </a:r>
            <a:endParaRPr lang="en-US" sz="2400" dirty="0">
              <a:solidFill>
                <a:srgbClr val="009900"/>
              </a:solidFill>
            </a:endParaRPr>
          </a:p>
        </p:txBody>
      </p:sp>
      <p:sp>
        <p:nvSpPr>
          <p:cNvPr id="36878" name="Rectangle 11"/>
          <p:cNvSpPr>
            <a:spLocks noChangeArrowheads="1"/>
          </p:cNvSpPr>
          <p:nvPr/>
        </p:nvSpPr>
        <p:spPr bwMode="auto">
          <a:xfrm>
            <a:off x="0" y="290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6879" name="Oval 12"/>
          <p:cNvSpPr>
            <a:spLocks noChangeAspect="1" noChangeArrowheads="1"/>
          </p:cNvSpPr>
          <p:nvPr/>
        </p:nvSpPr>
        <p:spPr bwMode="auto">
          <a:xfrm rot="-1750848">
            <a:off x="1219200" y="3200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6880" name="Oval 13"/>
          <p:cNvSpPr>
            <a:spLocks noChangeAspect="1" noChangeArrowheads="1"/>
          </p:cNvSpPr>
          <p:nvPr/>
        </p:nvSpPr>
        <p:spPr bwMode="auto">
          <a:xfrm rot="-1750848">
            <a:off x="2819400" y="14478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6881" name="Text Box 14"/>
          <p:cNvSpPr txBox="1">
            <a:spLocks noChangeArrowheads="1"/>
          </p:cNvSpPr>
          <p:nvPr/>
        </p:nvSpPr>
        <p:spPr bwMode="auto">
          <a:xfrm>
            <a:off x="2495550" y="2163763"/>
            <a:ext cx="471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3200">
                <a:cs typeface="Arial" pitchFamily="34" charset="0"/>
              </a:rPr>
              <a:t>r</a:t>
            </a:r>
            <a:r>
              <a:rPr lang="en-US" sz="3200" baseline="-25000">
                <a:cs typeface="Arial" pitchFamily="34" charset="0"/>
              </a:rPr>
              <a:t>ij</a:t>
            </a:r>
          </a:p>
        </p:txBody>
      </p:sp>
      <p:pic>
        <p:nvPicPr>
          <p:cNvPr id="1506323" name="Picture 19" descr="ununsym"/>
          <p:cNvPicPr>
            <a:picLocks noChangeAspect="1" noChangeArrowheads="1"/>
          </p:cNvPicPr>
          <p:nvPr/>
        </p:nvPicPr>
        <p:blipFill>
          <a:blip r:embed="rId4">
            <a:extLst>
              <a:ext uri="{28A0092B-C50C-407E-A947-70E740481C1C}">
                <a14:useLocalDpi xmlns:a14="http://schemas.microsoft.com/office/drawing/2010/main" val="0"/>
              </a:ext>
            </a:extLst>
          </a:blip>
          <a:srcRect l="41560" t="3275"/>
          <a:stretch>
            <a:fillRect/>
          </a:stretch>
        </p:blipFill>
        <p:spPr bwMode="auto">
          <a:xfrm>
            <a:off x="4267200" y="4419600"/>
            <a:ext cx="2819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595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63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063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0631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06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3789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3357F93-724F-4396-A3E6-895F5F48EDF1}" type="slidenum">
              <a:rPr lang="en-US" sz="1400" smtClean="0"/>
              <a:pPr eaLnBrk="1" hangingPunct="1"/>
              <a:t>15</a:t>
            </a:fld>
            <a:endParaRPr lang="en-US" sz="1400" smtClean="0"/>
          </a:p>
        </p:txBody>
      </p:sp>
      <p:sp>
        <p:nvSpPr>
          <p:cNvPr id="37892" name="Rectangle 2"/>
          <p:cNvSpPr>
            <a:spLocks noGrp="1" noChangeArrowheads="1"/>
          </p:cNvSpPr>
          <p:nvPr>
            <p:ph type="title"/>
          </p:nvPr>
        </p:nvSpPr>
        <p:spPr>
          <a:noFill/>
        </p:spPr>
        <p:txBody>
          <a:bodyPr/>
          <a:lstStyle/>
          <a:p>
            <a:pPr eaLnBrk="1" hangingPunct="1"/>
            <a:r>
              <a:rPr lang="en-US" sz="4000" smtClean="0">
                <a:solidFill>
                  <a:srgbClr val="FF0000"/>
                </a:solidFill>
              </a:rPr>
              <a:t>The simplest chemical system</a:t>
            </a:r>
          </a:p>
        </p:txBody>
      </p:sp>
      <p:sp>
        <p:nvSpPr>
          <p:cNvPr id="37893" name="Oval 3"/>
          <p:cNvSpPr>
            <a:spLocks noChangeAspect="1" noChangeArrowheads="1"/>
          </p:cNvSpPr>
          <p:nvPr/>
        </p:nvSpPr>
        <p:spPr bwMode="auto">
          <a:xfrm rot="-1750848">
            <a:off x="1531938"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7894" name="Oval 4"/>
          <p:cNvSpPr>
            <a:spLocks noChangeAspect="1" noChangeArrowheads="1"/>
          </p:cNvSpPr>
          <p:nvPr/>
        </p:nvSpPr>
        <p:spPr bwMode="auto">
          <a:xfrm rot="-1750848">
            <a:off x="3048000"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7895" name="Line 5"/>
          <p:cNvSpPr>
            <a:spLocks noChangeShapeType="1"/>
          </p:cNvSpPr>
          <p:nvPr/>
        </p:nvSpPr>
        <p:spPr bwMode="auto">
          <a:xfrm>
            <a:off x="1989138" y="2819400"/>
            <a:ext cx="14478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6" name="Oval 6"/>
          <p:cNvSpPr>
            <a:spLocks noChangeAspect="1" noChangeArrowheads="1"/>
          </p:cNvSpPr>
          <p:nvPr/>
        </p:nvSpPr>
        <p:spPr bwMode="auto">
          <a:xfrm rot="-1750848">
            <a:off x="998538" y="1676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7897" name="Oval 7"/>
          <p:cNvSpPr>
            <a:spLocks noChangeAspect="1" noChangeArrowheads="1"/>
          </p:cNvSpPr>
          <p:nvPr/>
        </p:nvSpPr>
        <p:spPr bwMode="auto">
          <a:xfrm rot="-1750848">
            <a:off x="609600" y="2514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7898" name="Oval 8"/>
          <p:cNvSpPr>
            <a:spLocks noChangeAspect="1" noChangeArrowheads="1"/>
          </p:cNvSpPr>
          <p:nvPr/>
        </p:nvSpPr>
        <p:spPr bwMode="auto">
          <a:xfrm rot="-1750848">
            <a:off x="2286000" y="2895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7899" name="Oval 9"/>
          <p:cNvSpPr>
            <a:spLocks noChangeAspect="1" noChangeArrowheads="1"/>
          </p:cNvSpPr>
          <p:nvPr/>
        </p:nvSpPr>
        <p:spPr bwMode="auto">
          <a:xfrm rot="-1750848">
            <a:off x="1905000" y="15240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7900" name="Rectangle 10"/>
          <p:cNvSpPr>
            <a:spLocks noChangeArrowheads="1"/>
          </p:cNvSpPr>
          <p:nvPr/>
        </p:nvSpPr>
        <p:spPr bwMode="auto">
          <a:xfrm>
            <a:off x="4191000" y="1447800"/>
            <a:ext cx="4648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t>Pure atomic fluid</a:t>
            </a:r>
          </a:p>
          <a:p>
            <a:pPr marL="342900" indent="-342900" algn="l">
              <a:spcBef>
                <a:spcPct val="20000"/>
              </a:spcBef>
              <a:buFontTx/>
              <a:buChar char="•"/>
            </a:pPr>
            <a:r>
              <a:rPr lang="en-US" sz="2400"/>
              <a:t>No charges to consider</a:t>
            </a:r>
          </a:p>
          <a:p>
            <a:pPr marL="342900" indent="-342900" algn="l">
              <a:spcBef>
                <a:spcPct val="20000"/>
              </a:spcBef>
              <a:buFontTx/>
              <a:buChar char="•"/>
            </a:pPr>
            <a:r>
              <a:rPr lang="en-US" sz="2400"/>
              <a:t>Properties are determined by the attractive and repulsive interactions between atoms</a:t>
            </a:r>
          </a:p>
          <a:p>
            <a:pPr marL="342900" indent="-342900" algn="l">
              <a:spcBef>
                <a:spcPct val="20000"/>
              </a:spcBef>
              <a:buFontTx/>
              <a:buChar char="•"/>
            </a:pPr>
            <a:r>
              <a:rPr lang="en-US" sz="2400">
                <a:solidFill>
                  <a:srgbClr val="009900"/>
                </a:solidFill>
              </a:rPr>
              <a:t>Why do non-polar particles </a:t>
            </a:r>
            <a:r>
              <a:rPr lang="en-US" sz="2400" b="1" i="1">
                <a:solidFill>
                  <a:srgbClr val="009900"/>
                </a:solidFill>
              </a:rPr>
              <a:t>repel</a:t>
            </a:r>
            <a:r>
              <a:rPr lang="en-US" sz="2400">
                <a:solidFill>
                  <a:srgbClr val="009900"/>
                </a:solidFill>
              </a:rPr>
              <a:t>? </a:t>
            </a:r>
          </a:p>
        </p:txBody>
      </p:sp>
      <p:sp>
        <p:nvSpPr>
          <p:cNvPr id="37901" name="Rectangle 11"/>
          <p:cNvSpPr>
            <a:spLocks noChangeArrowheads="1"/>
          </p:cNvSpPr>
          <p:nvPr/>
        </p:nvSpPr>
        <p:spPr bwMode="auto">
          <a:xfrm>
            <a:off x="0" y="290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7902" name="Oval 12"/>
          <p:cNvSpPr>
            <a:spLocks noChangeAspect="1" noChangeArrowheads="1"/>
          </p:cNvSpPr>
          <p:nvPr/>
        </p:nvSpPr>
        <p:spPr bwMode="auto">
          <a:xfrm rot="-1750848">
            <a:off x="1219200" y="3200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7903" name="Oval 13"/>
          <p:cNvSpPr>
            <a:spLocks noChangeAspect="1" noChangeArrowheads="1"/>
          </p:cNvSpPr>
          <p:nvPr/>
        </p:nvSpPr>
        <p:spPr bwMode="auto">
          <a:xfrm rot="-1750848">
            <a:off x="2819400" y="14478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7904" name="Text Box 14"/>
          <p:cNvSpPr txBox="1">
            <a:spLocks noChangeArrowheads="1"/>
          </p:cNvSpPr>
          <p:nvPr/>
        </p:nvSpPr>
        <p:spPr bwMode="auto">
          <a:xfrm>
            <a:off x="2495550" y="2163763"/>
            <a:ext cx="471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3200">
                <a:cs typeface="Arial" pitchFamily="34" charset="0"/>
              </a:rPr>
              <a:t>r</a:t>
            </a:r>
            <a:r>
              <a:rPr lang="en-US" sz="3200" baseline="-25000">
                <a:cs typeface="Arial" pitchFamily="34" charset="0"/>
              </a:rPr>
              <a:t>ij</a:t>
            </a:r>
          </a:p>
        </p:txBody>
      </p:sp>
      <p:sp>
        <p:nvSpPr>
          <p:cNvPr id="1508367" name="Rectangle 15"/>
          <p:cNvSpPr>
            <a:spLocks noChangeArrowheads="1"/>
          </p:cNvSpPr>
          <p:nvPr/>
        </p:nvSpPr>
        <p:spPr bwMode="auto">
          <a:xfrm>
            <a:off x="304800" y="4495800"/>
            <a:ext cx="8534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solidFill>
                  <a:schemeClr val="accent2"/>
                </a:solidFill>
              </a:rPr>
              <a:t>Pauli exclusion / electron repulsion</a:t>
            </a:r>
          </a:p>
          <a:p>
            <a:pPr marL="342900" indent="-342900" algn="l">
              <a:spcBef>
                <a:spcPct val="20000"/>
              </a:spcBef>
              <a:buFontTx/>
              <a:buChar char="•"/>
            </a:pPr>
            <a:r>
              <a:rPr lang="en-US" sz="2400">
                <a:solidFill>
                  <a:schemeClr val="accent2"/>
                </a:solidFill>
              </a:rPr>
              <a:t>Also considered “hard sphere” repulsion</a:t>
            </a:r>
          </a:p>
          <a:p>
            <a:pPr marL="342900" indent="-342900" algn="l">
              <a:spcBef>
                <a:spcPct val="20000"/>
              </a:spcBef>
              <a:buFontTx/>
              <a:buChar char="•"/>
            </a:pPr>
            <a:r>
              <a:rPr lang="en-US" sz="2400">
                <a:solidFill>
                  <a:schemeClr val="accent2"/>
                </a:solidFill>
              </a:rPr>
              <a:t>Only relevant at short distances, energy increases rapidly as particles (atoms) get too close to one another</a:t>
            </a:r>
          </a:p>
        </p:txBody>
      </p:sp>
    </p:spTree>
    <p:extLst>
      <p:ext uri="{BB962C8B-B14F-4D97-AF65-F5344CB8AC3E}">
        <p14:creationId xmlns:p14="http://schemas.microsoft.com/office/powerpoint/2010/main" val="1336961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83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836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083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8367"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3891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C2BE708-04B5-4CAF-8E7C-40883E02EC87}" type="slidenum">
              <a:rPr lang="en-US" sz="1400" smtClean="0"/>
              <a:pPr eaLnBrk="1" hangingPunct="1"/>
              <a:t>16</a:t>
            </a:fld>
            <a:endParaRPr lang="en-US" sz="1400" smtClean="0"/>
          </a:p>
        </p:txBody>
      </p:sp>
      <p:sp>
        <p:nvSpPr>
          <p:cNvPr id="38916" name="Rectangle 2"/>
          <p:cNvSpPr>
            <a:spLocks noGrp="1" noChangeArrowheads="1"/>
          </p:cNvSpPr>
          <p:nvPr>
            <p:ph type="title"/>
          </p:nvPr>
        </p:nvSpPr>
        <p:spPr>
          <a:noFill/>
        </p:spPr>
        <p:txBody>
          <a:bodyPr/>
          <a:lstStyle/>
          <a:p>
            <a:pPr eaLnBrk="1" hangingPunct="1"/>
            <a:r>
              <a:rPr lang="en-US" sz="4000" smtClean="0">
                <a:solidFill>
                  <a:srgbClr val="FF0000"/>
                </a:solidFill>
              </a:rPr>
              <a:t>Liquid Argon (“LJ fluids”)</a:t>
            </a:r>
          </a:p>
        </p:txBody>
      </p:sp>
      <p:sp>
        <p:nvSpPr>
          <p:cNvPr id="38917" name="Oval 3"/>
          <p:cNvSpPr>
            <a:spLocks noChangeAspect="1" noChangeArrowheads="1"/>
          </p:cNvSpPr>
          <p:nvPr/>
        </p:nvSpPr>
        <p:spPr bwMode="auto">
          <a:xfrm rot="-1750848">
            <a:off x="1531938"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8918" name="Oval 4"/>
          <p:cNvSpPr>
            <a:spLocks noChangeAspect="1" noChangeArrowheads="1"/>
          </p:cNvSpPr>
          <p:nvPr/>
        </p:nvSpPr>
        <p:spPr bwMode="auto">
          <a:xfrm rot="-1750848">
            <a:off x="3048000"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8919" name="Line 5"/>
          <p:cNvSpPr>
            <a:spLocks noChangeShapeType="1"/>
          </p:cNvSpPr>
          <p:nvPr/>
        </p:nvSpPr>
        <p:spPr bwMode="auto">
          <a:xfrm>
            <a:off x="1989138" y="2819400"/>
            <a:ext cx="14478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0" name="Oval 6"/>
          <p:cNvSpPr>
            <a:spLocks noChangeAspect="1" noChangeArrowheads="1"/>
          </p:cNvSpPr>
          <p:nvPr/>
        </p:nvSpPr>
        <p:spPr bwMode="auto">
          <a:xfrm rot="-1750848">
            <a:off x="998538" y="1676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8921" name="Oval 7"/>
          <p:cNvSpPr>
            <a:spLocks noChangeAspect="1" noChangeArrowheads="1"/>
          </p:cNvSpPr>
          <p:nvPr/>
        </p:nvSpPr>
        <p:spPr bwMode="auto">
          <a:xfrm rot="-1750848">
            <a:off x="609600" y="2514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8922" name="Oval 8"/>
          <p:cNvSpPr>
            <a:spLocks noChangeAspect="1" noChangeArrowheads="1"/>
          </p:cNvSpPr>
          <p:nvPr/>
        </p:nvSpPr>
        <p:spPr bwMode="auto">
          <a:xfrm rot="-1750848">
            <a:off x="2286000" y="2895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8923" name="Oval 9"/>
          <p:cNvSpPr>
            <a:spLocks noChangeAspect="1" noChangeArrowheads="1"/>
          </p:cNvSpPr>
          <p:nvPr/>
        </p:nvSpPr>
        <p:spPr bwMode="auto">
          <a:xfrm rot="-1750848">
            <a:off x="1905000" y="15240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1502218" name="Rectangle 10"/>
          <p:cNvSpPr>
            <a:spLocks noChangeArrowheads="1"/>
          </p:cNvSpPr>
          <p:nvPr/>
        </p:nvSpPr>
        <p:spPr bwMode="auto">
          <a:xfrm>
            <a:off x="304800" y="4191000"/>
            <a:ext cx="4419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t>The </a:t>
            </a:r>
            <a:r>
              <a:rPr lang="en-US" sz="2400">
                <a:solidFill>
                  <a:srgbClr val="009900"/>
                </a:solidFill>
              </a:rPr>
              <a:t>Lennard-Jones function</a:t>
            </a:r>
            <a:r>
              <a:rPr lang="en-US" sz="2400"/>
              <a:t> combines the repulsion and attraction of particles at short distances</a:t>
            </a:r>
          </a:p>
          <a:p>
            <a:pPr marL="342900" indent="-342900" algn="l">
              <a:spcBef>
                <a:spcPct val="20000"/>
              </a:spcBef>
              <a:buFontTx/>
              <a:buChar char="•"/>
            </a:pPr>
            <a:r>
              <a:rPr lang="en-US" sz="2400">
                <a:solidFill>
                  <a:schemeClr val="accent2"/>
                </a:solidFill>
              </a:rPr>
              <a:t>a.k.a. the “12-6 potential”</a:t>
            </a:r>
          </a:p>
        </p:txBody>
      </p:sp>
      <p:sp>
        <p:nvSpPr>
          <p:cNvPr id="38925" name="Rectangle 11"/>
          <p:cNvSpPr>
            <a:spLocks noChangeArrowheads="1"/>
          </p:cNvSpPr>
          <p:nvPr/>
        </p:nvSpPr>
        <p:spPr bwMode="auto">
          <a:xfrm>
            <a:off x="0" y="290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8926" name="Oval 21"/>
          <p:cNvSpPr>
            <a:spLocks noChangeAspect="1" noChangeArrowheads="1"/>
          </p:cNvSpPr>
          <p:nvPr/>
        </p:nvSpPr>
        <p:spPr bwMode="auto">
          <a:xfrm rot="-1750848">
            <a:off x="1219200" y="3200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8927" name="Oval 22"/>
          <p:cNvSpPr>
            <a:spLocks noChangeAspect="1" noChangeArrowheads="1"/>
          </p:cNvSpPr>
          <p:nvPr/>
        </p:nvSpPr>
        <p:spPr bwMode="auto">
          <a:xfrm rot="-1750848">
            <a:off x="2819400" y="14478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8928" name="Text Box 23"/>
          <p:cNvSpPr txBox="1">
            <a:spLocks noChangeArrowheads="1"/>
          </p:cNvSpPr>
          <p:nvPr/>
        </p:nvSpPr>
        <p:spPr bwMode="auto">
          <a:xfrm>
            <a:off x="2495550" y="2163763"/>
            <a:ext cx="471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3200">
                <a:cs typeface="Arial" pitchFamily="34" charset="0"/>
              </a:rPr>
              <a:t>r</a:t>
            </a:r>
            <a:r>
              <a:rPr lang="en-US" sz="3200" baseline="-25000">
                <a:cs typeface="Arial" pitchFamily="34" charset="0"/>
              </a:rPr>
              <a:t>ij</a:t>
            </a:r>
          </a:p>
        </p:txBody>
      </p:sp>
      <p:sp>
        <p:nvSpPr>
          <p:cNvPr id="38929" name="Line 27"/>
          <p:cNvSpPr>
            <a:spLocks noChangeShapeType="1"/>
          </p:cNvSpPr>
          <p:nvPr/>
        </p:nvSpPr>
        <p:spPr bwMode="auto">
          <a:xfrm flipH="1">
            <a:off x="6802438" y="5461000"/>
            <a:ext cx="44291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44450">
                <a:solidFill>
                  <a:srgbClr val="000000"/>
                </a:solidFill>
                <a:round/>
                <a:headEnd/>
                <a:tailEnd type="stealth" w="lg" len="med"/>
              </a14:hiddenLine>
            </a:ext>
          </a:extLst>
        </p:spPr>
        <p:txBody>
          <a:bodyPr/>
          <a:lstStyle/>
          <a:p>
            <a:endParaRPr lang="en-US"/>
          </a:p>
        </p:txBody>
      </p:sp>
      <p:graphicFrame>
        <p:nvGraphicFramePr>
          <p:cNvPr id="1502236" name="Object 2"/>
          <p:cNvGraphicFramePr>
            <a:graphicFrameLocks noChangeAspect="1"/>
          </p:cNvGraphicFramePr>
          <p:nvPr/>
        </p:nvGraphicFramePr>
        <p:xfrm>
          <a:off x="4495800" y="1371600"/>
          <a:ext cx="3962400" cy="1265238"/>
        </p:xfrm>
        <a:graphic>
          <a:graphicData uri="http://schemas.openxmlformats.org/presentationml/2006/ole">
            <mc:AlternateContent xmlns:mc="http://schemas.openxmlformats.org/markup-compatibility/2006">
              <mc:Choice xmlns:v="urn:schemas-microsoft-com:vml" Requires="v">
                <p:oleObj spid="_x0000_s87079" name="Equation" r:id="rId4" imgW="1917700" imgH="609600" progId="Equation.3">
                  <p:embed/>
                </p:oleObj>
              </mc:Choice>
              <mc:Fallback>
                <p:oleObj name="Equation" r:id="rId4" imgW="19177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371600"/>
                        <a:ext cx="3962400" cy="1265238"/>
                      </a:xfrm>
                      <a:prstGeom prst="rect">
                        <a:avLst/>
                      </a:prstGeom>
                      <a:solidFill>
                        <a:srgbClr val="FFFFFF"/>
                      </a:solidFill>
                      <a:ln>
                        <a:noFill/>
                      </a:ln>
                      <a:extLst>
                        <a:ext uri="{91240B29-F687-4F45-9708-019B960494DF}">
                          <a14:hiddenLine xmlns:a14="http://schemas.microsoft.com/office/drawing/2010/main" w="44450">
                            <a:solidFill>
                              <a:schemeClr val="tx1"/>
                            </a:solidFill>
                            <a:miter lim="800000"/>
                            <a:headEnd/>
                            <a:tailEnd/>
                          </a14:hiddenLine>
                        </a:ext>
                      </a:extLst>
                    </p:spPr>
                  </p:pic>
                </p:oleObj>
              </mc:Fallback>
            </mc:AlternateContent>
          </a:graphicData>
        </a:graphic>
      </p:graphicFrame>
      <p:pic>
        <p:nvPicPr>
          <p:cNvPr id="1502237" name="Picture 29" descr="PE14"/>
          <p:cNvPicPr>
            <a:picLocks noChangeAspect="1" noChangeArrowheads="1"/>
          </p:cNvPicPr>
          <p:nvPr/>
        </p:nvPicPr>
        <p:blipFill>
          <a:blip r:embed="rId6">
            <a:extLst>
              <a:ext uri="{28A0092B-C50C-407E-A947-70E740481C1C}">
                <a14:useLocalDpi xmlns:a14="http://schemas.microsoft.com/office/drawing/2010/main" val="0"/>
              </a:ext>
            </a:extLst>
          </a:blip>
          <a:srcRect l="3847" t="9407" r="7692" b="3577"/>
          <a:stretch>
            <a:fillRect/>
          </a:stretch>
        </p:blipFill>
        <p:spPr bwMode="auto">
          <a:xfrm>
            <a:off x="4800600" y="350520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pic>
      <p:grpSp>
        <p:nvGrpSpPr>
          <p:cNvPr id="2" name="Group 33"/>
          <p:cNvGrpSpPr>
            <a:grpSpLocks/>
          </p:cNvGrpSpPr>
          <p:nvPr/>
        </p:nvGrpSpPr>
        <p:grpSpPr bwMode="auto">
          <a:xfrm>
            <a:off x="5257800" y="2590800"/>
            <a:ext cx="1319213" cy="758825"/>
            <a:chOff x="3312" y="1632"/>
            <a:chExt cx="831" cy="478"/>
          </a:xfrm>
        </p:grpSpPr>
        <p:sp>
          <p:nvSpPr>
            <p:cNvPr id="38936" name="Rectangle 30"/>
            <p:cNvSpPr>
              <a:spLocks noChangeArrowheads="1"/>
            </p:cNvSpPr>
            <p:nvPr/>
          </p:nvSpPr>
          <p:spPr bwMode="auto">
            <a:xfrm>
              <a:off x="3312" y="1841"/>
              <a:ext cx="83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200">
                  <a:solidFill>
                    <a:srgbClr val="0000FF"/>
                  </a:solidFill>
                </a:rPr>
                <a:t>repulsion</a:t>
              </a:r>
            </a:p>
          </p:txBody>
        </p:sp>
        <p:sp>
          <p:nvSpPr>
            <p:cNvPr id="38937" name="Line 32"/>
            <p:cNvSpPr>
              <a:spLocks noChangeShapeType="1"/>
            </p:cNvSpPr>
            <p:nvPr/>
          </p:nvSpPr>
          <p:spPr bwMode="auto">
            <a:xfrm flipV="1">
              <a:off x="3840" y="1632"/>
              <a:ext cx="240" cy="240"/>
            </a:xfrm>
            <a:prstGeom prst="line">
              <a:avLst/>
            </a:prstGeom>
            <a:noFill/>
            <a:ln w="28575">
              <a:solidFill>
                <a:srgbClr val="0000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grpSp>
      <p:grpSp>
        <p:nvGrpSpPr>
          <p:cNvPr id="3" name="Group 35"/>
          <p:cNvGrpSpPr>
            <a:grpSpLocks/>
          </p:cNvGrpSpPr>
          <p:nvPr/>
        </p:nvGrpSpPr>
        <p:grpSpPr bwMode="auto">
          <a:xfrm>
            <a:off x="7367588" y="2590800"/>
            <a:ext cx="1335087" cy="762000"/>
            <a:chOff x="4641" y="1632"/>
            <a:chExt cx="841" cy="480"/>
          </a:xfrm>
        </p:grpSpPr>
        <p:sp>
          <p:nvSpPr>
            <p:cNvPr id="38934" name="Rectangle 31"/>
            <p:cNvSpPr>
              <a:spLocks noChangeArrowheads="1"/>
            </p:cNvSpPr>
            <p:nvPr/>
          </p:nvSpPr>
          <p:spPr bwMode="auto">
            <a:xfrm>
              <a:off x="4641" y="1843"/>
              <a:ext cx="84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200">
                  <a:solidFill>
                    <a:srgbClr val="FF0000"/>
                  </a:solidFill>
                </a:rPr>
                <a:t>attraction</a:t>
              </a:r>
            </a:p>
          </p:txBody>
        </p:sp>
        <p:sp>
          <p:nvSpPr>
            <p:cNvPr id="38935" name="Line 34"/>
            <p:cNvSpPr>
              <a:spLocks noChangeShapeType="1"/>
            </p:cNvSpPr>
            <p:nvPr/>
          </p:nvSpPr>
          <p:spPr bwMode="auto">
            <a:xfrm flipH="1" flipV="1">
              <a:off x="4896" y="1632"/>
              <a:ext cx="192" cy="240"/>
            </a:xfrm>
            <a:prstGeom prst="line">
              <a:avLst/>
            </a:prstGeom>
            <a:noFill/>
            <a:ln w="3175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70742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22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022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022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39939"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3941441-34CA-4DE4-94B1-F2074CB5AB11}" type="slidenum">
              <a:rPr lang="en-US" sz="1400" smtClean="0"/>
              <a:pPr eaLnBrk="1" hangingPunct="1"/>
              <a:t>17</a:t>
            </a:fld>
            <a:endParaRPr lang="en-US" sz="1400" smtClean="0"/>
          </a:p>
        </p:txBody>
      </p:sp>
      <p:sp>
        <p:nvSpPr>
          <p:cNvPr id="39940" name="Rectangle 2"/>
          <p:cNvSpPr>
            <a:spLocks noGrp="1" noChangeArrowheads="1"/>
          </p:cNvSpPr>
          <p:nvPr>
            <p:ph type="title"/>
          </p:nvPr>
        </p:nvSpPr>
        <p:spPr>
          <a:noFill/>
        </p:spPr>
        <p:txBody>
          <a:bodyPr/>
          <a:lstStyle/>
          <a:p>
            <a:pPr eaLnBrk="1" hangingPunct="1"/>
            <a:r>
              <a:rPr lang="en-US" sz="4000" smtClean="0">
                <a:solidFill>
                  <a:srgbClr val="FF0000"/>
                </a:solidFill>
              </a:rPr>
              <a:t>Liquid Argon (“LJ fluids”)</a:t>
            </a:r>
          </a:p>
        </p:txBody>
      </p:sp>
      <p:sp>
        <p:nvSpPr>
          <p:cNvPr id="39941" name="Oval 3"/>
          <p:cNvSpPr>
            <a:spLocks noChangeAspect="1" noChangeArrowheads="1"/>
          </p:cNvSpPr>
          <p:nvPr/>
        </p:nvSpPr>
        <p:spPr bwMode="auto">
          <a:xfrm rot="-1750848">
            <a:off x="1531938"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9942" name="Oval 4"/>
          <p:cNvSpPr>
            <a:spLocks noChangeAspect="1" noChangeArrowheads="1"/>
          </p:cNvSpPr>
          <p:nvPr/>
        </p:nvSpPr>
        <p:spPr bwMode="auto">
          <a:xfrm rot="-1750848">
            <a:off x="3048000"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9943" name="Line 5"/>
          <p:cNvSpPr>
            <a:spLocks noChangeShapeType="1"/>
          </p:cNvSpPr>
          <p:nvPr/>
        </p:nvSpPr>
        <p:spPr bwMode="auto">
          <a:xfrm>
            <a:off x="1989138" y="2819400"/>
            <a:ext cx="14478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44" name="Oval 6"/>
          <p:cNvSpPr>
            <a:spLocks noChangeAspect="1" noChangeArrowheads="1"/>
          </p:cNvSpPr>
          <p:nvPr/>
        </p:nvSpPr>
        <p:spPr bwMode="auto">
          <a:xfrm rot="-1750848">
            <a:off x="998538" y="1676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9945" name="Oval 7"/>
          <p:cNvSpPr>
            <a:spLocks noChangeAspect="1" noChangeArrowheads="1"/>
          </p:cNvSpPr>
          <p:nvPr/>
        </p:nvSpPr>
        <p:spPr bwMode="auto">
          <a:xfrm rot="-1750848">
            <a:off x="609600" y="2514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9946" name="Oval 8"/>
          <p:cNvSpPr>
            <a:spLocks noChangeAspect="1" noChangeArrowheads="1"/>
          </p:cNvSpPr>
          <p:nvPr/>
        </p:nvSpPr>
        <p:spPr bwMode="auto">
          <a:xfrm rot="-1750848">
            <a:off x="2286000" y="2895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9947" name="Oval 9"/>
          <p:cNvSpPr>
            <a:spLocks noChangeAspect="1" noChangeArrowheads="1"/>
          </p:cNvSpPr>
          <p:nvPr/>
        </p:nvSpPr>
        <p:spPr bwMode="auto">
          <a:xfrm rot="-1750848">
            <a:off x="1905000" y="15240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9948" name="Rectangle 11"/>
          <p:cNvSpPr>
            <a:spLocks noChangeArrowheads="1"/>
          </p:cNvSpPr>
          <p:nvPr/>
        </p:nvSpPr>
        <p:spPr bwMode="auto">
          <a:xfrm>
            <a:off x="0" y="290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9949" name="Oval 12"/>
          <p:cNvSpPr>
            <a:spLocks noChangeAspect="1" noChangeArrowheads="1"/>
          </p:cNvSpPr>
          <p:nvPr/>
        </p:nvSpPr>
        <p:spPr bwMode="auto">
          <a:xfrm rot="-1750848">
            <a:off x="1219200" y="3200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9950" name="Oval 13"/>
          <p:cNvSpPr>
            <a:spLocks noChangeAspect="1" noChangeArrowheads="1"/>
          </p:cNvSpPr>
          <p:nvPr/>
        </p:nvSpPr>
        <p:spPr bwMode="auto">
          <a:xfrm rot="-1750848">
            <a:off x="2819400" y="14478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39951" name="Text Box 14"/>
          <p:cNvSpPr txBox="1">
            <a:spLocks noChangeArrowheads="1"/>
          </p:cNvSpPr>
          <p:nvPr/>
        </p:nvSpPr>
        <p:spPr bwMode="auto">
          <a:xfrm>
            <a:off x="2495550" y="2163763"/>
            <a:ext cx="471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3200">
                <a:cs typeface="Arial" pitchFamily="34" charset="0"/>
              </a:rPr>
              <a:t>r</a:t>
            </a:r>
            <a:r>
              <a:rPr lang="en-US" sz="3200" baseline="-25000">
                <a:cs typeface="Arial" pitchFamily="34" charset="0"/>
              </a:rPr>
              <a:t>ij</a:t>
            </a:r>
          </a:p>
        </p:txBody>
      </p:sp>
      <p:sp>
        <p:nvSpPr>
          <p:cNvPr id="39952" name="Line 15"/>
          <p:cNvSpPr>
            <a:spLocks noChangeShapeType="1"/>
          </p:cNvSpPr>
          <p:nvPr/>
        </p:nvSpPr>
        <p:spPr bwMode="auto">
          <a:xfrm flipH="1">
            <a:off x="6802438" y="5461000"/>
            <a:ext cx="44291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44450">
                <a:solidFill>
                  <a:srgbClr val="000000"/>
                </a:solidFill>
                <a:round/>
                <a:headEnd/>
                <a:tailEnd type="stealth" w="lg" len="med"/>
              </a14:hiddenLine>
            </a:ext>
          </a:extLst>
        </p:spPr>
        <p:txBody>
          <a:bodyPr/>
          <a:lstStyle/>
          <a:p>
            <a:endParaRPr lang="en-US"/>
          </a:p>
        </p:txBody>
      </p:sp>
      <p:graphicFrame>
        <p:nvGraphicFramePr>
          <p:cNvPr id="39953" name="Object 2"/>
          <p:cNvGraphicFramePr>
            <a:graphicFrameLocks noChangeAspect="1"/>
          </p:cNvGraphicFramePr>
          <p:nvPr/>
        </p:nvGraphicFramePr>
        <p:xfrm>
          <a:off x="4495800" y="1371600"/>
          <a:ext cx="3962400" cy="1265238"/>
        </p:xfrm>
        <a:graphic>
          <a:graphicData uri="http://schemas.openxmlformats.org/presentationml/2006/ole">
            <mc:AlternateContent xmlns:mc="http://schemas.openxmlformats.org/markup-compatibility/2006">
              <mc:Choice xmlns:v="urn:schemas-microsoft-com:vml" Requires="v">
                <p:oleObj spid="_x0000_s88103" name="Equation" r:id="rId4" imgW="1917700" imgH="609600" progId="Equation.3">
                  <p:embed/>
                </p:oleObj>
              </mc:Choice>
              <mc:Fallback>
                <p:oleObj name="Equation" r:id="rId4" imgW="19177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371600"/>
                        <a:ext cx="3962400" cy="1265238"/>
                      </a:xfrm>
                      <a:prstGeom prst="rect">
                        <a:avLst/>
                      </a:prstGeom>
                      <a:solidFill>
                        <a:srgbClr val="FFFFFF"/>
                      </a:solidFill>
                      <a:ln>
                        <a:noFill/>
                      </a:ln>
                      <a:extLst>
                        <a:ext uri="{91240B29-F687-4F45-9708-019B960494DF}">
                          <a14:hiddenLine xmlns:a14="http://schemas.microsoft.com/office/drawing/2010/main" w="44450">
                            <a:solidFill>
                              <a:schemeClr val="tx1"/>
                            </a:solidFill>
                            <a:miter lim="800000"/>
                            <a:headEnd/>
                            <a:tailEnd/>
                          </a14:hiddenLine>
                        </a:ext>
                      </a:extLst>
                    </p:spPr>
                  </p:pic>
                </p:oleObj>
              </mc:Fallback>
            </mc:AlternateContent>
          </a:graphicData>
        </a:graphic>
      </p:graphicFrame>
      <p:pic>
        <p:nvPicPr>
          <p:cNvPr id="39954" name="Picture 17" descr="PE14"/>
          <p:cNvPicPr>
            <a:picLocks noChangeAspect="1" noChangeArrowheads="1"/>
          </p:cNvPicPr>
          <p:nvPr/>
        </p:nvPicPr>
        <p:blipFill>
          <a:blip r:embed="rId6">
            <a:extLst>
              <a:ext uri="{28A0092B-C50C-407E-A947-70E740481C1C}">
                <a14:useLocalDpi xmlns:a14="http://schemas.microsoft.com/office/drawing/2010/main" val="0"/>
              </a:ext>
            </a:extLst>
          </a:blip>
          <a:srcRect l="3847" t="9407" r="7692" b="3577"/>
          <a:stretch>
            <a:fillRect/>
          </a:stretch>
        </p:blipFill>
        <p:spPr bwMode="auto">
          <a:xfrm>
            <a:off x="4800600" y="350520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pic>
      <p:sp>
        <p:nvSpPr>
          <p:cNvPr id="39955" name="Rectangle 24"/>
          <p:cNvSpPr>
            <a:spLocks noChangeArrowheads="1"/>
          </p:cNvSpPr>
          <p:nvPr/>
        </p:nvSpPr>
        <p:spPr bwMode="auto">
          <a:xfrm>
            <a:off x="4343400" y="27432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a:solidFill>
                  <a:srgbClr val="FF0000"/>
                </a:solidFill>
              </a:rPr>
              <a:t>Only 2 parameters: </a:t>
            </a:r>
            <a:r>
              <a:rPr lang="en-US" sz="2400" b="1">
                <a:solidFill>
                  <a:srgbClr val="FF0000"/>
                </a:solidFill>
                <a:latin typeface="Symbol" pitchFamily="18" charset="2"/>
              </a:rPr>
              <a:t>s</a:t>
            </a:r>
            <a:r>
              <a:rPr lang="en-US" sz="2400">
                <a:solidFill>
                  <a:srgbClr val="FF0000"/>
                </a:solidFill>
                <a:latin typeface="Symbol" pitchFamily="18" charset="2"/>
              </a:rPr>
              <a:t> </a:t>
            </a:r>
            <a:r>
              <a:rPr lang="en-US" sz="2400">
                <a:solidFill>
                  <a:srgbClr val="FF0000"/>
                </a:solidFill>
              </a:rPr>
              <a:t>and </a:t>
            </a:r>
            <a:r>
              <a:rPr lang="en-US" sz="2400" b="1">
                <a:solidFill>
                  <a:srgbClr val="FF0000"/>
                </a:solidFill>
                <a:latin typeface="Symbol" pitchFamily="18" charset="2"/>
              </a:rPr>
              <a:t>e</a:t>
            </a:r>
          </a:p>
        </p:txBody>
      </p:sp>
      <p:sp>
        <p:nvSpPr>
          <p:cNvPr id="1514521" name="Rectangle 25"/>
          <p:cNvSpPr>
            <a:spLocks noChangeArrowheads="1"/>
          </p:cNvSpPr>
          <p:nvPr/>
        </p:nvSpPr>
        <p:spPr bwMode="auto">
          <a:xfrm>
            <a:off x="152400" y="4114800"/>
            <a:ext cx="4648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l-GR" sz="2400">
                <a:solidFill>
                  <a:srgbClr val="009900"/>
                </a:solidFill>
              </a:rPr>
              <a:t>σ</a:t>
            </a:r>
            <a:r>
              <a:rPr lang="en-US" sz="2400">
                <a:solidFill>
                  <a:srgbClr val="009900"/>
                </a:solidFill>
              </a:rPr>
              <a:t> = separation at zero energy</a:t>
            </a:r>
            <a:r>
              <a:rPr lang="en-US" sz="2400"/>
              <a:t>   	(relates atomic size)</a:t>
            </a:r>
          </a:p>
          <a:p>
            <a:pPr marL="342900" indent="-342900">
              <a:spcBef>
                <a:spcPct val="20000"/>
              </a:spcBef>
              <a:buFontTx/>
              <a:buChar char="•"/>
            </a:pPr>
            <a:endParaRPr lang="en-US" sz="800">
              <a:solidFill>
                <a:srgbClr val="009900"/>
              </a:solidFill>
            </a:endParaRPr>
          </a:p>
          <a:p>
            <a:pPr marL="342900" indent="-342900">
              <a:spcBef>
                <a:spcPct val="20000"/>
              </a:spcBef>
              <a:buFontTx/>
              <a:buChar char="•"/>
            </a:pPr>
            <a:r>
              <a:rPr lang="el-GR" sz="2400">
                <a:solidFill>
                  <a:schemeClr val="hlink"/>
                </a:solidFill>
              </a:rPr>
              <a:t>ε</a:t>
            </a:r>
            <a:r>
              <a:rPr lang="en-US" sz="2400">
                <a:solidFill>
                  <a:schemeClr val="hlink"/>
                </a:solidFill>
              </a:rPr>
              <a:t> = depth of potential energy</a:t>
            </a:r>
            <a:r>
              <a:rPr lang="en-US" sz="2400"/>
              <a:t> 	(minimum at optimal r</a:t>
            </a:r>
            <a:r>
              <a:rPr lang="en-US" sz="2400" baseline="-25000"/>
              <a:t>ij</a:t>
            </a:r>
            <a:r>
              <a:rPr lang="en-US" sz="2400"/>
              <a:t>)</a:t>
            </a:r>
          </a:p>
          <a:p>
            <a:pPr marL="342900" indent="-342900">
              <a:spcBef>
                <a:spcPct val="20000"/>
              </a:spcBef>
            </a:pPr>
            <a:endParaRPr lang="en-US" sz="800"/>
          </a:p>
        </p:txBody>
      </p:sp>
      <p:sp>
        <p:nvSpPr>
          <p:cNvPr id="1514522" name="Line 26"/>
          <p:cNvSpPr>
            <a:spLocks noChangeShapeType="1"/>
          </p:cNvSpPr>
          <p:nvPr/>
        </p:nvSpPr>
        <p:spPr bwMode="auto">
          <a:xfrm>
            <a:off x="5638800" y="4697241"/>
            <a:ext cx="2895600" cy="0"/>
          </a:xfrm>
          <a:prstGeom prst="line">
            <a:avLst/>
          </a:prstGeom>
          <a:noFill/>
          <a:ln w="317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4524" name="Line 28"/>
          <p:cNvSpPr>
            <a:spLocks noChangeShapeType="1"/>
          </p:cNvSpPr>
          <p:nvPr/>
        </p:nvSpPr>
        <p:spPr bwMode="auto">
          <a:xfrm flipV="1">
            <a:off x="6391747" y="4715347"/>
            <a:ext cx="0" cy="533400"/>
          </a:xfrm>
          <a:prstGeom prst="line">
            <a:avLst/>
          </a:prstGeom>
          <a:noFill/>
          <a:ln w="22225">
            <a:solidFill>
              <a:schemeClr val="hlink"/>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25" name="Line 28"/>
          <p:cNvSpPr>
            <a:spLocks noChangeShapeType="1"/>
          </p:cNvSpPr>
          <p:nvPr/>
        </p:nvSpPr>
        <p:spPr bwMode="auto">
          <a:xfrm flipV="1">
            <a:off x="5638800" y="4582941"/>
            <a:ext cx="533400" cy="0"/>
          </a:xfrm>
          <a:prstGeom prst="line">
            <a:avLst/>
          </a:prstGeom>
          <a:noFill/>
          <a:ln w="22225">
            <a:solidFill>
              <a:srgbClr val="009900"/>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24" name="Rectangle 25"/>
          <p:cNvSpPr>
            <a:spLocks noChangeArrowheads="1"/>
          </p:cNvSpPr>
          <p:nvPr/>
        </p:nvSpPr>
        <p:spPr bwMode="auto">
          <a:xfrm>
            <a:off x="1600200" y="62484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400">
                <a:solidFill>
                  <a:srgbClr val="0000FF"/>
                </a:solidFill>
                <a:latin typeface="Symbol" pitchFamily="18" charset="2"/>
              </a:rPr>
              <a:t>s</a:t>
            </a:r>
            <a:r>
              <a:rPr lang="en-US" sz="2400">
                <a:solidFill>
                  <a:srgbClr val="0000FF"/>
                </a:solidFill>
              </a:rPr>
              <a:t> and </a:t>
            </a:r>
            <a:r>
              <a:rPr lang="en-US" sz="2400">
                <a:solidFill>
                  <a:srgbClr val="0000FF"/>
                </a:solidFill>
                <a:latin typeface="Symbol" pitchFamily="18" charset="2"/>
              </a:rPr>
              <a:t>e</a:t>
            </a:r>
            <a:r>
              <a:rPr lang="en-US" sz="2400">
                <a:solidFill>
                  <a:srgbClr val="0000FF"/>
                </a:solidFill>
              </a:rPr>
              <a:t> are specific to specific atom types</a:t>
            </a:r>
          </a:p>
        </p:txBody>
      </p:sp>
    </p:spTree>
    <p:extLst>
      <p:ext uri="{BB962C8B-B14F-4D97-AF65-F5344CB8AC3E}">
        <p14:creationId xmlns:p14="http://schemas.microsoft.com/office/powerpoint/2010/main" val="1392819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145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45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1452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45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4522" grpId="0" animBg="1"/>
      <p:bldP spid="1514524"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409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350D351-76D4-48F5-8620-047E9302AE8A}" type="slidenum">
              <a:rPr lang="en-US" sz="1400" smtClean="0"/>
              <a:pPr eaLnBrk="1" hangingPunct="1"/>
              <a:t>18</a:t>
            </a:fld>
            <a:endParaRPr lang="en-US" sz="1400" smtClean="0"/>
          </a:p>
        </p:txBody>
      </p:sp>
      <p:sp>
        <p:nvSpPr>
          <p:cNvPr id="40964" name="Rectangle 2"/>
          <p:cNvSpPr>
            <a:spLocks noGrp="1" noChangeArrowheads="1"/>
          </p:cNvSpPr>
          <p:nvPr>
            <p:ph type="title"/>
          </p:nvPr>
        </p:nvSpPr>
        <p:spPr>
          <a:xfrm>
            <a:off x="685800" y="228600"/>
            <a:ext cx="7772400" cy="1143000"/>
          </a:xfrm>
        </p:spPr>
        <p:txBody>
          <a:bodyPr/>
          <a:lstStyle/>
          <a:p>
            <a:pPr eaLnBrk="1" hangingPunct="1"/>
            <a:r>
              <a:rPr lang="de-DE" sz="4000" smtClean="0">
                <a:solidFill>
                  <a:srgbClr val="FF0000"/>
                </a:solidFill>
              </a:rPr>
              <a:t>Atom type definitions</a:t>
            </a:r>
            <a:endParaRPr lang="en-US" sz="4000" smtClean="0">
              <a:solidFill>
                <a:srgbClr val="FF0000"/>
              </a:solidFill>
            </a:endParaRPr>
          </a:p>
        </p:txBody>
      </p:sp>
      <p:sp>
        <p:nvSpPr>
          <p:cNvPr id="40965" name="Text Box 3"/>
          <p:cNvSpPr txBox="1">
            <a:spLocks noChangeArrowheads="1"/>
          </p:cNvSpPr>
          <p:nvPr/>
        </p:nvSpPr>
        <p:spPr bwMode="auto">
          <a:xfrm>
            <a:off x="76200" y="1403350"/>
            <a:ext cx="38862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4400">
                <a:solidFill>
                  <a:schemeClr val="tx1"/>
                </a:solidFill>
                <a:latin typeface="Arial" pitchFamily="34" charset="0"/>
              </a:defRPr>
            </a:lvl1pPr>
            <a:lvl2pPr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lvl="1" eaLnBrk="1" hangingPunct="1"/>
            <a:r>
              <a:rPr lang="de-DE" sz="2400">
                <a:solidFill>
                  <a:schemeClr val="accent2"/>
                </a:solidFill>
              </a:rPr>
              <a:t>An atom‘s behavior depends not only on the atomic number, but also on the chemical bonding it is involved in.</a:t>
            </a:r>
            <a:endParaRPr lang="en-US" sz="2400">
              <a:solidFill>
                <a:schemeClr val="accent2"/>
              </a:solidFill>
            </a:endParaRPr>
          </a:p>
        </p:txBody>
      </p:sp>
      <p:sp>
        <p:nvSpPr>
          <p:cNvPr id="1403908" name="Text Box 4"/>
          <p:cNvSpPr txBox="1">
            <a:spLocks noChangeArrowheads="1"/>
          </p:cNvSpPr>
          <p:nvPr/>
        </p:nvSpPr>
        <p:spPr bwMode="auto">
          <a:xfrm>
            <a:off x="533400" y="4267200"/>
            <a:ext cx="3429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solidFill>
                  <a:srgbClr val="009900"/>
                </a:solidFill>
              </a:rPr>
              <a:t>Example: carbon atom types from the AMBER all-atom force field</a:t>
            </a:r>
            <a:endParaRPr lang="en-US" sz="2400">
              <a:solidFill>
                <a:srgbClr val="009900"/>
              </a:solidFill>
            </a:endParaRPr>
          </a:p>
        </p:txBody>
      </p:sp>
      <p:pic>
        <p:nvPicPr>
          <p:cNvPr id="1403910" name="Picture 6"/>
          <p:cNvPicPr>
            <a:picLocks noChangeAspect="1" noChangeArrowheads="1"/>
          </p:cNvPicPr>
          <p:nvPr/>
        </p:nvPicPr>
        <p:blipFill>
          <a:blip r:embed="rId3">
            <a:extLst>
              <a:ext uri="{28A0092B-C50C-407E-A947-70E740481C1C}">
                <a14:useLocalDpi xmlns:a14="http://schemas.microsoft.com/office/drawing/2010/main" val="0"/>
              </a:ext>
            </a:extLst>
          </a:blip>
          <a:srcRect l="17188"/>
          <a:stretch>
            <a:fillRect/>
          </a:stretch>
        </p:blipFill>
        <p:spPr bwMode="auto">
          <a:xfrm>
            <a:off x="4359275" y="1143000"/>
            <a:ext cx="432752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Text Box 7"/>
          <p:cNvSpPr txBox="1">
            <a:spLocks noChangeArrowheads="1"/>
          </p:cNvSpPr>
          <p:nvPr/>
        </p:nvSpPr>
        <p:spPr bwMode="auto">
          <a:xfrm>
            <a:off x="533400" y="3429000"/>
            <a:ext cx="365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000"/>
              <a:t>Is it an sp2 or sp3 carbon?  </a:t>
            </a:r>
          </a:p>
          <a:p>
            <a:pPr eaLnBrk="1" hangingPunct="1"/>
            <a:r>
              <a:rPr lang="de-DE" sz="2000"/>
              <a:t>Part of a conjugated system?</a:t>
            </a:r>
            <a:endParaRPr lang="en-US" sz="2000"/>
          </a:p>
        </p:txBody>
      </p:sp>
      <p:sp>
        <p:nvSpPr>
          <p:cNvPr id="9" name="Text Box 4"/>
          <p:cNvSpPr txBox="1">
            <a:spLocks noChangeArrowheads="1"/>
          </p:cNvSpPr>
          <p:nvPr/>
        </p:nvSpPr>
        <p:spPr bwMode="auto">
          <a:xfrm>
            <a:off x="533400" y="5494338"/>
            <a:ext cx="3429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solidFill>
                  <a:srgbClr val="0000FF"/>
                </a:solidFill>
              </a:rPr>
              <a:t>Each can have different LJ parameters </a:t>
            </a:r>
            <a:r>
              <a:rPr lang="de-DE" sz="2400">
                <a:solidFill>
                  <a:srgbClr val="0000FF"/>
                </a:solidFill>
                <a:latin typeface="Symbol" pitchFamily="18" charset="2"/>
              </a:rPr>
              <a:t>s</a:t>
            </a:r>
            <a:r>
              <a:rPr lang="de-DE" sz="2400">
                <a:solidFill>
                  <a:srgbClr val="0000FF"/>
                </a:solidFill>
              </a:rPr>
              <a:t> and </a:t>
            </a:r>
            <a:r>
              <a:rPr lang="de-DE" sz="2400">
                <a:solidFill>
                  <a:srgbClr val="0000FF"/>
                </a:solidFill>
                <a:latin typeface="Symbol" pitchFamily="18" charset="2"/>
              </a:rPr>
              <a:t>e</a:t>
            </a:r>
            <a:endParaRPr lang="en-US" sz="2400">
              <a:solidFill>
                <a:srgbClr val="0000FF"/>
              </a:solidFill>
              <a:latin typeface="Symbol" pitchFamily="18" charset="2"/>
            </a:endParaRPr>
          </a:p>
        </p:txBody>
      </p:sp>
    </p:spTree>
    <p:extLst>
      <p:ext uri="{BB962C8B-B14F-4D97-AF65-F5344CB8AC3E}">
        <p14:creationId xmlns:p14="http://schemas.microsoft.com/office/powerpoint/2010/main" val="664987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39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39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90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41987"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972A7639-8641-44BA-BAE3-C6B8CCA2720A}" type="slidenum">
              <a:rPr lang="en-US" sz="1400" smtClean="0"/>
              <a:pPr eaLnBrk="1" hangingPunct="1"/>
              <a:t>19</a:t>
            </a:fld>
            <a:endParaRPr lang="en-US" sz="1400" smtClean="0"/>
          </a:p>
        </p:txBody>
      </p:sp>
      <p:sp>
        <p:nvSpPr>
          <p:cNvPr id="41988" name="Rectangle 2"/>
          <p:cNvSpPr>
            <a:spLocks noGrp="1" noChangeArrowheads="1"/>
          </p:cNvSpPr>
          <p:nvPr>
            <p:ph type="title"/>
          </p:nvPr>
        </p:nvSpPr>
        <p:spPr>
          <a:xfrm>
            <a:off x="457200" y="228600"/>
            <a:ext cx="8229600" cy="1143000"/>
          </a:xfrm>
        </p:spPr>
        <p:txBody>
          <a:bodyPr/>
          <a:lstStyle/>
          <a:p>
            <a:pPr eaLnBrk="1" hangingPunct="1"/>
            <a:r>
              <a:rPr lang="de-DE" sz="4000" smtClean="0">
                <a:solidFill>
                  <a:srgbClr val="FF0000"/>
                </a:solidFill>
              </a:rPr>
              <a:t>Atom type definitions</a:t>
            </a:r>
            <a:endParaRPr lang="en-US" altLang="zh-CN" sz="4000" smtClean="0">
              <a:solidFill>
                <a:srgbClr val="FF0000"/>
              </a:solidFill>
              <a:ea typeface="SimSun" pitchFamily="2" charset="-122"/>
            </a:endParaRPr>
          </a:p>
        </p:txBody>
      </p:sp>
      <p:sp>
        <p:nvSpPr>
          <p:cNvPr id="41989" name="Rectangle 3"/>
          <p:cNvSpPr>
            <a:spLocks noGrp="1" noChangeArrowheads="1"/>
          </p:cNvSpPr>
          <p:nvPr>
            <p:ph type="body" sz="half" idx="1"/>
          </p:nvPr>
        </p:nvSpPr>
        <p:spPr/>
        <p:txBody>
          <a:bodyPr/>
          <a:lstStyle/>
          <a:p>
            <a:pPr eaLnBrk="1" hangingPunct="1">
              <a:buFontTx/>
              <a:buNone/>
            </a:pPr>
            <a:r>
              <a:rPr lang="zh-CN" altLang="en-US" sz="2800" smtClean="0">
                <a:ea typeface="SimSun" pitchFamily="2" charset="-122"/>
              </a:rPr>
              <a:t>	</a:t>
            </a:r>
          </a:p>
        </p:txBody>
      </p:sp>
      <p:pic>
        <p:nvPicPr>
          <p:cNvPr id="41990" name="Picture 9"/>
          <p:cNvPicPr>
            <a:picLocks noChangeAspect="1" noChangeArrowheads="1"/>
          </p:cNvPicPr>
          <p:nvPr/>
        </p:nvPicPr>
        <p:blipFill>
          <a:blip r:embed="rId3">
            <a:extLst>
              <a:ext uri="{28A0092B-C50C-407E-A947-70E740481C1C}">
                <a14:useLocalDpi xmlns:a14="http://schemas.microsoft.com/office/drawing/2010/main" val="0"/>
              </a:ext>
            </a:extLst>
          </a:blip>
          <a:srcRect l="16667"/>
          <a:stretch>
            <a:fillRect/>
          </a:stretch>
        </p:blipFill>
        <p:spPr bwMode="auto">
          <a:xfrm>
            <a:off x="152400" y="1881188"/>
            <a:ext cx="4195763"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10"/>
          <p:cNvPicPr>
            <a:picLocks noChangeAspect="1" noChangeArrowheads="1"/>
          </p:cNvPicPr>
          <p:nvPr/>
        </p:nvPicPr>
        <p:blipFill>
          <a:blip r:embed="rId4">
            <a:extLst>
              <a:ext uri="{28A0092B-C50C-407E-A947-70E740481C1C}">
                <a14:useLocalDpi xmlns:a14="http://schemas.microsoft.com/office/drawing/2010/main" val="0"/>
              </a:ext>
            </a:extLst>
          </a:blip>
          <a:srcRect l="18475" t="-10825"/>
          <a:stretch>
            <a:fillRect/>
          </a:stretch>
        </p:blipFill>
        <p:spPr bwMode="auto">
          <a:xfrm>
            <a:off x="236538" y="1447800"/>
            <a:ext cx="40735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2" name="Group 13"/>
          <p:cNvGrpSpPr>
            <a:grpSpLocks/>
          </p:cNvGrpSpPr>
          <p:nvPr/>
        </p:nvGrpSpPr>
        <p:grpSpPr bwMode="auto">
          <a:xfrm>
            <a:off x="4648200" y="1447800"/>
            <a:ext cx="4279900" cy="4648200"/>
            <a:chOff x="2928" y="960"/>
            <a:chExt cx="2448" cy="2659"/>
          </a:xfrm>
        </p:grpSpPr>
        <p:pic>
          <p:nvPicPr>
            <p:cNvPr id="41993" name="Picture 5"/>
            <p:cNvPicPr>
              <a:picLocks noChangeAspect="1" noChangeArrowheads="1"/>
            </p:cNvPicPr>
            <p:nvPr/>
          </p:nvPicPr>
          <p:blipFill>
            <a:blip r:embed="rId5">
              <a:extLst>
                <a:ext uri="{28A0092B-C50C-407E-A947-70E740481C1C}">
                  <a14:useLocalDpi xmlns:a14="http://schemas.microsoft.com/office/drawing/2010/main" val="0"/>
                </a:ext>
              </a:extLst>
            </a:blip>
            <a:srcRect l="18333"/>
            <a:stretch>
              <a:fillRect/>
            </a:stretch>
          </p:blipFill>
          <p:spPr bwMode="auto">
            <a:xfrm>
              <a:off x="2928" y="1200"/>
              <a:ext cx="2352"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12"/>
            <p:cNvPicPr>
              <a:picLocks noChangeAspect="1" noChangeArrowheads="1"/>
            </p:cNvPicPr>
            <p:nvPr/>
          </p:nvPicPr>
          <p:blipFill>
            <a:blip r:embed="rId4">
              <a:extLst>
                <a:ext uri="{28A0092B-C50C-407E-A947-70E740481C1C}">
                  <a14:useLocalDpi xmlns:a14="http://schemas.microsoft.com/office/drawing/2010/main" val="0"/>
                </a:ext>
              </a:extLst>
            </a:blip>
            <a:srcRect l="18475" t="-10825" r="4575" b="-23848"/>
            <a:stretch>
              <a:fillRect/>
            </a:stretch>
          </p:blipFill>
          <p:spPr bwMode="auto">
            <a:xfrm>
              <a:off x="2954" y="960"/>
              <a:ext cx="24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92437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dirty="0" smtClean="0">
                <a:solidFill>
                  <a:srgbClr val="FF0000"/>
                </a:solidFill>
              </a:rPr>
              <a:t>Agenda:</a:t>
            </a:r>
          </a:p>
        </p:txBody>
      </p:sp>
      <p:sp>
        <p:nvSpPr>
          <p:cNvPr id="92163" name="Content Placeholder 2"/>
          <p:cNvSpPr>
            <a:spLocks noGrp="1"/>
          </p:cNvSpPr>
          <p:nvPr>
            <p:ph idx="1"/>
          </p:nvPr>
        </p:nvSpPr>
        <p:spPr>
          <a:xfrm>
            <a:off x="1676400" y="1828800"/>
            <a:ext cx="5715000" cy="3810000"/>
          </a:xfrm>
        </p:spPr>
        <p:txBody>
          <a:bodyPr/>
          <a:lstStyle/>
          <a:p>
            <a:pPr>
              <a:spcBef>
                <a:spcPts val="2400"/>
              </a:spcBef>
            </a:pPr>
            <a:r>
              <a:rPr lang="en-US" sz="2800" i="1" dirty="0" smtClean="0"/>
              <a:t>What is biomolecular modeling?</a:t>
            </a:r>
          </a:p>
          <a:p>
            <a:pPr>
              <a:spcBef>
                <a:spcPts val="2400"/>
              </a:spcBef>
            </a:pPr>
            <a:r>
              <a:rPr lang="en-US" sz="2800" dirty="0"/>
              <a:t>Building an all-atom model</a:t>
            </a:r>
          </a:p>
          <a:p>
            <a:pPr>
              <a:spcBef>
                <a:spcPts val="2400"/>
              </a:spcBef>
            </a:pPr>
            <a:r>
              <a:rPr lang="en-US" sz="2800" dirty="0" smtClean="0"/>
              <a:t>Important physical concepts</a:t>
            </a:r>
          </a:p>
          <a:p>
            <a:pPr>
              <a:spcBef>
                <a:spcPts val="2400"/>
              </a:spcBef>
            </a:pPr>
            <a:r>
              <a:rPr lang="en-US" sz="2800" dirty="0" smtClean="0"/>
              <a:t>Molecular dynamics simulations</a:t>
            </a:r>
          </a:p>
          <a:p>
            <a:pPr>
              <a:spcBef>
                <a:spcPts val="2400"/>
              </a:spcBef>
            </a:pPr>
            <a:r>
              <a:rPr lang="en-US" sz="2800" dirty="0" smtClean="0"/>
              <a:t>Monte Carlo Calculations</a:t>
            </a:r>
          </a:p>
          <a:p>
            <a:pPr>
              <a:spcBef>
                <a:spcPts val="2400"/>
              </a:spcBef>
            </a:pPr>
            <a:r>
              <a:rPr lang="en-US" sz="2800" dirty="0" smtClean="0"/>
              <a:t>Data analysis</a:t>
            </a:r>
          </a:p>
          <a:p>
            <a:pPr>
              <a:spcBef>
                <a:spcPts val="2400"/>
              </a:spcBef>
            </a:pPr>
            <a:endParaRPr lang="en-US" sz="2800" dirty="0" smtClean="0"/>
          </a:p>
        </p:txBody>
      </p:sp>
      <p:sp>
        <p:nvSpPr>
          <p:cNvPr id="921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21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00B6067-E359-46CE-ACE0-420A411FDD08}" type="slidenum">
              <a:rPr lang="en-US" sz="1400" smtClean="0"/>
              <a:pPr eaLnBrk="1" hangingPunct="1"/>
              <a:t>2</a:t>
            </a:fld>
            <a:endParaRPr lang="en-US" sz="1400" smtClean="0"/>
          </a:p>
        </p:txBody>
      </p:sp>
      <p:sp>
        <p:nvSpPr>
          <p:cNvPr id="92166" name="Rectangle 6"/>
          <p:cNvSpPr>
            <a:spLocks noChangeArrowheads="1"/>
          </p:cNvSpPr>
          <p:nvPr/>
        </p:nvSpPr>
        <p:spPr bwMode="auto">
          <a:xfrm>
            <a:off x="1600200" y="1752600"/>
            <a:ext cx="5791200" cy="6858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extLst>
      <p:ext uri="{BB962C8B-B14F-4D97-AF65-F5344CB8AC3E}">
        <p14:creationId xmlns:p14="http://schemas.microsoft.com/office/powerpoint/2010/main" val="3612919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4301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CE13DDE-A0FB-40FA-BD72-B25E3FBA46E4}" type="slidenum">
              <a:rPr lang="en-US" sz="1400" smtClean="0"/>
              <a:pPr eaLnBrk="1" hangingPunct="1"/>
              <a:t>20</a:t>
            </a:fld>
            <a:endParaRPr lang="en-US" sz="1400" smtClean="0"/>
          </a:p>
        </p:txBody>
      </p:sp>
      <p:grpSp>
        <p:nvGrpSpPr>
          <p:cNvPr id="43012" name="Group 6"/>
          <p:cNvGrpSpPr>
            <a:grpSpLocks/>
          </p:cNvGrpSpPr>
          <p:nvPr/>
        </p:nvGrpSpPr>
        <p:grpSpPr bwMode="auto">
          <a:xfrm>
            <a:off x="2743200" y="1700213"/>
            <a:ext cx="6172200" cy="4319587"/>
            <a:chOff x="192" y="1008"/>
            <a:chExt cx="2880" cy="2016"/>
          </a:xfrm>
        </p:grpSpPr>
        <p:pic>
          <p:nvPicPr>
            <p:cNvPr id="43015" name="Picture 3"/>
            <p:cNvPicPr>
              <a:picLocks noChangeAspect="1" noChangeArrowheads="1"/>
            </p:cNvPicPr>
            <p:nvPr/>
          </p:nvPicPr>
          <p:blipFill>
            <a:blip r:embed="rId3">
              <a:extLst>
                <a:ext uri="{28A0092B-C50C-407E-A947-70E740481C1C}">
                  <a14:useLocalDpi xmlns:a14="http://schemas.microsoft.com/office/drawing/2010/main" val="0"/>
                </a:ext>
              </a:extLst>
            </a:blip>
            <a:srcRect l="50833" t="67117"/>
            <a:stretch>
              <a:fillRect/>
            </a:stretch>
          </p:blipFill>
          <p:spPr bwMode="auto">
            <a:xfrm>
              <a:off x="192" y="2100"/>
              <a:ext cx="2832" cy="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5"/>
            <p:cNvPicPr>
              <a:picLocks noChangeAspect="1" noChangeArrowheads="1"/>
            </p:cNvPicPr>
            <p:nvPr/>
          </p:nvPicPr>
          <p:blipFill>
            <a:blip r:embed="rId3">
              <a:extLst>
                <a:ext uri="{28A0092B-C50C-407E-A947-70E740481C1C}">
                  <a14:useLocalDpi xmlns:a14="http://schemas.microsoft.com/office/drawing/2010/main" val="0"/>
                </a:ext>
              </a:extLst>
            </a:blip>
            <a:srcRect t="60284" r="50000"/>
            <a:stretch>
              <a:fillRect/>
            </a:stretch>
          </p:blipFill>
          <p:spPr bwMode="auto">
            <a:xfrm>
              <a:off x="192" y="1008"/>
              <a:ext cx="2880"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3" name="Rectangle 8"/>
          <p:cNvSpPr>
            <a:spLocks noGrp="1" noChangeArrowheads="1"/>
          </p:cNvSpPr>
          <p:nvPr>
            <p:ph type="title"/>
          </p:nvPr>
        </p:nvSpPr>
        <p:spPr>
          <a:xfrm>
            <a:off x="457200" y="228600"/>
            <a:ext cx="8229600" cy="1143000"/>
          </a:xfrm>
          <a:noFill/>
        </p:spPr>
        <p:txBody>
          <a:bodyPr/>
          <a:lstStyle/>
          <a:p>
            <a:pPr eaLnBrk="1" hangingPunct="1"/>
            <a:r>
              <a:rPr lang="de-DE" sz="4000" smtClean="0">
                <a:solidFill>
                  <a:srgbClr val="FF0000"/>
                </a:solidFill>
              </a:rPr>
              <a:t>Atom type definitions</a:t>
            </a:r>
            <a:endParaRPr lang="en-US" altLang="zh-CN" sz="4000" smtClean="0">
              <a:solidFill>
                <a:srgbClr val="FF0000"/>
              </a:solidFill>
              <a:ea typeface="SimSun" pitchFamily="2" charset="-122"/>
            </a:endParaRPr>
          </a:p>
        </p:txBody>
      </p:sp>
      <p:sp>
        <p:nvSpPr>
          <p:cNvPr id="43014" name="Text Box 10"/>
          <p:cNvSpPr txBox="1">
            <a:spLocks noChangeArrowheads="1"/>
          </p:cNvSpPr>
          <p:nvPr/>
        </p:nvSpPr>
        <p:spPr bwMode="auto">
          <a:xfrm>
            <a:off x="76200" y="2032000"/>
            <a:ext cx="2590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solidFill>
                  <a:srgbClr val="009900"/>
                </a:solidFill>
              </a:rPr>
              <a:t>The optimal separation and the LJ parameter </a:t>
            </a:r>
            <a:r>
              <a:rPr lang="de-DE" sz="2400" b="1">
                <a:solidFill>
                  <a:srgbClr val="009900"/>
                </a:solidFill>
                <a:latin typeface="Symbol" pitchFamily="18" charset="2"/>
              </a:rPr>
              <a:t>s</a:t>
            </a:r>
            <a:r>
              <a:rPr lang="de-DE" sz="2400">
                <a:solidFill>
                  <a:srgbClr val="009900"/>
                </a:solidFill>
              </a:rPr>
              <a:t> are related</a:t>
            </a:r>
          </a:p>
          <a:p>
            <a:pPr eaLnBrk="1" hangingPunct="1"/>
            <a:endParaRPr lang="de-DE" sz="2400">
              <a:solidFill>
                <a:srgbClr val="009900"/>
              </a:solidFill>
            </a:endParaRPr>
          </a:p>
          <a:p>
            <a:pPr eaLnBrk="1" hangingPunct="1"/>
            <a:r>
              <a:rPr lang="de-DE" sz="2400">
                <a:solidFill>
                  <a:srgbClr val="009900"/>
                </a:solidFill>
              </a:rPr>
              <a:t>Often (i.e. in AMBER) LJ parameters are given in terms of </a:t>
            </a:r>
            <a:r>
              <a:rPr lang="de-DE" sz="2400" b="1">
                <a:solidFill>
                  <a:srgbClr val="009900"/>
                </a:solidFill>
              </a:rPr>
              <a:t>r*</a:t>
            </a:r>
            <a:r>
              <a:rPr lang="de-DE" sz="2400">
                <a:solidFill>
                  <a:srgbClr val="009900"/>
                </a:solidFill>
              </a:rPr>
              <a:t> and </a:t>
            </a:r>
            <a:r>
              <a:rPr lang="de-DE" sz="2400" b="1">
                <a:solidFill>
                  <a:srgbClr val="009900"/>
                </a:solidFill>
                <a:latin typeface="Symbol" pitchFamily="18" charset="2"/>
              </a:rPr>
              <a:t>e</a:t>
            </a:r>
            <a:r>
              <a:rPr lang="de-DE" sz="2400" b="1">
                <a:solidFill>
                  <a:srgbClr val="009900"/>
                </a:solidFill>
              </a:rPr>
              <a:t> </a:t>
            </a:r>
            <a:endParaRPr lang="en-US" sz="2400" b="1">
              <a:solidFill>
                <a:srgbClr val="009900"/>
              </a:solidFill>
            </a:endParaRPr>
          </a:p>
        </p:txBody>
      </p:sp>
    </p:spTree>
    <p:extLst>
      <p:ext uri="{BB962C8B-B14F-4D97-AF65-F5344CB8AC3E}">
        <p14:creationId xmlns:p14="http://schemas.microsoft.com/office/powerpoint/2010/main" val="1876333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4403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1B6E3F8-F894-4E8F-B715-E9E4092464FA}" type="slidenum">
              <a:rPr lang="en-US" sz="1400" smtClean="0"/>
              <a:pPr eaLnBrk="1" hangingPunct="1"/>
              <a:t>21</a:t>
            </a:fld>
            <a:endParaRPr lang="en-US" sz="1400" smtClean="0"/>
          </a:p>
        </p:txBody>
      </p:sp>
      <p:sp>
        <p:nvSpPr>
          <p:cNvPr id="44036" name="Rectangle 2"/>
          <p:cNvSpPr>
            <a:spLocks noGrp="1" noChangeArrowheads="1"/>
          </p:cNvSpPr>
          <p:nvPr>
            <p:ph type="title"/>
          </p:nvPr>
        </p:nvSpPr>
        <p:spPr>
          <a:noFill/>
        </p:spPr>
        <p:txBody>
          <a:bodyPr/>
          <a:lstStyle/>
          <a:p>
            <a:pPr eaLnBrk="1" hangingPunct="1"/>
            <a:r>
              <a:rPr lang="en-US" sz="4000" smtClean="0">
                <a:solidFill>
                  <a:srgbClr val="FF0000"/>
                </a:solidFill>
              </a:rPr>
              <a:t>Mixing of atom types</a:t>
            </a:r>
          </a:p>
        </p:txBody>
      </p:sp>
      <p:sp>
        <p:nvSpPr>
          <p:cNvPr id="44037" name="Oval 3"/>
          <p:cNvSpPr>
            <a:spLocks noChangeAspect="1" noChangeArrowheads="1"/>
          </p:cNvSpPr>
          <p:nvPr/>
        </p:nvSpPr>
        <p:spPr bwMode="auto">
          <a:xfrm rot="-1750848">
            <a:off x="1531938"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44038" name="Oval 4"/>
          <p:cNvSpPr>
            <a:spLocks noChangeAspect="1" noChangeArrowheads="1"/>
          </p:cNvSpPr>
          <p:nvPr/>
        </p:nvSpPr>
        <p:spPr bwMode="auto">
          <a:xfrm rot="-1750848">
            <a:off x="3048000" y="2362200"/>
            <a:ext cx="838200" cy="838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4039" name="Line 5"/>
          <p:cNvSpPr>
            <a:spLocks noChangeShapeType="1"/>
          </p:cNvSpPr>
          <p:nvPr/>
        </p:nvSpPr>
        <p:spPr bwMode="auto">
          <a:xfrm>
            <a:off x="1989138" y="2819400"/>
            <a:ext cx="14478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0" name="Oval 6"/>
          <p:cNvSpPr>
            <a:spLocks noChangeAspect="1" noChangeArrowheads="1"/>
          </p:cNvSpPr>
          <p:nvPr/>
        </p:nvSpPr>
        <p:spPr bwMode="auto">
          <a:xfrm rot="-1750848">
            <a:off x="998538" y="1676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44041" name="Oval 7"/>
          <p:cNvSpPr>
            <a:spLocks noChangeAspect="1" noChangeArrowheads="1"/>
          </p:cNvSpPr>
          <p:nvPr/>
        </p:nvSpPr>
        <p:spPr bwMode="auto">
          <a:xfrm rot="-1750848">
            <a:off x="609600" y="2514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44042" name="Oval 8"/>
          <p:cNvSpPr>
            <a:spLocks noChangeAspect="1" noChangeArrowheads="1"/>
          </p:cNvSpPr>
          <p:nvPr/>
        </p:nvSpPr>
        <p:spPr bwMode="auto">
          <a:xfrm rot="-1750848">
            <a:off x="2286000" y="2895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44043" name="Oval 9"/>
          <p:cNvSpPr>
            <a:spLocks noChangeAspect="1" noChangeArrowheads="1"/>
          </p:cNvSpPr>
          <p:nvPr/>
        </p:nvSpPr>
        <p:spPr bwMode="auto">
          <a:xfrm rot="-1750848">
            <a:off x="1905000" y="1524000"/>
            <a:ext cx="838200" cy="838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4044" name="Rectangle 10"/>
          <p:cNvSpPr>
            <a:spLocks noChangeArrowheads="1"/>
          </p:cNvSpPr>
          <p:nvPr/>
        </p:nvSpPr>
        <p:spPr bwMode="auto">
          <a:xfrm>
            <a:off x="0" y="290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4045" name="Oval 11"/>
          <p:cNvSpPr>
            <a:spLocks noChangeAspect="1" noChangeArrowheads="1"/>
          </p:cNvSpPr>
          <p:nvPr/>
        </p:nvSpPr>
        <p:spPr bwMode="auto">
          <a:xfrm rot="-1750848">
            <a:off x="1219200" y="3200400"/>
            <a:ext cx="838200" cy="838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4046" name="Oval 12"/>
          <p:cNvSpPr>
            <a:spLocks noChangeAspect="1" noChangeArrowheads="1"/>
          </p:cNvSpPr>
          <p:nvPr/>
        </p:nvSpPr>
        <p:spPr bwMode="auto">
          <a:xfrm rot="-1750848">
            <a:off x="2819400" y="14478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44047" name="Text Box 13"/>
          <p:cNvSpPr txBox="1">
            <a:spLocks noChangeArrowheads="1"/>
          </p:cNvSpPr>
          <p:nvPr/>
        </p:nvSpPr>
        <p:spPr bwMode="auto">
          <a:xfrm>
            <a:off x="2495550" y="2163763"/>
            <a:ext cx="471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3200">
                <a:cs typeface="Arial" pitchFamily="34" charset="0"/>
              </a:rPr>
              <a:t>r</a:t>
            </a:r>
            <a:r>
              <a:rPr lang="en-US" sz="3200" baseline="-25000">
                <a:cs typeface="Arial" pitchFamily="34" charset="0"/>
              </a:rPr>
              <a:t>ij</a:t>
            </a:r>
          </a:p>
        </p:txBody>
      </p:sp>
      <p:sp>
        <p:nvSpPr>
          <p:cNvPr id="44048" name="Line 14"/>
          <p:cNvSpPr>
            <a:spLocks noChangeShapeType="1"/>
          </p:cNvSpPr>
          <p:nvPr/>
        </p:nvSpPr>
        <p:spPr bwMode="auto">
          <a:xfrm flipH="1">
            <a:off x="6802438" y="5461000"/>
            <a:ext cx="44291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44450">
                <a:solidFill>
                  <a:srgbClr val="000000"/>
                </a:solidFill>
                <a:round/>
                <a:headEnd/>
                <a:tailEnd type="stealth" w="lg" len="med"/>
              </a14:hiddenLine>
            </a:ext>
          </a:extLst>
        </p:spPr>
        <p:txBody>
          <a:bodyPr/>
          <a:lstStyle/>
          <a:p>
            <a:endParaRPr lang="en-US"/>
          </a:p>
        </p:txBody>
      </p:sp>
      <p:graphicFrame>
        <p:nvGraphicFramePr>
          <p:cNvPr id="44049" name="Object 2"/>
          <p:cNvGraphicFramePr>
            <a:graphicFrameLocks noChangeAspect="1"/>
          </p:cNvGraphicFramePr>
          <p:nvPr/>
        </p:nvGraphicFramePr>
        <p:xfrm>
          <a:off x="4495800" y="1371600"/>
          <a:ext cx="3962400" cy="1265238"/>
        </p:xfrm>
        <a:graphic>
          <a:graphicData uri="http://schemas.openxmlformats.org/presentationml/2006/ole">
            <mc:AlternateContent xmlns:mc="http://schemas.openxmlformats.org/markup-compatibility/2006">
              <mc:Choice xmlns:v="urn:schemas-microsoft-com:vml" Requires="v">
                <p:oleObj spid="_x0000_s89238" name="Equation" r:id="rId4" imgW="1917700" imgH="609600" progId="Equation.3">
                  <p:embed/>
                </p:oleObj>
              </mc:Choice>
              <mc:Fallback>
                <p:oleObj name="Equation" r:id="rId4" imgW="19177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371600"/>
                        <a:ext cx="3962400" cy="1265238"/>
                      </a:xfrm>
                      <a:prstGeom prst="rect">
                        <a:avLst/>
                      </a:prstGeom>
                      <a:solidFill>
                        <a:srgbClr val="FFFFFF"/>
                      </a:solidFill>
                      <a:ln>
                        <a:noFill/>
                      </a:ln>
                      <a:extLst>
                        <a:ext uri="{91240B29-F687-4F45-9708-019B960494DF}">
                          <a14:hiddenLine xmlns:a14="http://schemas.microsoft.com/office/drawing/2010/main" w="44450">
                            <a:solidFill>
                              <a:schemeClr val="tx1"/>
                            </a:solidFill>
                            <a:miter lim="800000"/>
                            <a:headEnd/>
                            <a:tailEnd/>
                          </a14:hiddenLine>
                        </a:ext>
                      </a:extLst>
                    </p:spPr>
                  </p:pic>
                </p:oleObj>
              </mc:Fallback>
            </mc:AlternateContent>
          </a:graphicData>
        </a:graphic>
      </p:graphicFrame>
      <p:sp>
        <p:nvSpPr>
          <p:cNvPr id="1523728" name="Rectangle 16"/>
          <p:cNvSpPr>
            <a:spLocks noChangeArrowheads="1"/>
          </p:cNvSpPr>
          <p:nvPr/>
        </p:nvSpPr>
        <p:spPr bwMode="auto">
          <a:xfrm>
            <a:off x="152400" y="4114800"/>
            <a:ext cx="8763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defRPr/>
            </a:pPr>
            <a:r>
              <a:rPr lang="en-US" sz="2400" dirty="0">
                <a:solidFill>
                  <a:srgbClr val="009900"/>
                </a:solidFill>
              </a:rPr>
              <a:t>“Combination Rule” depends on the force field: </a:t>
            </a:r>
          </a:p>
          <a:p>
            <a:pPr marL="342900" indent="-342900" algn="l">
              <a:spcBef>
                <a:spcPct val="20000"/>
              </a:spcBef>
              <a:buFontTx/>
              <a:buChar char="•"/>
              <a:defRPr/>
            </a:pPr>
            <a:endParaRPr lang="en-US" sz="1200" dirty="0">
              <a:solidFill>
                <a:srgbClr val="009900"/>
              </a:solidFill>
            </a:endParaRPr>
          </a:p>
          <a:p>
            <a:pPr marL="742950" lvl="1" indent="-285750" algn="l">
              <a:spcBef>
                <a:spcPct val="20000"/>
              </a:spcBef>
              <a:buFontTx/>
              <a:buChar char="–"/>
              <a:defRPr/>
            </a:pPr>
            <a:r>
              <a:rPr lang="en-US" sz="2400" dirty="0"/>
              <a:t>AMBER: geometric mean  </a:t>
            </a:r>
          </a:p>
          <a:p>
            <a:pPr marL="742950" lvl="1" indent="-285750" algn="l">
              <a:spcBef>
                <a:spcPct val="20000"/>
              </a:spcBef>
              <a:buFontTx/>
              <a:buChar char="–"/>
              <a:defRPr/>
            </a:pPr>
            <a:endParaRPr lang="en-US" sz="1200" dirty="0"/>
          </a:p>
          <a:p>
            <a:pPr marL="742950" lvl="1" indent="-285750" algn="l">
              <a:spcBef>
                <a:spcPct val="20000"/>
              </a:spcBef>
              <a:buFontTx/>
              <a:buChar char="–"/>
              <a:defRPr/>
            </a:pPr>
            <a:r>
              <a:rPr lang="en-US" sz="2400" dirty="0"/>
              <a:t>OPLS:	  arithmetic mean</a:t>
            </a:r>
          </a:p>
          <a:p>
            <a:pPr marL="742950" lvl="1" indent="-285750" algn="l">
              <a:spcBef>
                <a:spcPct val="20000"/>
              </a:spcBef>
              <a:buFontTx/>
              <a:buChar char="–"/>
              <a:defRPr/>
            </a:pPr>
            <a:endParaRPr lang="en-US" sz="1200" dirty="0"/>
          </a:p>
          <a:p>
            <a:pPr lvl="1">
              <a:spcBef>
                <a:spcPct val="20000"/>
              </a:spcBef>
              <a:defRPr/>
            </a:pPr>
            <a:r>
              <a:rPr lang="en-US" sz="2400" b="1" dirty="0">
                <a:solidFill>
                  <a:srgbClr val="FF0000"/>
                </a:solidFill>
              </a:rPr>
              <a:t>Combine </a:t>
            </a:r>
            <a:r>
              <a:rPr lang="en-US" sz="2400" b="1" dirty="0">
                <a:solidFill>
                  <a:srgbClr val="FF0000"/>
                </a:solidFill>
                <a:latin typeface="Symbol" pitchFamily="18" charset="2"/>
              </a:rPr>
              <a:t>e</a:t>
            </a:r>
            <a:r>
              <a:rPr lang="en-US" sz="2400" b="1" baseline="30000" dirty="0">
                <a:solidFill>
                  <a:srgbClr val="FF0000"/>
                </a:solidFill>
              </a:rPr>
              <a:t>’s</a:t>
            </a:r>
            <a:r>
              <a:rPr lang="en-US" sz="2400" b="1" dirty="0">
                <a:solidFill>
                  <a:srgbClr val="FF0000"/>
                </a:solidFill>
              </a:rPr>
              <a:t> and </a:t>
            </a:r>
            <a:r>
              <a:rPr lang="en-US" sz="2400" b="1" dirty="0">
                <a:solidFill>
                  <a:srgbClr val="FF0000"/>
                </a:solidFill>
                <a:latin typeface="Symbol" pitchFamily="18" charset="2"/>
              </a:rPr>
              <a:t>s</a:t>
            </a:r>
            <a:r>
              <a:rPr lang="en-US" sz="2400" b="1" baseline="30000" dirty="0">
                <a:solidFill>
                  <a:srgbClr val="FF0000"/>
                </a:solidFill>
              </a:rPr>
              <a:t>’s</a:t>
            </a:r>
            <a:r>
              <a:rPr lang="en-US" sz="2400" b="1" dirty="0">
                <a:solidFill>
                  <a:srgbClr val="FF0000"/>
                </a:solidFill>
              </a:rPr>
              <a:t>, then use LJ equation!  </a:t>
            </a:r>
          </a:p>
        </p:txBody>
      </p:sp>
      <p:sp>
        <p:nvSpPr>
          <p:cNvPr id="44051" name="Rectangle 20"/>
          <p:cNvSpPr>
            <a:spLocks noChangeArrowheads="1"/>
          </p:cNvSpPr>
          <p:nvPr/>
        </p:nvSpPr>
        <p:spPr bwMode="auto">
          <a:xfrm>
            <a:off x="4495800" y="2819400"/>
            <a:ext cx="4343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solidFill>
                  <a:srgbClr val="0000FF"/>
                </a:solidFill>
              </a:rPr>
              <a:t>How do we account for interactions between unlike atom types?</a:t>
            </a:r>
            <a:endParaRPr lang="en-US" sz="800">
              <a:solidFill>
                <a:srgbClr val="0000FF"/>
              </a:solidFill>
            </a:endParaRPr>
          </a:p>
        </p:txBody>
      </p:sp>
      <p:graphicFrame>
        <p:nvGraphicFramePr>
          <p:cNvPr id="1523733" name="Object 3"/>
          <p:cNvGraphicFramePr>
            <a:graphicFrameLocks noChangeAspect="1"/>
          </p:cNvGraphicFramePr>
          <p:nvPr/>
        </p:nvGraphicFramePr>
        <p:xfrm>
          <a:off x="6721475" y="5399088"/>
          <a:ext cx="1812925" cy="436562"/>
        </p:xfrm>
        <a:graphic>
          <a:graphicData uri="http://schemas.openxmlformats.org/presentationml/2006/ole">
            <mc:AlternateContent xmlns:mc="http://schemas.openxmlformats.org/markup-compatibility/2006">
              <mc:Choice xmlns:v="urn:schemas-microsoft-com:vml" Requires="v">
                <p:oleObj spid="_x0000_s89239" name="Equation" r:id="rId6" imgW="1586811" imgH="774364" progId="Equation.DSMT4">
                  <p:embed/>
                </p:oleObj>
              </mc:Choice>
              <mc:Fallback>
                <p:oleObj name="Equation" r:id="rId6" imgW="1586811" imgH="77436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b="50719"/>
                      <a:stretch>
                        <a:fillRect/>
                      </a:stretch>
                    </p:blipFill>
                    <p:spPr bwMode="auto">
                      <a:xfrm>
                        <a:off x="6721475" y="5399088"/>
                        <a:ext cx="1812925" cy="43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23734" name="Object 4"/>
          <p:cNvGraphicFramePr>
            <a:graphicFrameLocks noChangeAspect="1"/>
          </p:cNvGraphicFramePr>
          <p:nvPr/>
        </p:nvGraphicFramePr>
        <p:xfrm>
          <a:off x="5029200" y="4730750"/>
          <a:ext cx="1736725" cy="430213"/>
        </p:xfrm>
        <a:graphic>
          <a:graphicData uri="http://schemas.openxmlformats.org/presentationml/2006/ole">
            <mc:AlternateContent xmlns:mc="http://schemas.openxmlformats.org/markup-compatibility/2006">
              <mc:Choice xmlns:v="urn:schemas-microsoft-com:vml" Requires="v">
                <p:oleObj spid="_x0000_s89240" name="Equation" r:id="rId8" imgW="1586811" imgH="774364" progId="Equation.DSMT4">
                  <p:embed/>
                </p:oleObj>
              </mc:Choice>
              <mc:Fallback>
                <p:oleObj name="Equation" r:id="rId8" imgW="1586811" imgH="77436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t="49281"/>
                      <a:stretch>
                        <a:fillRect/>
                      </a:stretch>
                    </p:blipFill>
                    <p:spPr bwMode="auto">
                      <a:xfrm>
                        <a:off x="5029200" y="4730750"/>
                        <a:ext cx="1736725"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23735"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4724400"/>
            <a:ext cx="1524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23736" name="Object 5"/>
          <p:cNvGraphicFramePr>
            <a:graphicFrameLocks noChangeAspect="1"/>
          </p:cNvGraphicFramePr>
          <p:nvPr/>
        </p:nvGraphicFramePr>
        <p:xfrm>
          <a:off x="5045075" y="5386388"/>
          <a:ext cx="1812925" cy="449262"/>
        </p:xfrm>
        <a:graphic>
          <a:graphicData uri="http://schemas.openxmlformats.org/presentationml/2006/ole">
            <mc:AlternateContent xmlns:mc="http://schemas.openxmlformats.org/markup-compatibility/2006">
              <mc:Choice xmlns:v="urn:schemas-microsoft-com:vml" Requires="v">
                <p:oleObj spid="_x0000_s89241" name="Equation" r:id="rId10" imgW="1586811" imgH="774364" progId="Equation.DSMT4">
                  <p:embed/>
                </p:oleObj>
              </mc:Choice>
              <mc:Fallback>
                <p:oleObj name="Equation" r:id="rId10" imgW="1586811" imgH="77436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t="49281"/>
                      <a:stretch>
                        <a:fillRect/>
                      </a:stretch>
                    </p:blipFill>
                    <p:spPr bwMode="auto">
                      <a:xfrm>
                        <a:off x="5045075" y="5386388"/>
                        <a:ext cx="1812925"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91824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237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2372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37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237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2372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37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373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237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45059"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802C1452-C8DA-4E37-8ADF-15830A5E409D}" type="slidenum">
              <a:rPr lang="en-US" sz="1400" smtClean="0"/>
              <a:pPr eaLnBrk="1" hangingPunct="1"/>
              <a:t>22</a:t>
            </a:fld>
            <a:endParaRPr lang="en-US" sz="1400" smtClean="0"/>
          </a:p>
        </p:txBody>
      </p:sp>
      <p:sp>
        <p:nvSpPr>
          <p:cNvPr id="45060" name="Rectangle 2"/>
          <p:cNvSpPr>
            <a:spLocks noGrp="1" noChangeArrowheads="1"/>
          </p:cNvSpPr>
          <p:nvPr>
            <p:ph type="title"/>
          </p:nvPr>
        </p:nvSpPr>
        <p:spPr>
          <a:noFill/>
        </p:spPr>
        <p:txBody>
          <a:bodyPr/>
          <a:lstStyle/>
          <a:p>
            <a:pPr eaLnBrk="1" hangingPunct="1"/>
            <a:r>
              <a:rPr lang="en-US" sz="4000" smtClean="0">
                <a:solidFill>
                  <a:srgbClr val="FF0000"/>
                </a:solidFill>
              </a:rPr>
              <a:t>2</a:t>
            </a:r>
            <a:r>
              <a:rPr lang="en-US" sz="4000" baseline="30000" smtClean="0">
                <a:solidFill>
                  <a:srgbClr val="FF0000"/>
                </a:solidFill>
              </a:rPr>
              <a:t>nd</a:t>
            </a:r>
            <a:r>
              <a:rPr lang="en-US" sz="4000" smtClean="0">
                <a:solidFill>
                  <a:srgbClr val="FF0000"/>
                </a:solidFill>
              </a:rPr>
              <a:t> simplest case: charged atoms</a:t>
            </a:r>
          </a:p>
        </p:txBody>
      </p:sp>
      <p:sp>
        <p:nvSpPr>
          <p:cNvPr id="45061" name="Oval 3"/>
          <p:cNvSpPr>
            <a:spLocks noChangeAspect="1" noChangeArrowheads="1"/>
          </p:cNvSpPr>
          <p:nvPr/>
        </p:nvSpPr>
        <p:spPr bwMode="auto">
          <a:xfrm rot="-1750848">
            <a:off x="1531938" y="23622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45062" name="Oval 4"/>
          <p:cNvSpPr>
            <a:spLocks noChangeAspect="1" noChangeArrowheads="1"/>
          </p:cNvSpPr>
          <p:nvPr/>
        </p:nvSpPr>
        <p:spPr bwMode="auto">
          <a:xfrm rot="-1750848">
            <a:off x="3048000" y="2362200"/>
            <a:ext cx="838200" cy="838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5063" name="Oval 6"/>
          <p:cNvSpPr>
            <a:spLocks noChangeAspect="1" noChangeArrowheads="1"/>
          </p:cNvSpPr>
          <p:nvPr/>
        </p:nvSpPr>
        <p:spPr bwMode="auto">
          <a:xfrm rot="-1750848">
            <a:off x="998538" y="16764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45064" name="Oval 7"/>
          <p:cNvSpPr>
            <a:spLocks noChangeAspect="1" noChangeArrowheads="1"/>
          </p:cNvSpPr>
          <p:nvPr/>
        </p:nvSpPr>
        <p:spPr bwMode="auto">
          <a:xfrm rot="-1750848">
            <a:off x="609600" y="2514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45065" name="Oval 8"/>
          <p:cNvSpPr>
            <a:spLocks noChangeAspect="1" noChangeArrowheads="1"/>
          </p:cNvSpPr>
          <p:nvPr/>
        </p:nvSpPr>
        <p:spPr bwMode="auto">
          <a:xfrm rot="-1750848">
            <a:off x="2286000" y="28956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45066" name="Oval 9"/>
          <p:cNvSpPr>
            <a:spLocks noChangeAspect="1" noChangeArrowheads="1"/>
          </p:cNvSpPr>
          <p:nvPr/>
        </p:nvSpPr>
        <p:spPr bwMode="auto">
          <a:xfrm rot="-1750848">
            <a:off x="1905000" y="1524000"/>
            <a:ext cx="838200" cy="838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1331210" name="Rectangle 10"/>
          <p:cNvSpPr>
            <a:spLocks noChangeArrowheads="1"/>
          </p:cNvSpPr>
          <p:nvPr/>
        </p:nvSpPr>
        <p:spPr bwMode="auto">
          <a:xfrm>
            <a:off x="152400" y="4495800"/>
            <a:ext cx="876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de-DE" sz="2200" dirty="0"/>
              <a:t>Remember:</a:t>
            </a:r>
            <a:r>
              <a:rPr lang="de-DE" sz="2200" i="1" dirty="0"/>
              <a:t> </a:t>
            </a:r>
            <a:r>
              <a:rPr lang="de-DE" sz="2200" b="1" dirty="0">
                <a:solidFill>
                  <a:srgbClr val="0000FF"/>
                </a:solidFill>
                <a:latin typeface="Symbol" pitchFamily="18" charset="2"/>
              </a:rPr>
              <a:t>e</a:t>
            </a:r>
            <a:r>
              <a:rPr lang="de-DE" sz="2200" b="1" baseline="-25000" dirty="0">
                <a:solidFill>
                  <a:srgbClr val="0000FF"/>
                </a:solidFill>
                <a:latin typeface="Symbol" pitchFamily="18" charset="2"/>
              </a:rPr>
              <a:t>0</a:t>
            </a:r>
            <a:r>
              <a:rPr lang="de-DE" sz="2200" baseline="-25000" dirty="0">
                <a:solidFill>
                  <a:srgbClr val="0000FF"/>
                </a:solidFill>
              </a:rPr>
              <a:t> </a:t>
            </a:r>
            <a:r>
              <a:rPr lang="de-DE" sz="2200" dirty="0">
                <a:solidFill>
                  <a:srgbClr val="0000FF"/>
                </a:solidFill>
              </a:rPr>
              <a:t>is the vacuum permittivity</a:t>
            </a:r>
            <a:r>
              <a:rPr lang="de-DE" sz="2200" dirty="0"/>
              <a:t> ~ 8.854 x 10</a:t>
            </a:r>
            <a:r>
              <a:rPr lang="de-DE" sz="2200" baseline="30000" dirty="0"/>
              <a:t>-12</a:t>
            </a:r>
            <a:r>
              <a:rPr lang="de-DE" sz="2200" dirty="0"/>
              <a:t> C</a:t>
            </a:r>
            <a:r>
              <a:rPr lang="de-DE" sz="2200" baseline="30000" dirty="0"/>
              <a:t>2</a:t>
            </a:r>
            <a:r>
              <a:rPr lang="de-DE" sz="2200" dirty="0"/>
              <a:t>/N</a:t>
            </a:r>
            <a:r>
              <a:rPr lang="de-DE" sz="2200" dirty="0">
                <a:cs typeface="Arial" pitchFamily="34" charset="0"/>
              </a:rPr>
              <a:t>∙</a:t>
            </a:r>
            <a:r>
              <a:rPr lang="de-DE" sz="2200" dirty="0"/>
              <a:t>m</a:t>
            </a:r>
            <a:r>
              <a:rPr lang="de-DE" sz="2200" baseline="30000" dirty="0"/>
              <a:t>2</a:t>
            </a:r>
          </a:p>
          <a:p>
            <a:pPr marL="342900" indent="-342900" algn="l">
              <a:spcBef>
                <a:spcPct val="20000"/>
              </a:spcBef>
              <a:buFontTx/>
              <a:buChar char="•"/>
            </a:pPr>
            <a:r>
              <a:rPr lang="de-DE" sz="2200" dirty="0"/>
              <a:t>An additional </a:t>
            </a:r>
            <a:r>
              <a:rPr lang="de-DE" sz="2200" dirty="0">
                <a:solidFill>
                  <a:schemeClr val="hlink"/>
                </a:solidFill>
              </a:rPr>
              <a:t>dielectric constant </a:t>
            </a:r>
            <a:r>
              <a:rPr lang="de-DE" sz="2200" b="1" dirty="0">
                <a:solidFill>
                  <a:schemeClr val="hlink"/>
                </a:solidFill>
                <a:latin typeface="Symbol" pitchFamily="18" charset="2"/>
              </a:rPr>
              <a:t>e</a:t>
            </a:r>
            <a:r>
              <a:rPr lang="de-DE" sz="2200" dirty="0"/>
              <a:t> can also be used </a:t>
            </a:r>
          </a:p>
          <a:p>
            <a:pPr lvl="1" algn="l">
              <a:spcBef>
                <a:spcPct val="20000"/>
              </a:spcBef>
            </a:pPr>
            <a:r>
              <a:rPr lang="de-DE" sz="2200" dirty="0"/>
              <a:t>(during the simulation, not as a part of the energy model!)</a:t>
            </a:r>
          </a:p>
          <a:p>
            <a:pPr marL="342900" indent="-342900" algn="l">
              <a:spcBef>
                <a:spcPct val="20000"/>
              </a:spcBef>
              <a:buFontTx/>
              <a:buChar char="•"/>
            </a:pPr>
            <a:r>
              <a:rPr lang="de-DE" sz="2200" dirty="0"/>
              <a:t>In general, </a:t>
            </a:r>
            <a:r>
              <a:rPr lang="de-DE" sz="2200" dirty="0">
                <a:latin typeface="Symbol" pitchFamily="18" charset="2"/>
              </a:rPr>
              <a:t>e</a:t>
            </a:r>
            <a:r>
              <a:rPr lang="de-DE" sz="2200" dirty="0"/>
              <a:t> ~ 78 (or 80) for water and 2 &lt; </a:t>
            </a:r>
            <a:r>
              <a:rPr lang="de-DE" sz="2200" b="1" dirty="0">
                <a:latin typeface="Symbol" pitchFamily="18" charset="2"/>
              </a:rPr>
              <a:t>e</a:t>
            </a:r>
            <a:r>
              <a:rPr lang="de-DE" sz="2200" dirty="0"/>
              <a:t> &lt; </a:t>
            </a:r>
            <a:r>
              <a:rPr lang="de-DE" sz="2200" dirty="0" smtClean="0"/>
              <a:t>8 </a:t>
            </a:r>
            <a:r>
              <a:rPr lang="de-DE" sz="2200" dirty="0"/>
              <a:t>inside proteins</a:t>
            </a:r>
          </a:p>
          <a:p>
            <a:pPr marL="342900" indent="-342900" algn="l">
              <a:spcBef>
                <a:spcPct val="20000"/>
              </a:spcBef>
            </a:pPr>
            <a:endParaRPr lang="en-US" sz="2200" dirty="0"/>
          </a:p>
        </p:txBody>
      </p:sp>
      <p:sp>
        <p:nvSpPr>
          <p:cNvPr id="45068" name="Rectangle 11"/>
          <p:cNvSpPr>
            <a:spLocks noChangeArrowheads="1"/>
          </p:cNvSpPr>
          <p:nvPr/>
        </p:nvSpPr>
        <p:spPr bwMode="auto">
          <a:xfrm>
            <a:off x="0" y="290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069" name="Oval 21"/>
          <p:cNvSpPr>
            <a:spLocks noChangeAspect="1" noChangeArrowheads="1"/>
          </p:cNvSpPr>
          <p:nvPr/>
        </p:nvSpPr>
        <p:spPr bwMode="auto">
          <a:xfrm rot="-1750848">
            <a:off x="1219200" y="3200400"/>
            <a:ext cx="838200" cy="838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5070" name="Oval 22"/>
          <p:cNvSpPr>
            <a:spLocks noChangeAspect="1" noChangeArrowheads="1"/>
          </p:cNvSpPr>
          <p:nvPr/>
        </p:nvSpPr>
        <p:spPr bwMode="auto">
          <a:xfrm rot="-1750848">
            <a:off x="2819400" y="1447800"/>
            <a:ext cx="838200" cy="838200"/>
          </a:xfrm>
          <a:prstGeom prst="ellipse">
            <a:avLst/>
          </a:prstGeom>
          <a:solidFill>
            <a:srgbClr val="00CCFF"/>
          </a:solidFill>
          <a:ln w="9525">
            <a:solidFill>
              <a:schemeClr val="tx1"/>
            </a:solidFill>
            <a:round/>
            <a:headEnd/>
            <a:tailEnd/>
          </a:ln>
        </p:spPr>
        <p:txBody>
          <a:bodyPr wrap="none" anchor="ctr"/>
          <a:lstStyle/>
          <a:p>
            <a:endParaRPr lang="en-US"/>
          </a:p>
        </p:txBody>
      </p:sp>
      <p:sp>
        <p:nvSpPr>
          <p:cNvPr id="1331224" name="Rectangle 24"/>
          <p:cNvSpPr>
            <a:spLocks noChangeArrowheads="1"/>
          </p:cNvSpPr>
          <p:nvPr/>
        </p:nvSpPr>
        <p:spPr bwMode="auto">
          <a:xfrm>
            <a:off x="1989138" y="1524000"/>
            <a:ext cx="754062" cy="76200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Symbol" pitchFamily="18" charset="2"/>
                <a:cs typeface="Arial" charset="0"/>
              </a:rPr>
              <a:t>d</a:t>
            </a:r>
            <a:r>
              <a:rPr lang="en-US" baseline="30000">
                <a:effectLst>
                  <a:outerShdw blurRad="38100" dist="38100" dir="2700000" algn="tl">
                    <a:srgbClr val="C0C0C0"/>
                  </a:outerShdw>
                </a:effectLst>
                <a:latin typeface="Symbol" pitchFamily="18" charset="2"/>
                <a:cs typeface="Arial" charset="0"/>
              </a:rPr>
              <a:t>- </a:t>
            </a:r>
          </a:p>
        </p:txBody>
      </p:sp>
      <p:sp>
        <p:nvSpPr>
          <p:cNvPr id="1331225" name="Rectangle 25"/>
          <p:cNvSpPr>
            <a:spLocks noChangeArrowheads="1"/>
          </p:cNvSpPr>
          <p:nvPr/>
        </p:nvSpPr>
        <p:spPr bwMode="auto">
          <a:xfrm>
            <a:off x="1303338" y="3200400"/>
            <a:ext cx="754062" cy="76200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Symbol" pitchFamily="18" charset="2"/>
                <a:cs typeface="Arial" charset="0"/>
              </a:rPr>
              <a:t>d</a:t>
            </a:r>
            <a:r>
              <a:rPr lang="en-US" baseline="30000">
                <a:effectLst>
                  <a:outerShdw blurRad="38100" dist="38100" dir="2700000" algn="tl">
                    <a:srgbClr val="C0C0C0"/>
                  </a:outerShdw>
                </a:effectLst>
                <a:latin typeface="Symbol" pitchFamily="18" charset="2"/>
                <a:cs typeface="Arial" charset="0"/>
              </a:rPr>
              <a:t>- </a:t>
            </a:r>
          </a:p>
        </p:txBody>
      </p:sp>
      <p:sp>
        <p:nvSpPr>
          <p:cNvPr id="1331226" name="Rectangle 26"/>
          <p:cNvSpPr>
            <a:spLocks noChangeArrowheads="1"/>
          </p:cNvSpPr>
          <p:nvPr/>
        </p:nvSpPr>
        <p:spPr bwMode="auto">
          <a:xfrm>
            <a:off x="3132138" y="2438400"/>
            <a:ext cx="754062" cy="76200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Symbol" pitchFamily="18" charset="2"/>
                <a:cs typeface="Arial" charset="0"/>
              </a:rPr>
              <a:t>d</a:t>
            </a:r>
            <a:r>
              <a:rPr lang="en-US" baseline="30000">
                <a:effectLst>
                  <a:outerShdw blurRad="38100" dist="38100" dir="2700000" algn="tl">
                    <a:srgbClr val="C0C0C0"/>
                  </a:outerShdw>
                </a:effectLst>
                <a:latin typeface="Symbol" pitchFamily="18" charset="2"/>
                <a:cs typeface="Arial" charset="0"/>
              </a:rPr>
              <a:t>- </a:t>
            </a:r>
          </a:p>
        </p:txBody>
      </p:sp>
      <p:sp>
        <p:nvSpPr>
          <p:cNvPr id="1331227" name="Rectangle 27"/>
          <p:cNvSpPr>
            <a:spLocks noChangeArrowheads="1"/>
          </p:cNvSpPr>
          <p:nvPr/>
        </p:nvSpPr>
        <p:spPr bwMode="auto">
          <a:xfrm>
            <a:off x="1143000" y="1676400"/>
            <a:ext cx="754063" cy="76200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Symbol" pitchFamily="18" charset="2"/>
                <a:cs typeface="Arial" charset="0"/>
              </a:rPr>
              <a:t>d</a:t>
            </a:r>
            <a:r>
              <a:rPr lang="en-US" baseline="30000">
                <a:effectLst>
                  <a:outerShdw blurRad="38100" dist="38100" dir="2700000" algn="tl">
                    <a:srgbClr val="C0C0C0"/>
                  </a:outerShdw>
                </a:effectLst>
                <a:latin typeface="Symbol" pitchFamily="18" charset="2"/>
                <a:cs typeface="Arial" charset="0"/>
              </a:rPr>
              <a:t>+ </a:t>
            </a:r>
          </a:p>
        </p:txBody>
      </p:sp>
      <p:sp>
        <p:nvSpPr>
          <p:cNvPr id="1331228" name="Rectangle 28"/>
          <p:cNvSpPr>
            <a:spLocks noChangeArrowheads="1"/>
          </p:cNvSpPr>
          <p:nvPr/>
        </p:nvSpPr>
        <p:spPr bwMode="auto">
          <a:xfrm>
            <a:off x="685800" y="2514600"/>
            <a:ext cx="754063" cy="76200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Symbol" pitchFamily="18" charset="2"/>
                <a:cs typeface="Arial" charset="0"/>
              </a:rPr>
              <a:t>d</a:t>
            </a:r>
            <a:r>
              <a:rPr lang="en-US" baseline="30000">
                <a:effectLst>
                  <a:outerShdw blurRad="38100" dist="38100" dir="2700000" algn="tl">
                    <a:srgbClr val="C0C0C0"/>
                  </a:outerShdw>
                </a:effectLst>
                <a:latin typeface="Symbol" pitchFamily="18" charset="2"/>
                <a:cs typeface="Arial" charset="0"/>
              </a:rPr>
              <a:t>+ </a:t>
            </a:r>
          </a:p>
        </p:txBody>
      </p:sp>
      <p:sp>
        <p:nvSpPr>
          <p:cNvPr id="1331229" name="Rectangle 29"/>
          <p:cNvSpPr>
            <a:spLocks noChangeArrowheads="1"/>
          </p:cNvSpPr>
          <p:nvPr/>
        </p:nvSpPr>
        <p:spPr bwMode="auto">
          <a:xfrm>
            <a:off x="1600200" y="2362200"/>
            <a:ext cx="754063" cy="76200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Symbol" pitchFamily="18" charset="2"/>
                <a:cs typeface="Arial" charset="0"/>
              </a:rPr>
              <a:t>d</a:t>
            </a:r>
            <a:r>
              <a:rPr lang="en-US" baseline="30000">
                <a:effectLst>
                  <a:outerShdw blurRad="38100" dist="38100" dir="2700000" algn="tl">
                    <a:srgbClr val="C0C0C0"/>
                  </a:outerShdw>
                </a:effectLst>
                <a:latin typeface="Symbol" pitchFamily="18" charset="2"/>
                <a:cs typeface="Arial" charset="0"/>
              </a:rPr>
              <a:t>+ </a:t>
            </a:r>
          </a:p>
        </p:txBody>
      </p:sp>
      <p:sp>
        <p:nvSpPr>
          <p:cNvPr id="1331230" name="Rectangle 30"/>
          <p:cNvSpPr>
            <a:spLocks noChangeArrowheads="1"/>
          </p:cNvSpPr>
          <p:nvPr/>
        </p:nvSpPr>
        <p:spPr bwMode="auto">
          <a:xfrm>
            <a:off x="2971800" y="1447800"/>
            <a:ext cx="754063" cy="76200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Symbol" pitchFamily="18" charset="2"/>
                <a:cs typeface="Arial" charset="0"/>
              </a:rPr>
              <a:t>d</a:t>
            </a:r>
            <a:r>
              <a:rPr lang="en-US" baseline="30000">
                <a:effectLst>
                  <a:outerShdw blurRad="38100" dist="38100" dir="2700000" algn="tl">
                    <a:srgbClr val="C0C0C0"/>
                  </a:outerShdw>
                </a:effectLst>
                <a:latin typeface="Symbol" pitchFamily="18" charset="2"/>
                <a:cs typeface="Arial" charset="0"/>
              </a:rPr>
              <a:t>+ </a:t>
            </a:r>
          </a:p>
        </p:txBody>
      </p:sp>
      <p:sp>
        <p:nvSpPr>
          <p:cNvPr id="1331231" name="Rectangle 31"/>
          <p:cNvSpPr>
            <a:spLocks noChangeArrowheads="1"/>
          </p:cNvSpPr>
          <p:nvPr/>
        </p:nvSpPr>
        <p:spPr bwMode="auto">
          <a:xfrm>
            <a:off x="2370138" y="2895600"/>
            <a:ext cx="754062" cy="76200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Symbol" pitchFamily="18" charset="2"/>
                <a:cs typeface="Arial" charset="0"/>
              </a:rPr>
              <a:t>d</a:t>
            </a:r>
            <a:r>
              <a:rPr lang="en-US" baseline="30000">
                <a:effectLst>
                  <a:outerShdw blurRad="38100" dist="38100" dir="2700000" algn="tl">
                    <a:srgbClr val="C0C0C0"/>
                  </a:outerShdw>
                </a:effectLst>
                <a:latin typeface="Symbol" pitchFamily="18" charset="2"/>
                <a:cs typeface="Arial" charset="0"/>
              </a:rPr>
              <a:t>+ </a:t>
            </a:r>
          </a:p>
        </p:txBody>
      </p:sp>
      <p:sp>
        <p:nvSpPr>
          <p:cNvPr id="45079" name="Rectangle 32"/>
          <p:cNvSpPr>
            <a:spLocks noChangeArrowheads="1"/>
          </p:cNvSpPr>
          <p:nvPr/>
        </p:nvSpPr>
        <p:spPr bwMode="auto">
          <a:xfrm>
            <a:off x="4114800" y="1371600"/>
            <a:ext cx="4876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t>Easiest way to handle charges: the </a:t>
            </a:r>
            <a:r>
              <a:rPr lang="en-US" sz="2400">
                <a:solidFill>
                  <a:srgbClr val="009900"/>
                </a:solidFill>
              </a:rPr>
              <a:t>simple point-charge model</a:t>
            </a:r>
            <a:r>
              <a:rPr lang="en-US" sz="2400"/>
              <a:t> </a:t>
            </a:r>
          </a:p>
          <a:p>
            <a:pPr marL="342900" indent="-342900" algn="l">
              <a:spcBef>
                <a:spcPct val="20000"/>
              </a:spcBef>
              <a:buFontTx/>
              <a:buChar char="•"/>
            </a:pPr>
            <a:r>
              <a:rPr lang="en-US" sz="2400"/>
              <a:t>Assign a “partial charge” to each atom center and apply </a:t>
            </a:r>
            <a:r>
              <a:rPr lang="en-US" sz="2400">
                <a:solidFill>
                  <a:srgbClr val="009900"/>
                </a:solidFill>
              </a:rPr>
              <a:t>Coulomb’s law</a:t>
            </a:r>
            <a:r>
              <a:rPr lang="en-US" sz="2400"/>
              <a:t> to all pairs</a:t>
            </a:r>
          </a:p>
        </p:txBody>
      </p:sp>
      <p:grpSp>
        <p:nvGrpSpPr>
          <p:cNvPr id="45080" name="Group 44"/>
          <p:cNvGrpSpPr>
            <a:grpSpLocks/>
          </p:cNvGrpSpPr>
          <p:nvPr/>
        </p:nvGrpSpPr>
        <p:grpSpPr bwMode="auto">
          <a:xfrm>
            <a:off x="5029200" y="3429000"/>
            <a:ext cx="2420938" cy="838200"/>
            <a:chOff x="3168" y="2160"/>
            <a:chExt cx="1525" cy="528"/>
          </a:xfrm>
        </p:grpSpPr>
        <p:sp>
          <p:nvSpPr>
            <p:cNvPr id="45085" name="Rectangle 36"/>
            <p:cNvSpPr>
              <a:spLocks noChangeArrowheads="1"/>
            </p:cNvSpPr>
            <p:nvPr/>
          </p:nvSpPr>
          <p:spPr bwMode="auto">
            <a:xfrm>
              <a:off x="3168" y="2306"/>
              <a:ext cx="6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e-DE" sz="2400">
                  <a:solidFill>
                    <a:srgbClr val="009900"/>
                  </a:solidFill>
                </a:rPr>
                <a:t>E</a:t>
              </a:r>
              <a:r>
                <a:rPr lang="de-DE" sz="2400" baseline="-25000">
                  <a:solidFill>
                    <a:srgbClr val="009900"/>
                  </a:solidFill>
                </a:rPr>
                <a:t>12</a:t>
              </a:r>
              <a:r>
                <a:rPr lang="de-DE" sz="2400">
                  <a:solidFill>
                    <a:srgbClr val="009900"/>
                  </a:solidFill>
                </a:rPr>
                <a:t> = </a:t>
              </a:r>
              <a:endParaRPr lang="en-US" sz="2400">
                <a:solidFill>
                  <a:srgbClr val="009900"/>
                </a:solidFill>
              </a:endParaRPr>
            </a:p>
          </p:txBody>
        </p:sp>
        <p:sp>
          <p:nvSpPr>
            <p:cNvPr id="45086" name="Line 37"/>
            <p:cNvSpPr>
              <a:spLocks noChangeShapeType="1"/>
            </p:cNvSpPr>
            <p:nvPr/>
          </p:nvSpPr>
          <p:spPr bwMode="auto">
            <a:xfrm>
              <a:off x="3744" y="2448"/>
              <a:ext cx="384" cy="0"/>
            </a:xfrm>
            <a:prstGeom prst="line">
              <a:avLst/>
            </a:prstGeom>
            <a:noFill/>
            <a:ln w="254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7" name="Line 38"/>
            <p:cNvSpPr>
              <a:spLocks noChangeShapeType="1"/>
            </p:cNvSpPr>
            <p:nvPr/>
          </p:nvSpPr>
          <p:spPr bwMode="auto">
            <a:xfrm>
              <a:off x="4224" y="2448"/>
              <a:ext cx="384" cy="0"/>
            </a:xfrm>
            <a:prstGeom prst="line">
              <a:avLst/>
            </a:prstGeom>
            <a:noFill/>
            <a:ln w="254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8" name="Rectangle 40"/>
            <p:cNvSpPr>
              <a:spLocks noChangeArrowheads="1"/>
            </p:cNvSpPr>
            <p:nvPr/>
          </p:nvSpPr>
          <p:spPr bwMode="auto">
            <a:xfrm>
              <a:off x="3804" y="2160"/>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e-DE" sz="2400">
                  <a:solidFill>
                    <a:srgbClr val="009900"/>
                  </a:solidFill>
                </a:rPr>
                <a:t>1 </a:t>
              </a:r>
              <a:endParaRPr lang="en-US" sz="2400">
                <a:solidFill>
                  <a:srgbClr val="009900"/>
                </a:solidFill>
              </a:endParaRPr>
            </a:p>
          </p:txBody>
        </p:sp>
        <p:sp>
          <p:nvSpPr>
            <p:cNvPr id="45089" name="Rectangle 41"/>
            <p:cNvSpPr>
              <a:spLocks noChangeArrowheads="1"/>
            </p:cNvSpPr>
            <p:nvPr/>
          </p:nvSpPr>
          <p:spPr bwMode="auto">
            <a:xfrm>
              <a:off x="3696" y="2400"/>
              <a:ext cx="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e-DE" sz="2400">
                  <a:solidFill>
                    <a:srgbClr val="009900"/>
                  </a:solidFill>
                </a:rPr>
                <a:t>4</a:t>
              </a:r>
              <a:r>
                <a:rPr lang="de-DE" sz="2400">
                  <a:solidFill>
                    <a:srgbClr val="009900"/>
                  </a:solidFill>
                  <a:latin typeface="Symbol" pitchFamily="18" charset="2"/>
                </a:rPr>
                <a:t>p</a:t>
              </a:r>
              <a:r>
                <a:rPr lang="de-DE" sz="2400">
                  <a:solidFill>
                    <a:srgbClr val="0000FF"/>
                  </a:solidFill>
                  <a:latin typeface="Symbol" pitchFamily="18" charset="2"/>
                </a:rPr>
                <a:t>e</a:t>
              </a:r>
              <a:r>
                <a:rPr lang="de-DE" sz="2400" baseline="-25000">
                  <a:solidFill>
                    <a:srgbClr val="0000FF"/>
                  </a:solidFill>
                </a:rPr>
                <a:t>0</a:t>
              </a:r>
              <a:r>
                <a:rPr lang="de-DE" sz="2400">
                  <a:solidFill>
                    <a:srgbClr val="009900"/>
                  </a:solidFill>
                </a:rPr>
                <a:t> </a:t>
              </a:r>
              <a:endParaRPr lang="en-US" sz="2400">
                <a:solidFill>
                  <a:srgbClr val="009900"/>
                </a:solidFill>
              </a:endParaRPr>
            </a:p>
          </p:txBody>
        </p:sp>
        <p:sp>
          <p:nvSpPr>
            <p:cNvPr id="45090" name="Rectangle 42"/>
            <p:cNvSpPr>
              <a:spLocks noChangeArrowheads="1"/>
            </p:cNvSpPr>
            <p:nvPr/>
          </p:nvSpPr>
          <p:spPr bwMode="auto">
            <a:xfrm>
              <a:off x="4168" y="2160"/>
              <a:ext cx="5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e-DE" sz="2400">
                  <a:solidFill>
                    <a:srgbClr val="009900"/>
                  </a:solidFill>
                </a:rPr>
                <a:t>q</a:t>
              </a:r>
              <a:r>
                <a:rPr lang="de-DE" sz="2400" baseline="-25000">
                  <a:solidFill>
                    <a:srgbClr val="009900"/>
                  </a:solidFill>
                </a:rPr>
                <a:t>1</a:t>
              </a:r>
              <a:r>
                <a:rPr lang="de-DE" sz="2400">
                  <a:solidFill>
                    <a:srgbClr val="009900"/>
                  </a:solidFill>
                </a:rPr>
                <a:t>q</a:t>
              </a:r>
              <a:r>
                <a:rPr lang="de-DE" sz="2400" baseline="-25000">
                  <a:solidFill>
                    <a:srgbClr val="009900"/>
                  </a:solidFill>
                </a:rPr>
                <a:t>2</a:t>
              </a:r>
              <a:r>
                <a:rPr lang="de-DE" sz="2400">
                  <a:solidFill>
                    <a:srgbClr val="009900"/>
                  </a:solidFill>
                </a:rPr>
                <a:t> </a:t>
              </a:r>
              <a:endParaRPr lang="en-US" sz="2400">
                <a:solidFill>
                  <a:srgbClr val="009900"/>
                </a:solidFill>
              </a:endParaRPr>
            </a:p>
          </p:txBody>
        </p:sp>
        <p:sp>
          <p:nvSpPr>
            <p:cNvPr id="45091" name="Rectangle 43"/>
            <p:cNvSpPr>
              <a:spLocks noChangeArrowheads="1"/>
            </p:cNvSpPr>
            <p:nvPr/>
          </p:nvSpPr>
          <p:spPr bwMode="auto">
            <a:xfrm>
              <a:off x="4320" y="2400"/>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e-DE" sz="2400">
                  <a:solidFill>
                    <a:srgbClr val="009900"/>
                  </a:solidFill>
                </a:rPr>
                <a:t>r</a:t>
              </a:r>
              <a:endParaRPr lang="en-US" sz="2400">
                <a:solidFill>
                  <a:srgbClr val="009900"/>
                </a:solidFill>
              </a:endParaRPr>
            </a:p>
          </p:txBody>
        </p:sp>
      </p:grpSp>
      <p:grpSp>
        <p:nvGrpSpPr>
          <p:cNvPr id="3" name="Group 47"/>
          <p:cNvGrpSpPr>
            <a:grpSpLocks/>
          </p:cNvGrpSpPr>
          <p:nvPr/>
        </p:nvGrpSpPr>
        <p:grpSpPr bwMode="auto">
          <a:xfrm>
            <a:off x="7418388" y="3433763"/>
            <a:ext cx="354012" cy="828675"/>
            <a:chOff x="4673" y="2163"/>
            <a:chExt cx="223" cy="522"/>
          </a:xfrm>
        </p:grpSpPr>
        <p:sp>
          <p:nvSpPr>
            <p:cNvPr id="45082" name="Rectangle 45"/>
            <p:cNvSpPr>
              <a:spLocks noChangeArrowheads="1"/>
            </p:cNvSpPr>
            <p:nvPr/>
          </p:nvSpPr>
          <p:spPr bwMode="auto">
            <a:xfrm>
              <a:off x="4673" y="2163"/>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e-DE" sz="2400">
                  <a:solidFill>
                    <a:schemeClr val="hlink"/>
                  </a:solidFill>
                </a:rPr>
                <a:t>1</a:t>
              </a:r>
              <a:endParaRPr lang="en-US" sz="2400">
                <a:solidFill>
                  <a:schemeClr val="hlink"/>
                </a:solidFill>
              </a:endParaRPr>
            </a:p>
          </p:txBody>
        </p:sp>
        <p:sp>
          <p:nvSpPr>
            <p:cNvPr id="45083" name="Line 39"/>
            <p:cNvSpPr>
              <a:spLocks noChangeShapeType="1"/>
            </p:cNvSpPr>
            <p:nvPr/>
          </p:nvSpPr>
          <p:spPr bwMode="auto">
            <a:xfrm>
              <a:off x="4704" y="2448"/>
              <a:ext cx="19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4" name="Rectangle 46"/>
            <p:cNvSpPr>
              <a:spLocks noChangeArrowheads="1"/>
            </p:cNvSpPr>
            <p:nvPr/>
          </p:nvSpPr>
          <p:spPr bwMode="auto">
            <a:xfrm>
              <a:off x="4696" y="2397"/>
              <a:ext cx="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e-DE" sz="2400">
                  <a:solidFill>
                    <a:schemeClr val="hlink"/>
                  </a:solidFill>
                  <a:latin typeface="Symbol" pitchFamily="18" charset="2"/>
                </a:rPr>
                <a:t>e</a:t>
              </a:r>
              <a:endParaRPr lang="en-US" sz="2400">
                <a:solidFill>
                  <a:schemeClr val="hlink"/>
                </a:solidFill>
                <a:latin typeface="Symbol" pitchFamily="18" charset="2"/>
              </a:endParaRPr>
            </a:p>
          </p:txBody>
        </p:sp>
      </p:grpSp>
    </p:spTree>
    <p:extLst>
      <p:ext uri="{BB962C8B-B14F-4D97-AF65-F5344CB8AC3E}">
        <p14:creationId xmlns:p14="http://schemas.microsoft.com/office/powerpoint/2010/main" val="1096920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2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2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4608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49B2DED-64B6-4394-90C9-36AAFCC3AB78}" type="slidenum">
              <a:rPr lang="en-US" sz="1400" smtClean="0"/>
              <a:pPr eaLnBrk="1" hangingPunct="1"/>
              <a:t>23</a:t>
            </a:fld>
            <a:endParaRPr lang="en-US" sz="1400" smtClean="0"/>
          </a:p>
        </p:txBody>
      </p:sp>
      <p:sp>
        <p:nvSpPr>
          <p:cNvPr id="46084" name="Rectangle 2"/>
          <p:cNvSpPr>
            <a:spLocks noGrp="1" noChangeArrowheads="1"/>
          </p:cNvSpPr>
          <p:nvPr>
            <p:ph type="title"/>
          </p:nvPr>
        </p:nvSpPr>
        <p:spPr>
          <a:xfrm>
            <a:off x="381000" y="228600"/>
            <a:ext cx="8305800" cy="1143000"/>
          </a:xfrm>
        </p:spPr>
        <p:txBody>
          <a:bodyPr/>
          <a:lstStyle/>
          <a:p>
            <a:pPr eaLnBrk="1" hangingPunct="1"/>
            <a:r>
              <a:rPr lang="de-DE" sz="4000" smtClean="0">
                <a:solidFill>
                  <a:srgbClr val="FF0000"/>
                </a:solidFill>
              </a:rPr>
              <a:t>Charge distribution</a:t>
            </a:r>
            <a:endParaRPr lang="en-US" sz="4000" smtClean="0">
              <a:solidFill>
                <a:srgbClr val="FF0000"/>
              </a:solidFill>
            </a:endParaRPr>
          </a:p>
        </p:txBody>
      </p:sp>
      <p:sp>
        <p:nvSpPr>
          <p:cNvPr id="1338371" name="Rectangle 3"/>
          <p:cNvSpPr>
            <a:spLocks noChangeArrowheads="1"/>
          </p:cNvSpPr>
          <p:nvPr/>
        </p:nvSpPr>
        <p:spPr bwMode="auto">
          <a:xfrm>
            <a:off x="381000" y="1447800"/>
            <a:ext cx="4953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15888" indent="-115888" algn="l">
              <a:spcBef>
                <a:spcPct val="20000"/>
              </a:spcBef>
              <a:spcAft>
                <a:spcPct val="45000"/>
              </a:spcAft>
              <a:buFontTx/>
              <a:buChar char="•"/>
            </a:pPr>
            <a:r>
              <a:rPr lang="de-DE" sz="2200"/>
              <a:t>There are several ways to  derive point charges, generally based on molecular geometry and low level QM calculations</a:t>
            </a:r>
          </a:p>
          <a:p>
            <a:pPr marL="115888" indent="-115888" algn="l">
              <a:spcBef>
                <a:spcPct val="20000"/>
              </a:spcBef>
              <a:spcAft>
                <a:spcPct val="45000"/>
              </a:spcAft>
              <a:buFontTx/>
              <a:buChar char="•"/>
            </a:pPr>
            <a:r>
              <a:rPr lang="de-DE" sz="2200"/>
              <a:t>Charge interactions are calculated pairwise, but parameterized against experimental or </a:t>
            </a:r>
            <a:r>
              <a:rPr lang="de-DE" sz="2200" i="1"/>
              <a:t>ab initio </a:t>
            </a:r>
            <a:r>
              <a:rPr lang="de-DE" sz="2200"/>
              <a:t>data: again, </a:t>
            </a:r>
            <a:r>
              <a:rPr lang="de-DE" sz="2200" b="1" i="1">
                <a:solidFill>
                  <a:srgbClr val="009900"/>
                </a:solidFill>
              </a:rPr>
              <a:t>intramolecular</a:t>
            </a:r>
            <a:r>
              <a:rPr lang="de-DE" sz="2200"/>
              <a:t> multi-body effects are accounted for implicitly</a:t>
            </a:r>
            <a:endParaRPr lang="en-US" sz="2200"/>
          </a:p>
          <a:p>
            <a:pPr marL="115888" indent="-115888" algn="l">
              <a:spcBef>
                <a:spcPct val="20000"/>
              </a:spcBef>
              <a:spcAft>
                <a:spcPct val="45000"/>
              </a:spcAft>
              <a:buFontTx/>
              <a:buChar char="•"/>
            </a:pPr>
            <a:r>
              <a:rPr lang="de-DE" sz="2200">
                <a:solidFill>
                  <a:srgbClr val="0000FF"/>
                </a:solidFill>
              </a:rPr>
              <a:t>Explicit polarization</a:t>
            </a:r>
            <a:r>
              <a:rPr lang="de-DE" sz="2200"/>
              <a:t> is more difficult, and is now one of the hot topics in molecular mechanics development</a:t>
            </a:r>
          </a:p>
        </p:txBody>
      </p:sp>
      <p:graphicFrame>
        <p:nvGraphicFramePr>
          <p:cNvPr id="1338372" name="Object 2"/>
          <p:cNvGraphicFramePr>
            <a:graphicFrameLocks noChangeAspect="1"/>
          </p:cNvGraphicFramePr>
          <p:nvPr/>
        </p:nvGraphicFramePr>
        <p:xfrm>
          <a:off x="6022975" y="1676400"/>
          <a:ext cx="838200" cy="831850"/>
        </p:xfrm>
        <a:graphic>
          <a:graphicData uri="http://schemas.openxmlformats.org/presentationml/2006/ole">
            <mc:AlternateContent xmlns:mc="http://schemas.openxmlformats.org/markup-compatibility/2006">
              <mc:Choice xmlns:v="urn:schemas-microsoft-com:vml" Requires="v">
                <p:oleObj spid="_x0000_s90188" name="ACD/3D" r:id="rId4" imgW="1257476" imgH="1247619" progId="ACD.3D">
                  <p:embed/>
                </p:oleObj>
              </mc:Choice>
              <mc:Fallback>
                <p:oleObj name="ACD/3D" r:id="rId4" imgW="1257476" imgH="1247619" progId="ACD.3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2975" y="1676400"/>
                        <a:ext cx="8382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8373" name="Object 3"/>
          <p:cNvGraphicFramePr>
            <a:graphicFrameLocks noChangeAspect="1"/>
          </p:cNvGraphicFramePr>
          <p:nvPr/>
        </p:nvGraphicFramePr>
        <p:xfrm>
          <a:off x="5638800" y="3200400"/>
          <a:ext cx="2552700" cy="1495425"/>
        </p:xfrm>
        <a:graphic>
          <a:graphicData uri="http://schemas.openxmlformats.org/presentationml/2006/ole">
            <mc:AlternateContent xmlns:mc="http://schemas.openxmlformats.org/markup-compatibility/2006">
              <mc:Choice xmlns:v="urn:schemas-microsoft-com:vml" Requires="v">
                <p:oleObj spid="_x0000_s90189" name="ACD/3D" r:id="rId6" imgW="2553056" imgH="1495634" progId="ACD.3D">
                  <p:embed/>
                </p:oleObj>
              </mc:Choice>
              <mc:Fallback>
                <p:oleObj name="ACD/3D" r:id="rId6" imgW="2553056" imgH="1495634" progId="ACD.3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200400"/>
                        <a:ext cx="25527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8374" name="Text Box 6"/>
          <p:cNvSpPr txBox="1">
            <a:spLocks noChangeArrowheads="1"/>
          </p:cNvSpPr>
          <p:nvPr/>
        </p:nvSpPr>
        <p:spPr bwMode="auto">
          <a:xfrm>
            <a:off x="5562600" y="1254125"/>
            <a:ext cx="1628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O: </a:t>
            </a:r>
            <a:r>
              <a:rPr lang="de-DE" sz="2400">
                <a:latin typeface="Symbol" pitchFamily="18" charset="2"/>
              </a:rPr>
              <a:t>-</a:t>
            </a:r>
            <a:r>
              <a:rPr lang="de-DE" sz="2400">
                <a:latin typeface="Times New Roman" pitchFamily="18" charset="0"/>
              </a:rPr>
              <a:t>0.834 e</a:t>
            </a:r>
            <a:endParaRPr lang="en-US" sz="2400">
              <a:latin typeface="Times New Roman" pitchFamily="18" charset="0"/>
            </a:endParaRPr>
          </a:p>
        </p:txBody>
      </p:sp>
      <p:sp>
        <p:nvSpPr>
          <p:cNvPr id="1338375" name="Text Box 7"/>
          <p:cNvSpPr txBox="1">
            <a:spLocks noChangeArrowheads="1"/>
          </p:cNvSpPr>
          <p:nvPr/>
        </p:nvSpPr>
        <p:spPr bwMode="auto">
          <a:xfrm>
            <a:off x="6248400" y="2209800"/>
            <a:ext cx="1462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H: 0.417 e</a:t>
            </a:r>
            <a:endParaRPr lang="en-US" sz="2400">
              <a:latin typeface="Times New Roman" pitchFamily="18" charset="0"/>
            </a:endParaRPr>
          </a:p>
        </p:txBody>
      </p:sp>
      <p:sp>
        <p:nvSpPr>
          <p:cNvPr id="1338376" name="Text Box 8"/>
          <p:cNvSpPr txBox="1">
            <a:spLocks noChangeArrowheads="1"/>
          </p:cNvSpPr>
          <p:nvPr/>
        </p:nvSpPr>
        <p:spPr bwMode="auto">
          <a:xfrm>
            <a:off x="5170488" y="4572000"/>
            <a:ext cx="1712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C</a:t>
            </a:r>
            <a:r>
              <a:rPr lang="de-DE" sz="2400" baseline="-25000">
                <a:latin typeface="Times New Roman" pitchFamily="18" charset="0"/>
              </a:rPr>
              <a:t>1</a:t>
            </a:r>
            <a:r>
              <a:rPr lang="de-DE" sz="2400">
                <a:latin typeface="Times New Roman" pitchFamily="18" charset="0"/>
              </a:rPr>
              <a:t>: </a:t>
            </a:r>
            <a:r>
              <a:rPr lang="de-DE" sz="2400">
                <a:latin typeface="Symbol" pitchFamily="18" charset="2"/>
              </a:rPr>
              <a:t>-</a:t>
            </a:r>
            <a:r>
              <a:rPr lang="de-DE" sz="2400">
                <a:latin typeface="Times New Roman" pitchFamily="18" charset="0"/>
              </a:rPr>
              <a:t>0.180 e</a:t>
            </a:r>
            <a:endParaRPr lang="en-US" sz="2400">
              <a:latin typeface="Times New Roman" pitchFamily="18" charset="0"/>
            </a:endParaRPr>
          </a:p>
        </p:txBody>
      </p:sp>
      <p:sp>
        <p:nvSpPr>
          <p:cNvPr id="1338377" name="Text Box 9"/>
          <p:cNvSpPr txBox="1">
            <a:spLocks noChangeArrowheads="1"/>
          </p:cNvSpPr>
          <p:nvPr/>
        </p:nvSpPr>
        <p:spPr bwMode="auto">
          <a:xfrm>
            <a:off x="5638800" y="2819400"/>
            <a:ext cx="171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C</a:t>
            </a:r>
            <a:r>
              <a:rPr lang="de-DE" sz="2400" baseline="-25000">
                <a:latin typeface="Times New Roman" pitchFamily="18" charset="0"/>
              </a:rPr>
              <a:t>2</a:t>
            </a:r>
            <a:r>
              <a:rPr lang="de-DE" sz="2400">
                <a:latin typeface="Times New Roman" pitchFamily="18" charset="0"/>
              </a:rPr>
              <a:t>: </a:t>
            </a:r>
            <a:r>
              <a:rPr lang="de-DE" sz="2400">
                <a:latin typeface="Symbol" pitchFamily="18" charset="2"/>
              </a:rPr>
              <a:t>-</a:t>
            </a:r>
            <a:r>
              <a:rPr lang="de-DE" sz="2400">
                <a:latin typeface="Times New Roman" pitchFamily="18" charset="0"/>
              </a:rPr>
              <a:t>0.120 e</a:t>
            </a:r>
            <a:endParaRPr lang="en-US" sz="2400">
              <a:latin typeface="Times New Roman" pitchFamily="18" charset="0"/>
            </a:endParaRPr>
          </a:p>
        </p:txBody>
      </p:sp>
      <p:sp>
        <p:nvSpPr>
          <p:cNvPr id="1338378" name="Text Box 10"/>
          <p:cNvSpPr txBox="1">
            <a:spLocks noChangeArrowheads="1"/>
          </p:cNvSpPr>
          <p:nvPr/>
        </p:nvSpPr>
        <p:spPr bwMode="auto">
          <a:xfrm>
            <a:off x="7605713" y="4044950"/>
            <a:ext cx="1462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H: 0.060 e</a:t>
            </a:r>
            <a:endParaRPr lang="en-US" sz="2400">
              <a:latin typeface="Times New Roman" pitchFamily="18" charset="0"/>
            </a:endParaRPr>
          </a:p>
        </p:txBody>
      </p:sp>
      <p:sp>
        <p:nvSpPr>
          <p:cNvPr id="1338379" name="Line 11"/>
          <p:cNvSpPr>
            <a:spLocks noChangeShapeType="1"/>
          </p:cNvSpPr>
          <p:nvPr/>
        </p:nvSpPr>
        <p:spPr bwMode="auto">
          <a:xfrm flipV="1">
            <a:off x="6019800" y="4267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8380" name="Line 12"/>
          <p:cNvSpPr>
            <a:spLocks noChangeShapeType="1"/>
          </p:cNvSpPr>
          <p:nvPr/>
        </p:nvSpPr>
        <p:spPr bwMode="auto">
          <a:xfrm>
            <a:off x="6400800" y="3200400"/>
            <a:ext cx="152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8381" name="Text Box 13"/>
          <p:cNvSpPr txBox="1">
            <a:spLocks noChangeArrowheads="1"/>
          </p:cNvSpPr>
          <p:nvPr/>
        </p:nvSpPr>
        <p:spPr bwMode="auto">
          <a:xfrm>
            <a:off x="5410200" y="5375275"/>
            <a:ext cx="35210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Partial Charges for H</a:t>
            </a:r>
            <a:r>
              <a:rPr lang="de-DE" sz="2400" baseline="-25000">
                <a:latin typeface="Times New Roman" pitchFamily="18" charset="0"/>
              </a:rPr>
              <a:t>2</a:t>
            </a:r>
            <a:r>
              <a:rPr lang="de-DE" sz="2400">
                <a:latin typeface="Times New Roman" pitchFamily="18" charset="0"/>
              </a:rPr>
              <a:t>O</a:t>
            </a:r>
          </a:p>
          <a:p>
            <a:pPr eaLnBrk="1" hangingPunct="1"/>
            <a:r>
              <a:rPr lang="de-DE" sz="2400">
                <a:latin typeface="Times New Roman" pitchFamily="18" charset="0"/>
              </a:rPr>
              <a:t>and </a:t>
            </a:r>
            <a:r>
              <a:rPr lang="de-DE" sz="2400" i="1">
                <a:latin typeface="Times New Roman" pitchFamily="18" charset="0"/>
              </a:rPr>
              <a:t>n</a:t>
            </a:r>
            <a:r>
              <a:rPr lang="de-DE" sz="2400">
                <a:latin typeface="Times New Roman" pitchFamily="18" charset="0"/>
              </a:rPr>
              <a:t>-butane (OPLS-AA)</a:t>
            </a:r>
            <a:endParaRPr lang="en-US" sz="2400">
              <a:latin typeface="Times New Roman" pitchFamily="18" charset="0"/>
            </a:endParaRPr>
          </a:p>
        </p:txBody>
      </p:sp>
    </p:spTree>
    <p:extLst>
      <p:ext uri="{BB962C8B-B14F-4D97-AF65-F5344CB8AC3E}">
        <p14:creationId xmlns:p14="http://schemas.microsoft.com/office/powerpoint/2010/main" val="3347864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83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8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838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83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8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837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3838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83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83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383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83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83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38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374" grpId="0"/>
      <p:bldP spid="1338375" grpId="0"/>
      <p:bldP spid="1338376" grpId="0"/>
      <p:bldP spid="1338377" grpId="0"/>
      <p:bldP spid="1338378" grpId="0"/>
      <p:bldP spid="1338379" grpId="0" animBg="1"/>
      <p:bldP spid="133838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47107"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4990BC2-686E-475F-B8AC-E4C61983B726}" type="slidenum">
              <a:rPr lang="en-US" sz="1400" smtClean="0"/>
              <a:pPr eaLnBrk="1" hangingPunct="1"/>
              <a:t>24</a:t>
            </a:fld>
            <a:endParaRPr lang="en-US" sz="1400" smtClean="0"/>
          </a:p>
        </p:txBody>
      </p:sp>
      <p:pic>
        <p:nvPicPr>
          <p:cNvPr id="47108" name="Picture 3"/>
          <p:cNvPicPr>
            <a:picLocks noChangeAspect="1" noChangeArrowheads="1"/>
          </p:cNvPicPr>
          <p:nvPr/>
        </p:nvPicPr>
        <p:blipFill>
          <a:blip r:embed="rId3">
            <a:extLst>
              <a:ext uri="{28A0092B-C50C-407E-A947-70E740481C1C}">
                <a14:useLocalDpi xmlns:a14="http://schemas.microsoft.com/office/drawing/2010/main" val="0"/>
              </a:ext>
            </a:extLst>
          </a:blip>
          <a:srcRect t="24146"/>
          <a:stretch>
            <a:fillRect/>
          </a:stretch>
        </p:blipFill>
        <p:spPr bwMode="auto">
          <a:xfrm>
            <a:off x="328613" y="1524000"/>
            <a:ext cx="82819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7"/>
          <p:cNvSpPr txBox="1">
            <a:spLocks noChangeArrowheads="1"/>
          </p:cNvSpPr>
          <p:nvPr/>
        </p:nvSpPr>
        <p:spPr bwMode="auto">
          <a:xfrm>
            <a:off x="152400" y="76200"/>
            <a:ext cx="8763000" cy="1382713"/>
          </a:xfrm>
          <a:prstGeom prst="rect">
            <a:avLst/>
          </a:prstGeom>
          <a:solidFill>
            <a:schemeClr val="bg1"/>
          </a:solidFill>
          <a:ln w="9525">
            <a:solidFill>
              <a:srgbClr val="009900"/>
            </a:solidFill>
            <a:miter lim="800000"/>
            <a:headEnd/>
            <a:tailEnd/>
          </a:ln>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2800">
                <a:solidFill>
                  <a:srgbClr val="009900"/>
                </a:solidFill>
              </a:rPr>
              <a:t>Part of publishing a potential is including the partial charges of each atom in each specific chemical context in which it will be found</a:t>
            </a:r>
          </a:p>
        </p:txBody>
      </p:sp>
    </p:spTree>
    <p:extLst>
      <p:ext uri="{BB962C8B-B14F-4D97-AF65-F5344CB8AC3E}">
        <p14:creationId xmlns:p14="http://schemas.microsoft.com/office/powerpoint/2010/main" val="3866095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4813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05895DF-D677-4166-81AD-5C8C1F0154B6}" type="slidenum">
              <a:rPr lang="en-US" sz="1400" smtClean="0"/>
              <a:pPr eaLnBrk="1" hangingPunct="1"/>
              <a:t>25</a:t>
            </a:fld>
            <a:endParaRPr lang="en-US" sz="1400" smtClean="0"/>
          </a:p>
        </p:txBody>
      </p:sp>
      <p:sp>
        <p:nvSpPr>
          <p:cNvPr id="48132" name="Rectangle 2"/>
          <p:cNvSpPr>
            <a:spLocks noGrp="1" noChangeArrowheads="1"/>
          </p:cNvSpPr>
          <p:nvPr>
            <p:ph type="title"/>
          </p:nvPr>
        </p:nvSpPr>
        <p:spPr>
          <a:xfrm>
            <a:off x="395288" y="188913"/>
            <a:ext cx="8229600" cy="647700"/>
          </a:xfrm>
        </p:spPr>
        <p:txBody>
          <a:bodyPr/>
          <a:lstStyle/>
          <a:p>
            <a:pPr eaLnBrk="1" hangingPunct="1"/>
            <a:r>
              <a:rPr lang="en-US" altLang="zh-CN" sz="4000" smtClean="0">
                <a:solidFill>
                  <a:srgbClr val="FF0000"/>
                </a:solidFill>
                <a:ea typeface="SimSun" pitchFamily="2" charset="-122"/>
              </a:rPr>
              <a:t>Atomic partial charges</a:t>
            </a:r>
          </a:p>
        </p:txBody>
      </p:sp>
      <p:pic>
        <p:nvPicPr>
          <p:cNvPr id="48133" name="Picture 3"/>
          <p:cNvPicPr>
            <a:picLocks noChangeAspect="1" noChangeArrowheads="1"/>
          </p:cNvPicPr>
          <p:nvPr/>
        </p:nvPicPr>
        <p:blipFill>
          <a:blip r:embed="rId3">
            <a:extLst>
              <a:ext uri="{28A0092B-C50C-407E-A947-70E740481C1C}">
                <a14:useLocalDpi xmlns:a14="http://schemas.microsoft.com/office/drawing/2010/main" val="0"/>
              </a:ext>
            </a:extLst>
          </a:blip>
          <a:srcRect l="39166" r="31667" b="55006"/>
          <a:stretch>
            <a:fillRect/>
          </a:stretch>
        </p:blipFill>
        <p:spPr bwMode="auto">
          <a:xfrm>
            <a:off x="152400" y="1295400"/>
            <a:ext cx="41656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5"/>
          <p:cNvPicPr>
            <a:picLocks noChangeAspect="1" noChangeArrowheads="1"/>
          </p:cNvPicPr>
          <p:nvPr/>
        </p:nvPicPr>
        <p:blipFill>
          <a:blip r:embed="rId3">
            <a:extLst>
              <a:ext uri="{28A0092B-C50C-407E-A947-70E740481C1C}">
                <a14:useLocalDpi xmlns:a14="http://schemas.microsoft.com/office/drawing/2010/main" val="0"/>
              </a:ext>
            </a:extLst>
          </a:blip>
          <a:srcRect l="39166" t="44511" r="27499" b="13628"/>
          <a:stretch>
            <a:fillRect/>
          </a:stretch>
        </p:blipFill>
        <p:spPr bwMode="auto">
          <a:xfrm>
            <a:off x="4572000" y="1697038"/>
            <a:ext cx="4572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Rectangle 6"/>
          <p:cNvSpPr>
            <a:spLocks noChangeArrowheads="1"/>
          </p:cNvSpPr>
          <p:nvPr/>
        </p:nvSpPr>
        <p:spPr bwMode="auto">
          <a:xfrm>
            <a:off x="4572000" y="1981200"/>
            <a:ext cx="2667000" cy="2362200"/>
          </a:xfrm>
          <a:prstGeom prst="rect">
            <a:avLst/>
          </a:prstGeom>
          <a:noFill/>
          <a:ln w="349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136" name="Rectangle 7"/>
          <p:cNvSpPr>
            <a:spLocks noChangeArrowheads="1"/>
          </p:cNvSpPr>
          <p:nvPr/>
        </p:nvSpPr>
        <p:spPr bwMode="auto">
          <a:xfrm>
            <a:off x="228600" y="1981200"/>
            <a:ext cx="2667000" cy="2362200"/>
          </a:xfrm>
          <a:prstGeom prst="rect">
            <a:avLst/>
          </a:prstGeom>
          <a:noFill/>
          <a:ln w="349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22" name="Rectangle 8"/>
          <p:cNvSpPr>
            <a:spLocks noChangeArrowheads="1"/>
          </p:cNvSpPr>
          <p:nvPr/>
        </p:nvSpPr>
        <p:spPr bwMode="auto">
          <a:xfrm>
            <a:off x="381000" y="4724400"/>
            <a:ext cx="8305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15888" indent="-115888" algn="l">
              <a:spcBef>
                <a:spcPct val="20000"/>
              </a:spcBef>
              <a:spcAft>
                <a:spcPct val="45000"/>
              </a:spcAft>
              <a:buFontTx/>
              <a:buChar char="•"/>
            </a:pPr>
            <a:r>
              <a:rPr lang="de-DE" sz="2200"/>
              <a:t> </a:t>
            </a:r>
            <a:r>
              <a:rPr lang="de-DE" sz="2200">
                <a:solidFill>
                  <a:srgbClr val="009900"/>
                </a:solidFill>
              </a:rPr>
              <a:t>Same atom types and bonding (i.e. topology) inside the boxes</a:t>
            </a:r>
          </a:p>
          <a:p>
            <a:pPr marL="115888" indent="-115888" algn="l">
              <a:spcBef>
                <a:spcPct val="20000"/>
              </a:spcBef>
              <a:spcAft>
                <a:spcPct val="45000"/>
              </a:spcAft>
              <a:buFontTx/>
              <a:buChar char="•"/>
            </a:pPr>
            <a:r>
              <a:rPr lang="de-DE" sz="2200"/>
              <a:t> Note the differences in charges for these two RNA‘s: the N* atom is </a:t>
            </a:r>
            <a:r>
              <a:rPr lang="de-DE" sz="2200">
                <a:solidFill>
                  <a:srgbClr val="FF0000"/>
                </a:solidFill>
              </a:rPr>
              <a:t>partially negative</a:t>
            </a:r>
            <a:r>
              <a:rPr lang="de-DE" sz="2200"/>
              <a:t> in one, </a:t>
            </a:r>
            <a:r>
              <a:rPr lang="de-DE" sz="2200">
                <a:solidFill>
                  <a:srgbClr val="FF0000"/>
                </a:solidFill>
              </a:rPr>
              <a:t>partially positive</a:t>
            </a:r>
            <a:r>
              <a:rPr lang="de-DE" sz="2200"/>
              <a:t> in the other</a:t>
            </a:r>
          </a:p>
        </p:txBody>
      </p:sp>
      <p:sp>
        <p:nvSpPr>
          <p:cNvPr id="10" name="Rectangle 6"/>
          <p:cNvSpPr>
            <a:spLocks noChangeArrowheads="1"/>
          </p:cNvSpPr>
          <p:nvPr/>
        </p:nvSpPr>
        <p:spPr bwMode="auto">
          <a:xfrm>
            <a:off x="636759" y="2962747"/>
            <a:ext cx="838200" cy="322906"/>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 name="Rectangle 6"/>
          <p:cNvSpPr>
            <a:spLocks noChangeArrowheads="1"/>
          </p:cNvSpPr>
          <p:nvPr/>
        </p:nvSpPr>
        <p:spPr bwMode="auto">
          <a:xfrm>
            <a:off x="5029200" y="3057053"/>
            <a:ext cx="838200" cy="322906"/>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extLst>
      <p:ext uri="{BB962C8B-B14F-4D97-AF65-F5344CB8AC3E}">
        <p14:creationId xmlns:p14="http://schemas.microsoft.com/office/powerpoint/2010/main" val="2834148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491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4426FC7-D434-4AB0-98BB-C60BF632CB3C}" type="slidenum">
              <a:rPr lang="en-US" sz="1400" smtClean="0"/>
              <a:pPr eaLnBrk="1" hangingPunct="1"/>
              <a:t>26</a:t>
            </a:fld>
            <a:endParaRPr lang="en-US" sz="1400" smtClean="0"/>
          </a:p>
        </p:txBody>
      </p:sp>
      <p:sp>
        <p:nvSpPr>
          <p:cNvPr id="49156" name="Rectangle 2"/>
          <p:cNvSpPr>
            <a:spLocks noGrp="1" noChangeArrowheads="1"/>
          </p:cNvSpPr>
          <p:nvPr>
            <p:ph type="title"/>
          </p:nvPr>
        </p:nvSpPr>
        <p:spPr/>
        <p:txBody>
          <a:bodyPr/>
          <a:lstStyle/>
          <a:p>
            <a:pPr eaLnBrk="1" hangingPunct="1"/>
            <a:r>
              <a:rPr lang="en-US" sz="4000" smtClean="0">
                <a:solidFill>
                  <a:srgbClr val="FF0000"/>
                </a:solidFill>
              </a:rPr>
              <a:t>Now let’s add bonds</a:t>
            </a:r>
          </a:p>
        </p:txBody>
      </p:sp>
      <p:sp>
        <p:nvSpPr>
          <p:cNvPr id="49157" name="Rectangle 3"/>
          <p:cNvSpPr>
            <a:spLocks noGrp="1" noChangeArrowheads="1"/>
          </p:cNvSpPr>
          <p:nvPr>
            <p:ph type="body" idx="1"/>
          </p:nvPr>
        </p:nvSpPr>
        <p:spPr>
          <a:xfrm>
            <a:off x="457200" y="1371600"/>
            <a:ext cx="8077200" cy="1676400"/>
          </a:xfrm>
        </p:spPr>
        <p:txBody>
          <a:bodyPr/>
          <a:lstStyle/>
          <a:p>
            <a:pPr algn="ctr" eaLnBrk="1" hangingPunct="1">
              <a:spcAft>
                <a:spcPct val="35000"/>
              </a:spcAft>
              <a:buFontTx/>
              <a:buNone/>
            </a:pPr>
            <a:r>
              <a:rPr lang="en-US" sz="2400" smtClean="0">
                <a:solidFill>
                  <a:srgbClr val="0000FF"/>
                </a:solidFill>
              </a:rPr>
              <a:t>Most common way to </a:t>
            </a:r>
            <a:r>
              <a:rPr lang="en-US" sz="2400" smtClean="0">
                <a:solidFill>
                  <a:srgbClr val="0000FF"/>
                </a:solidFill>
                <a:sym typeface="Wingdings" pitchFamily="2" charset="2"/>
              </a:rPr>
              <a:t>treat bonds in molecular models:</a:t>
            </a:r>
          </a:p>
          <a:p>
            <a:pPr eaLnBrk="1" hangingPunct="1">
              <a:spcAft>
                <a:spcPct val="35000"/>
              </a:spcAft>
            </a:pPr>
            <a:r>
              <a:rPr lang="en-US" sz="2400" smtClean="0">
                <a:solidFill>
                  <a:srgbClr val="009900"/>
                </a:solidFill>
                <a:sym typeface="Wingdings" pitchFamily="2" charset="2"/>
              </a:rPr>
              <a:t>Harmonic: use Hooke’s law</a:t>
            </a:r>
            <a:endParaRPr lang="en-US" sz="2400" smtClean="0">
              <a:solidFill>
                <a:srgbClr val="009900"/>
              </a:solidFill>
            </a:endParaRPr>
          </a:p>
        </p:txBody>
      </p:sp>
      <p:pic>
        <p:nvPicPr>
          <p:cNvPr id="49158" name="Picture 7" descr="hookemorse"/>
          <p:cNvPicPr>
            <a:picLocks noChangeAspect="1" noChangeArrowheads="1"/>
          </p:cNvPicPr>
          <p:nvPr/>
        </p:nvPicPr>
        <p:blipFill>
          <a:blip r:embed="rId3">
            <a:extLst>
              <a:ext uri="{28A0092B-C50C-407E-A947-70E740481C1C}">
                <a14:useLocalDpi xmlns:a14="http://schemas.microsoft.com/office/drawing/2010/main" val="0"/>
              </a:ext>
            </a:extLst>
          </a:blip>
          <a:srcRect l="6818" b="6981"/>
          <a:stretch>
            <a:fillRect/>
          </a:stretch>
        </p:blipFill>
        <p:spPr bwMode="auto">
          <a:xfrm>
            <a:off x="5638800" y="3155950"/>
            <a:ext cx="3124200"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Rectangle 8"/>
          <p:cNvSpPr>
            <a:spLocks noChangeArrowheads="1"/>
          </p:cNvSpPr>
          <p:nvPr/>
        </p:nvSpPr>
        <p:spPr bwMode="auto">
          <a:xfrm>
            <a:off x="6978650" y="59467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t>r</a:t>
            </a:r>
          </a:p>
        </p:txBody>
      </p:sp>
      <p:sp>
        <p:nvSpPr>
          <p:cNvPr id="49160" name="Rectangle 9"/>
          <p:cNvSpPr>
            <a:spLocks noChangeArrowheads="1"/>
          </p:cNvSpPr>
          <p:nvPr/>
        </p:nvSpPr>
        <p:spPr bwMode="auto">
          <a:xfrm rot="-5400000">
            <a:off x="5068888" y="4300538"/>
            <a:ext cx="69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t>E(r)</a:t>
            </a:r>
          </a:p>
        </p:txBody>
      </p:sp>
      <p:graphicFrame>
        <p:nvGraphicFramePr>
          <p:cNvPr id="49161" name="Object 2"/>
          <p:cNvGraphicFramePr>
            <a:graphicFrameLocks noChangeAspect="1"/>
          </p:cNvGraphicFramePr>
          <p:nvPr/>
        </p:nvGraphicFramePr>
        <p:xfrm>
          <a:off x="4876800" y="1752600"/>
          <a:ext cx="3124200" cy="930275"/>
        </p:xfrm>
        <a:graphic>
          <a:graphicData uri="http://schemas.openxmlformats.org/presentationml/2006/ole">
            <mc:AlternateContent xmlns:mc="http://schemas.openxmlformats.org/markup-compatibility/2006">
              <mc:Choice xmlns:v="urn:schemas-microsoft-com:vml" Requires="v">
                <p:oleObj spid="_x0000_s91175" name="Equation" r:id="rId4" imgW="1422400" imgH="419100" progId="Equation.3">
                  <p:embed/>
                </p:oleObj>
              </mc:Choice>
              <mc:Fallback>
                <p:oleObj name="Equation" r:id="rId4" imgW="14224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752600"/>
                        <a:ext cx="3124200" cy="930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7819" name="Rectangle 11"/>
          <p:cNvSpPr>
            <a:spLocks noChangeArrowheads="1"/>
          </p:cNvSpPr>
          <p:nvPr/>
        </p:nvSpPr>
        <p:spPr bwMode="auto">
          <a:xfrm>
            <a:off x="457200" y="25146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spcAft>
                <a:spcPct val="35000"/>
              </a:spcAft>
              <a:buFontTx/>
              <a:buChar char="•"/>
            </a:pPr>
            <a:r>
              <a:rPr lang="en-US" sz="2400">
                <a:sym typeface="Wingdings" pitchFamily="2" charset="2"/>
              </a:rPr>
              <a:t>We need only a </a:t>
            </a:r>
            <a:r>
              <a:rPr lang="en-US" sz="2400" i="1">
                <a:sym typeface="Wingdings" pitchFamily="2" charset="2"/>
              </a:rPr>
              <a:t>force constant</a:t>
            </a:r>
            <a:r>
              <a:rPr lang="en-US" sz="2400">
                <a:sym typeface="Wingdings" pitchFamily="2" charset="2"/>
              </a:rPr>
              <a:t> and </a:t>
            </a:r>
            <a:r>
              <a:rPr lang="en-US" sz="2400" i="1">
                <a:sym typeface="Wingdings" pitchFamily="2" charset="2"/>
              </a:rPr>
              <a:t>bond length </a:t>
            </a:r>
            <a:r>
              <a:rPr lang="en-US" sz="2400">
                <a:sym typeface="Wingdings" pitchFamily="2" charset="2"/>
              </a:rPr>
              <a:t>for each bonded pair (A–B)</a:t>
            </a:r>
          </a:p>
          <a:p>
            <a:pPr marL="342900" indent="-342900" algn="l">
              <a:spcBef>
                <a:spcPct val="20000"/>
              </a:spcBef>
              <a:spcAft>
                <a:spcPct val="35000"/>
              </a:spcAft>
              <a:buFontTx/>
              <a:buChar char="•"/>
            </a:pPr>
            <a:r>
              <a:rPr lang="en-US" sz="2400">
                <a:solidFill>
                  <a:schemeClr val="accent2"/>
                </a:solidFill>
                <a:sym typeface="Wingdings" pitchFamily="2" charset="2"/>
              </a:rPr>
              <a:t>At high T, this will fail as vibrational energies increase rapidly</a:t>
            </a:r>
          </a:p>
          <a:p>
            <a:pPr marL="342900" indent="-342900" algn="l">
              <a:spcBef>
                <a:spcPct val="20000"/>
              </a:spcBef>
              <a:spcAft>
                <a:spcPct val="35000"/>
              </a:spcAft>
              <a:buFontTx/>
              <a:buChar char="•"/>
            </a:pPr>
            <a:r>
              <a:rPr lang="en-US" sz="2400">
                <a:solidFill>
                  <a:schemeClr val="hlink"/>
                </a:solidFill>
                <a:sym typeface="Wingdings" pitchFamily="2" charset="2"/>
              </a:rPr>
              <a:t>That’s OK: bio force fields are parameterized for biological temperatures!</a:t>
            </a:r>
          </a:p>
        </p:txBody>
      </p:sp>
      <p:sp>
        <p:nvSpPr>
          <p:cNvPr id="49163" name="Rectangle 12"/>
          <p:cNvSpPr>
            <a:spLocks noChangeArrowheads="1"/>
          </p:cNvSpPr>
          <p:nvPr/>
        </p:nvSpPr>
        <p:spPr bwMode="auto">
          <a:xfrm>
            <a:off x="5867400" y="4876800"/>
            <a:ext cx="1219200" cy="990600"/>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1229517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27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27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278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0179"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615F339-F9D4-4E1A-BD60-8E1EA7777A84}" type="slidenum">
              <a:rPr lang="en-US" sz="1400" smtClean="0"/>
              <a:pPr eaLnBrk="1" hangingPunct="1"/>
              <a:t>27</a:t>
            </a:fld>
            <a:endParaRPr lang="en-US" sz="1400" smtClean="0"/>
          </a:p>
        </p:txBody>
      </p:sp>
      <p:sp>
        <p:nvSpPr>
          <p:cNvPr id="50180" name="Rectangle 2"/>
          <p:cNvSpPr>
            <a:spLocks noGrp="1" noChangeArrowheads="1"/>
          </p:cNvSpPr>
          <p:nvPr>
            <p:ph type="title"/>
          </p:nvPr>
        </p:nvSpPr>
        <p:spPr>
          <a:xfrm>
            <a:off x="228600" y="419100"/>
            <a:ext cx="8748713" cy="647700"/>
          </a:xfrm>
        </p:spPr>
        <p:txBody>
          <a:bodyPr/>
          <a:lstStyle/>
          <a:p>
            <a:pPr eaLnBrk="1" hangingPunct="1"/>
            <a:r>
              <a:rPr lang="en-US" altLang="zh-CN" sz="4000" smtClean="0">
                <a:solidFill>
                  <a:srgbClr val="FF0000"/>
                </a:solidFill>
                <a:ea typeface="SimSun" pitchFamily="2" charset="-122"/>
              </a:rPr>
              <a:t>Example bond parameters (AMBER)</a:t>
            </a:r>
          </a:p>
        </p:txBody>
      </p:sp>
      <p:pic>
        <p:nvPicPr>
          <p:cNvPr id="50181" name="Picture 3"/>
          <p:cNvPicPr>
            <a:picLocks noChangeAspect="1" noChangeArrowheads="1"/>
          </p:cNvPicPr>
          <p:nvPr/>
        </p:nvPicPr>
        <p:blipFill>
          <a:blip r:embed="rId3">
            <a:extLst>
              <a:ext uri="{28A0092B-C50C-407E-A947-70E740481C1C}">
                <a14:useLocalDpi xmlns:a14="http://schemas.microsoft.com/office/drawing/2010/main" val="0"/>
              </a:ext>
            </a:extLst>
          </a:blip>
          <a:srcRect t="4213" r="50833" b="37251"/>
          <a:stretch>
            <a:fillRect/>
          </a:stretch>
        </p:blipFill>
        <p:spPr bwMode="auto">
          <a:xfrm>
            <a:off x="1600200" y="2667000"/>
            <a:ext cx="579120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Rectangle 5"/>
          <p:cNvSpPr>
            <a:spLocks noChangeArrowheads="1"/>
          </p:cNvSpPr>
          <p:nvPr/>
        </p:nvSpPr>
        <p:spPr bwMode="auto">
          <a:xfrm>
            <a:off x="685800" y="1066800"/>
            <a:ext cx="7772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ct val="20000"/>
              </a:spcBef>
              <a:spcAft>
                <a:spcPct val="35000"/>
              </a:spcAft>
              <a:buFontTx/>
              <a:buChar char="•"/>
            </a:pPr>
            <a:r>
              <a:rPr lang="de-DE" sz="2400">
                <a:solidFill>
                  <a:srgbClr val="009900"/>
                </a:solidFill>
              </a:rPr>
              <a:t>Bond parameters needed goes as (# atom types)</a:t>
            </a:r>
            <a:r>
              <a:rPr lang="de-DE" sz="2400" baseline="30000">
                <a:solidFill>
                  <a:srgbClr val="009900"/>
                </a:solidFill>
              </a:rPr>
              <a:t>2</a:t>
            </a:r>
            <a:r>
              <a:rPr lang="de-DE" sz="2400">
                <a:solidFill>
                  <a:srgbClr val="009900"/>
                </a:solidFill>
              </a:rPr>
              <a:t> 	</a:t>
            </a:r>
          </a:p>
          <a:p>
            <a:pPr marL="342900" indent="-342900" algn="l">
              <a:spcBef>
                <a:spcPct val="20000"/>
              </a:spcBef>
              <a:spcAft>
                <a:spcPct val="35000"/>
              </a:spcAft>
              <a:buFontTx/>
              <a:buChar char="•"/>
            </a:pPr>
            <a:r>
              <a:rPr lang="de-DE" sz="2400">
                <a:solidFill>
                  <a:srgbClr val="009900"/>
                </a:solidFill>
              </a:rPr>
              <a:t>Units depend on software: AMBER uses kcal/mol/</a:t>
            </a:r>
            <a:r>
              <a:rPr lang="de-DE" sz="2400">
                <a:solidFill>
                  <a:srgbClr val="009900"/>
                </a:solidFill>
                <a:cs typeface="Arial" pitchFamily="34" charset="0"/>
              </a:rPr>
              <a:t>Å</a:t>
            </a:r>
            <a:r>
              <a:rPr lang="de-DE" sz="2400" baseline="30000">
                <a:solidFill>
                  <a:srgbClr val="009900"/>
                </a:solidFill>
                <a:cs typeface="Arial" pitchFamily="34" charset="0"/>
              </a:rPr>
              <a:t>2</a:t>
            </a:r>
          </a:p>
          <a:p>
            <a:pPr marL="342900" indent="-342900" algn="l">
              <a:spcBef>
                <a:spcPct val="20000"/>
              </a:spcBef>
              <a:spcAft>
                <a:spcPct val="35000"/>
              </a:spcAft>
              <a:buFontTx/>
              <a:buChar char="•"/>
            </a:pPr>
            <a:r>
              <a:rPr lang="de-DE" sz="2400">
                <a:solidFill>
                  <a:srgbClr val="009900"/>
                </a:solidFill>
                <a:cs typeface="Arial" pitchFamily="34" charset="0"/>
              </a:rPr>
              <a:t>GROMACS uses kJ instead of kcal</a:t>
            </a:r>
          </a:p>
        </p:txBody>
      </p:sp>
    </p:spTree>
    <p:extLst>
      <p:ext uri="{BB962C8B-B14F-4D97-AF65-F5344CB8AC3E}">
        <p14:creationId xmlns:p14="http://schemas.microsoft.com/office/powerpoint/2010/main" val="3427815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12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EABA9CEA-283C-4393-9AF2-000FE931616E}" type="slidenum">
              <a:rPr lang="en-US" sz="1400" smtClean="0"/>
              <a:pPr eaLnBrk="1" hangingPunct="1"/>
              <a:t>28</a:t>
            </a:fld>
            <a:endParaRPr lang="en-US" sz="1400" smtClean="0"/>
          </a:p>
        </p:txBody>
      </p:sp>
      <p:sp>
        <p:nvSpPr>
          <p:cNvPr id="51204" name="Rectangle 2"/>
          <p:cNvSpPr>
            <a:spLocks noGrp="1" noChangeArrowheads="1"/>
          </p:cNvSpPr>
          <p:nvPr>
            <p:ph type="title"/>
          </p:nvPr>
        </p:nvSpPr>
        <p:spPr/>
        <p:txBody>
          <a:bodyPr/>
          <a:lstStyle/>
          <a:p>
            <a:pPr eaLnBrk="1" hangingPunct="1"/>
            <a:r>
              <a:rPr lang="en-US" sz="4000" smtClean="0">
                <a:solidFill>
                  <a:srgbClr val="FF0000"/>
                </a:solidFill>
              </a:rPr>
              <a:t>Bond angles</a:t>
            </a:r>
          </a:p>
        </p:txBody>
      </p:sp>
      <p:sp>
        <p:nvSpPr>
          <p:cNvPr id="51205" name="Rectangle 3"/>
          <p:cNvSpPr>
            <a:spLocks noGrp="1" noChangeArrowheads="1"/>
          </p:cNvSpPr>
          <p:nvPr>
            <p:ph type="body" idx="1"/>
          </p:nvPr>
        </p:nvSpPr>
        <p:spPr>
          <a:xfrm>
            <a:off x="457200" y="1600200"/>
            <a:ext cx="8077200" cy="1676400"/>
          </a:xfrm>
        </p:spPr>
        <p:txBody>
          <a:bodyPr/>
          <a:lstStyle/>
          <a:p>
            <a:pPr eaLnBrk="1" hangingPunct="1"/>
            <a:r>
              <a:rPr lang="en-US" sz="2400" smtClean="0"/>
              <a:t>Not surprisingly, angles can be treated identically to bonds: </a:t>
            </a:r>
            <a:r>
              <a:rPr lang="en-US" sz="2400" smtClean="0">
                <a:solidFill>
                  <a:srgbClr val="009900"/>
                </a:solidFill>
              </a:rPr>
              <a:t>Hooke’s law is applied</a:t>
            </a:r>
            <a:r>
              <a:rPr lang="en-US" sz="2400" smtClean="0"/>
              <a:t>, 2 parameters needed</a:t>
            </a:r>
          </a:p>
          <a:p>
            <a:pPr eaLnBrk="1" hangingPunct="1"/>
            <a:r>
              <a:rPr lang="en-US" sz="2400" smtClean="0"/>
              <a:t>Like bonds, higher order terms can refine the model (i.e. for crystal lattice vibration, etc.)</a:t>
            </a:r>
          </a:p>
        </p:txBody>
      </p:sp>
      <p:pic>
        <p:nvPicPr>
          <p:cNvPr id="51206" name="Picture 4"/>
          <p:cNvPicPr>
            <a:picLocks noChangeAspect="1" noChangeArrowheads="1"/>
          </p:cNvPicPr>
          <p:nvPr/>
        </p:nvPicPr>
        <p:blipFill>
          <a:blip r:embed="rId3">
            <a:extLst>
              <a:ext uri="{28A0092B-C50C-407E-A947-70E740481C1C}">
                <a14:useLocalDpi xmlns:a14="http://schemas.microsoft.com/office/drawing/2010/main" val="0"/>
              </a:ext>
            </a:extLst>
          </a:blip>
          <a:srcRect t="7901" r="3865" b="28004"/>
          <a:stretch>
            <a:fillRect/>
          </a:stretch>
        </p:blipFill>
        <p:spPr bwMode="auto">
          <a:xfrm>
            <a:off x="1476375" y="3352800"/>
            <a:ext cx="56864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Rectangle 6"/>
          <p:cNvSpPr>
            <a:spLocks noChangeArrowheads="1"/>
          </p:cNvSpPr>
          <p:nvPr/>
        </p:nvSpPr>
        <p:spPr bwMode="auto">
          <a:xfrm>
            <a:off x="1676400" y="4267200"/>
            <a:ext cx="2133600" cy="685800"/>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1902192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2227"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622DA4B5-BD4C-4289-8937-8F9210FE412E}" type="slidenum">
              <a:rPr lang="en-US" sz="1400" smtClean="0"/>
              <a:pPr eaLnBrk="1" hangingPunct="1"/>
              <a:t>29</a:t>
            </a:fld>
            <a:endParaRPr lang="en-US" sz="1400" smtClean="0"/>
          </a:p>
        </p:txBody>
      </p:sp>
      <p:pic>
        <p:nvPicPr>
          <p:cNvPr id="52228" name="Picture 3"/>
          <p:cNvPicPr>
            <a:picLocks noChangeAspect="1" noChangeArrowheads="1"/>
          </p:cNvPicPr>
          <p:nvPr/>
        </p:nvPicPr>
        <p:blipFill>
          <a:blip r:embed="rId3">
            <a:extLst>
              <a:ext uri="{28A0092B-C50C-407E-A947-70E740481C1C}">
                <a14:useLocalDpi xmlns:a14="http://schemas.microsoft.com/office/drawing/2010/main" val="0"/>
              </a:ext>
            </a:extLst>
          </a:blip>
          <a:srcRect t="2338" r="51125" b="62540"/>
          <a:stretch>
            <a:fillRect/>
          </a:stretch>
        </p:blipFill>
        <p:spPr bwMode="auto">
          <a:xfrm>
            <a:off x="1814513" y="2667000"/>
            <a:ext cx="5424487"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5"/>
          <p:cNvSpPr>
            <a:spLocks noGrp="1" noChangeArrowheads="1"/>
          </p:cNvSpPr>
          <p:nvPr>
            <p:ph type="title"/>
          </p:nvPr>
        </p:nvSpPr>
        <p:spPr>
          <a:xfrm>
            <a:off x="228600" y="419100"/>
            <a:ext cx="8748713" cy="647700"/>
          </a:xfrm>
          <a:noFill/>
        </p:spPr>
        <p:txBody>
          <a:bodyPr/>
          <a:lstStyle/>
          <a:p>
            <a:pPr eaLnBrk="1" hangingPunct="1"/>
            <a:r>
              <a:rPr lang="en-US" altLang="zh-CN" sz="4000" smtClean="0">
                <a:solidFill>
                  <a:srgbClr val="FF0000"/>
                </a:solidFill>
                <a:ea typeface="SimSun" pitchFamily="2" charset="-122"/>
              </a:rPr>
              <a:t>Example angle parameters (AMBER)</a:t>
            </a:r>
          </a:p>
        </p:txBody>
      </p:sp>
      <p:sp>
        <p:nvSpPr>
          <p:cNvPr id="52230" name="Rectangle 6"/>
          <p:cNvSpPr>
            <a:spLocks noChangeArrowheads="1"/>
          </p:cNvSpPr>
          <p:nvPr/>
        </p:nvSpPr>
        <p:spPr bwMode="auto">
          <a:xfrm>
            <a:off x="609600" y="1447800"/>
            <a:ext cx="7848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ct val="20000"/>
              </a:spcBef>
              <a:spcAft>
                <a:spcPct val="35000"/>
              </a:spcAft>
              <a:buFontTx/>
              <a:buChar char="•"/>
            </a:pPr>
            <a:r>
              <a:rPr lang="de-DE" sz="2400">
                <a:solidFill>
                  <a:srgbClr val="009900"/>
                </a:solidFill>
              </a:rPr>
              <a:t>Angle parameters needed goes as (# atom types)</a:t>
            </a:r>
            <a:r>
              <a:rPr lang="de-DE" sz="2400" baseline="30000">
                <a:solidFill>
                  <a:srgbClr val="009900"/>
                </a:solidFill>
              </a:rPr>
              <a:t>3</a:t>
            </a:r>
            <a:r>
              <a:rPr lang="de-DE" sz="2400">
                <a:solidFill>
                  <a:srgbClr val="009900"/>
                </a:solidFill>
              </a:rPr>
              <a:t> 	</a:t>
            </a:r>
          </a:p>
          <a:p>
            <a:pPr marL="342900" indent="-342900" algn="l">
              <a:spcBef>
                <a:spcPct val="20000"/>
              </a:spcBef>
              <a:spcAft>
                <a:spcPct val="35000"/>
              </a:spcAft>
              <a:buFontTx/>
              <a:buChar char="•"/>
            </a:pPr>
            <a:r>
              <a:rPr lang="de-DE" sz="2400">
                <a:solidFill>
                  <a:srgbClr val="009900"/>
                </a:solidFill>
              </a:rPr>
              <a:t>Units depend on software: AMBER uses kcal/mol/rad</a:t>
            </a:r>
            <a:r>
              <a:rPr lang="de-DE" sz="2400" baseline="30000">
                <a:solidFill>
                  <a:srgbClr val="009900"/>
                </a:solidFill>
                <a:cs typeface="Arial" pitchFamily="34" charset="0"/>
              </a:rPr>
              <a:t>2</a:t>
            </a:r>
          </a:p>
        </p:txBody>
      </p:sp>
    </p:spTree>
    <p:extLst>
      <p:ext uri="{BB962C8B-B14F-4D97-AF65-F5344CB8AC3E}">
        <p14:creationId xmlns:p14="http://schemas.microsoft.com/office/powerpoint/2010/main" val="1597470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i="1" u="sng" smtClean="0">
                <a:solidFill>
                  <a:srgbClr val="FF0000"/>
                </a:solidFill>
              </a:rPr>
              <a:t>Disclaimer!</a:t>
            </a:r>
          </a:p>
        </p:txBody>
      </p:sp>
      <p:sp>
        <p:nvSpPr>
          <p:cNvPr id="3" name="Content Placeholder 2"/>
          <p:cNvSpPr>
            <a:spLocks noGrp="1"/>
          </p:cNvSpPr>
          <p:nvPr>
            <p:ph idx="1"/>
          </p:nvPr>
        </p:nvSpPr>
        <p:spPr>
          <a:xfrm>
            <a:off x="457200" y="1600200"/>
            <a:ext cx="5029200" cy="4525963"/>
          </a:xfrm>
        </p:spPr>
        <p:txBody>
          <a:bodyPr/>
          <a:lstStyle/>
          <a:p>
            <a:pPr>
              <a:spcBef>
                <a:spcPts val="1200"/>
              </a:spcBef>
            </a:pPr>
            <a:r>
              <a:rPr lang="en-US" sz="2200" smtClean="0"/>
              <a:t>First, this is a </a:t>
            </a:r>
            <a:r>
              <a:rPr lang="en-US" sz="2200" b="1" i="1" u="sng" smtClean="0"/>
              <a:t>basic</a:t>
            </a:r>
            <a:r>
              <a:rPr lang="en-US" sz="2200" smtClean="0"/>
              <a:t> introduction to molecular modeling and MD simulations … The calculations we perform using GROMACS are much more sophisticated than I can cover in ~100 slides!</a:t>
            </a:r>
          </a:p>
          <a:p>
            <a:pPr>
              <a:spcBef>
                <a:spcPts val="1200"/>
              </a:spcBef>
            </a:pPr>
            <a:r>
              <a:rPr lang="en-US" sz="2200" b="1" i="1" smtClean="0">
                <a:solidFill>
                  <a:srgbClr val="FF0000"/>
                </a:solidFill>
              </a:rPr>
              <a:t>Make sure you stop me and ask questions as we go!</a:t>
            </a:r>
          </a:p>
          <a:p>
            <a:pPr>
              <a:spcBef>
                <a:spcPts val="1200"/>
              </a:spcBef>
            </a:pPr>
            <a:r>
              <a:rPr lang="en-US" sz="2200" smtClean="0"/>
              <a:t>Also, we have a copy of the Leach book in the lab … consult that if you need more info as it goes in depth on everything we’ll discuss …</a:t>
            </a:r>
          </a:p>
          <a:p>
            <a:pPr>
              <a:spcBef>
                <a:spcPts val="1200"/>
              </a:spcBef>
            </a:pPr>
            <a:endParaRPr lang="en-US" sz="2200" smtClean="0"/>
          </a:p>
        </p:txBody>
      </p:sp>
      <p:sp>
        <p:nvSpPr>
          <p:cNvPr id="153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53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030D4BC-1DB4-4E8C-8783-135E0950DA76}" type="slidenum">
              <a:rPr lang="en-US" sz="1400" smtClean="0"/>
              <a:pPr eaLnBrk="1" hangingPunct="1"/>
              <a:t>3</a:t>
            </a:fld>
            <a:endParaRPr lang="en-US" sz="1400" smtClean="0"/>
          </a:p>
        </p:txBody>
      </p:sp>
      <p:pic>
        <p:nvPicPr>
          <p:cNvPr id="15366" name="Picture 1" descr="http://ecx.images-amazon.com/images/I/51I3vvnZ1TL._SS500_.jpg"/>
          <p:cNvPicPr>
            <a:picLocks noChangeAspect="1" noChangeArrowheads="1"/>
          </p:cNvPicPr>
          <p:nvPr/>
        </p:nvPicPr>
        <p:blipFill>
          <a:blip r:embed="rId2">
            <a:extLst>
              <a:ext uri="{28A0092B-C50C-407E-A947-70E740481C1C}">
                <a14:useLocalDpi xmlns:a14="http://schemas.microsoft.com/office/drawing/2010/main" val="0"/>
              </a:ext>
            </a:extLst>
          </a:blip>
          <a:srcRect l="15919" r="16161"/>
          <a:stretch>
            <a:fillRect/>
          </a:stretch>
        </p:blipFill>
        <p:spPr bwMode="auto">
          <a:xfrm>
            <a:off x="5608638" y="1600200"/>
            <a:ext cx="3078162" cy="453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741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325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3BE00937-D070-4E13-9E91-18E056F5253F}" type="slidenum">
              <a:rPr lang="en-US" sz="1400" smtClean="0"/>
              <a:pPr eaLnBrk="1" hangingPunct="1"/>
              <a:t>30</a:t>
            </a:fld>
            <a:endParaRPr lang="en-US" sz="1400" smtClean="0"/>
          </a:p>
        </p:txBody>
      </p:sp>
      <p:sp>
        <p:nvSpPr>
          <p:cNvPr id="53252" name="Rectangle 21"/>
          <p:cNvSpPr>
            <a:spLocks noChangeArrowheads="1"/>
          </p:cNvSpPr>
          <p:nvPr/>
        </p:nvSpPr>
        <p:spPr bwMode="auto">
          <a:xfrm>
            <a:off x="0" y="1676400"/>
            <a:ext cx="3886200" cy="3429000"/>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1307650" name="Picture 2" descr="spring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40386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7651" name="Picture 3" descr="spr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542535">
            <a:off x="2271713" y="3490913"/>
            <a:ext cx="762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Rectangle 4"/>
          <p:cNvSpPr>
            <a:spLocks noGrp="1" noChangeArrowheads="1"/>
          </p:cNvSpPr>
          <p:nvPr>
            <p:ph type="title"/>
          </p:nvPr>
        </p:nvSpPr>
        <p:spPr>
          <a:noFill/>
        </p:spPr>
        <p:txBody>
          <a:bodyPr/>
          <a:lstStyle/>
          <a:p>
            <a:pPr eaLnBrk="1" hangingPunct="1"/>
            <a:r>
              <a:rPr lang="en-US" sz="4000" smtClean="0">
                <a:solidFill>
                  <a:srgbClr val="FF0000"/>
                </a:solidFill>
              </a:rPr>
              <a:t>Simple 3-point water models</a:t>
            </a:r>
          </a:p>
        </p:txBody>
      </p:sp>
      <p:sp>
        <p:nvSpPr>
          <p:cNvPr id="53256" name="Oval 5"/>
          <p:cNvSpPr>
            <a:spLocks noChangeArrowheads="1"/>
          </p:cNvSpPr>
          <p:nvPr/>
        </p:nvSpPr>
        <p:spPr bwMode="auto">
          <a:xfrm>
            <a:off x="1096963" y="1970088"/>
            <a:ext cx="1616075" cy="1612900"/>
          </a:xfrm>
          <a:prstGeom prst="ellipse">
            <a:avLst/>
          </a:prstGeom>
          <a:solidFill>
            <a:srgbClr val="FF0000"/>
          </a:solidFill>
          <a:ln w="9525">
            <a:solidFill>
              <a:schemeClr val="tx1"/>
            </a:solidFill>
            <a:round/>
            <a:headEnd/>
            <a:tailEnd/>
          </a:ln>
        </p:spPr>
        <p:txBody>
          <a:bodyPr wrap="none" anchor="ctr"/>
          <a:lstStyle/>
          <a:p>
            <a:endParaRPr lang="en-US"/>
          </a:p>
        </p:txBody>
      </p:sp>
      <p:sp>
        <p:nvSpPr>
          <p:cNvPr id="1307654" name="Rectangle 6"/>
          <p:cNvSpPr>
            <a:spLocks noChangeArrowheads="1"/>
          </p:cNvSpPr>
          <p:nvPr/>
        </p:nvSpPr>
        <p:spPr bwMode="auto">
          <a:xfrm>
            <a:off x="4038600" y="1600200"/>
            <a:ext cx="50292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solidFill>
                  <a:srgbClr val="009900"/>
                </a:solidFill>
              </a:rPr>
              <a:t>Parameters needed:</a:t>
            </a:r>
          </a:p>
          <a:p>
            <a:pPr marL="742950" lvl="1" indent="-285750" algn="l">
              <a:spcBef>
                <a:spcPct val="20000"/>
              </a:spcBef>
              <a:buFontTx/>
              <a:buChar char="–"/>
            </a:pPr>
            <a:r>
              <a:rPr lang="en-US" sz="2400"/>
              <a:t>2 LJ parameters for O atom</a:t>
            </a:r>
          </a:p>
          <a:p>
            <a:pPr marL="742950" lvl="1" indent="-285750" algn="l">
              <a:spcBef>
                <a:spcPct val="20000"/>
              </a:spcBef>
              <a:buFontTx/>
              <a:buChar char="–"/>
            </a:pPr>
            <a:r>
              <a:rPr lang="en-US" sz="2400"/>
              <a:t>2 LJ parameters for H atoms</a:t>
            </a:r>
          </a:p>
          <a:p>
            <a:pPr marL="742950" lvl="1" indent="-285750" algn="l">
              <a:spcBef>
                <a:spcPct val="20000"/>
              </a:spcBef>
              <a:buFontTx/>
              <a:buChar char="–"/>
            </a:pPr>
            <a:r>
              <a:rPr lang="en-US" sz="2400"/>
              <a:t>2 partial charges</a:t>
            </a:r>
          </a:p>
          <a:p>
            <a:pPr marL="742950" lvl="1" indent="-285750" algn="l">
              <a:spcBef>
                <a:spcPct val="20000"/>
              </a:spcBef>
              <a:buFontTx/>
              <a:buChar char="–"/>
            </a:pPr>
            <a:r>
              <a:rPr lang="en-US" sz="2400"/>
              <a:t>O–H equilibrium bond length</a:t>
            </a:r>
          </a:p>
          <a:p>
            <a:pPr marL="742950" lvl="1" indent="-285750" algn="l">
              <a:spcBef>
                <a:spcPct val="20000"/>
              </a:spcBef>
              <a:buFontTx/>
              <a:buChar char="–"/>
            </a:pPr>
            <a:r>
              <a:rPr lang="en-US" sz="2400"/>
              <a:t>O–H force constant</a:t>
            </a:r>
          </a:p>
          <a:p>
            <a:pPr marL="742950" lvl="1" indent="-285750" algn="l">
              <a:spcBef>
                <a:spcPct val="20000"/>
              </a:spcBef>
              <a:buFontTx/>
              <a:buChar char="–"/>
            </a:pPr>
            <a:r>
              <a:rPr lang="en-US" sz="2400"/>
              <a:t>H-O-H equilibrium bond angle</a:t>
            </a:r>
          </a:p>
          <a:p>
            <a:pPr marL="742950" lvl="1" indent="-285750" algn="l">
              <a:spcBef>
                <a:spcPct val="20000"/>
              </a:spcBef>
              <a:buFontTx/>
              <a:buChar char="–"/>
            </a:pPr>
            <a:r>
              <a:rPr lang="en-US" sz="2400"/>
              <a:t>H-O-H angle force constants</a:t>
            </a:r>
          </a:p>
        </p:txBody>
      </p:sp>
      <p:sp>
        <p:nvSpPr>
          <p:cNvPr id="53258" name="Rectangle 8"/>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259"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307660" name="Rectangle 12"/>
          <p:cNvSpPr>
            <a:spLocks noChangeArrowheads="1"/>
          </p:cNvSpPr>
          <p:nvPr/>
        </p:nvSpPr>
        <p:spPr bwMode="auto">
          <a:xfrm>
            <a:off x="1524000" y="2362200"/>
            <a:ext cx="754063" cy="76200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latin typeface="Symbol" pitchFamily="18" charset="2"/>
                <a:cs typeface="Arial" charset="0"/>
              </a:rPr>
              <a:t>d</a:t>
            </a:r>
            <a:r>
              <a:rPr lang="en-US" baseline="30000">
                <a:effectLst>
                  <a:outerShdw blurRad="38100" dist="38100" dir="2700000" algn="tl">
                    <a:srgbClr val="C0C0C0"/>
                  </a:outerShdw>
                </a:effectLst>
                <a:latin typeface="Symbol" pitchFamily="18" charset="2"/>
                <a:cs typeface="Arial" charset="0"/>
              </a:rPr>
              <a:t>- </a:t>
            </a:r>
          </a:p>
        </p:txBody>
      </p:sp>
      <p:sp>
        <p:nvSpPr>
          <p:cNvPr id="53261" name="Oval 14"/>
          <p:cNvSpPr>
            <a:spLocks noChangeArrowheads="1"/>
          </p:cNvSpPr>
          <p:nvPr/>
        </p:nvSpPr>
        <p:spPr bwMode="auto">
          <a:xfrm>
            <a:off x="381000" y="3810000"/>
            <a:ext cx="690563" cy="690563"/>
          </a:xfrm>
          <a:prstGeom prst="ellipse">
            <a:avLst/>
          </a:prstGeom>
          <a:solidFill>
            <a:schemeClr val="bg1"/>
          </a:solidFill>
          <a:ln w="9525" algn="ctr">
            <a:solidFill>
              <a:schemeClr val="tx1"/>
            </a:solidFill>
            <a:round/>
            <a:headEnd/>
            <a:tailEnd/>
          </a:ln>
        </p:spPr>
        <p:txBody>
          <a:bodyPr wrap="none" anchor="ctr"/>
          <a:lstStyle/>
          <a:p>
            <a:endParaRPr lang="en-US"/>
          </a:p>
        </p:txBody>
      </p:sp>
      <p:sp>
        <p:nvSpPr>
          <p:cNvPr id="1307663" name="Rectangle 15"/>
          <p:cNvSpPr>
            <a:spLocks noChangeArrowheads="1"/>
          </p:cNvSpPr>
          <p:nvPr/>
        </p:nvSpPr>
        <p:spPr bwMode="auto">
          <a:xfrm>
            <a:off x="457200" y="3886200"/>
            <a:ext cx="531813" cy="579438"/>
          </a:xfrm>
          <a:prstGeom prst="rect">
            <a:avLst/>
          </a:prstGeom>
          <a:noFill/>
          <a:ln w="9525">
            <a:noFill/>
            <a:miter lim="800000"/>
            <a:headEnd/>
            <a:tailEnd/>
          </a:ln>
          <a:effectLst/>
        </p:spPr>
        <p:txBody>
          <a:bodyPr wrap="none">
            <a:spAutoFit/>
          </a:bodyPr>
          <a:lstStyle/>
          <a:p>
            <a:pPr>
              <a:defRPr/>
            </a:pPr>
            <a:r>
              <a:rPr lang="en-US" sz="3200">
                <a:solidFill>
                  <a:srgbClr val="050507"/>
                </a:solidFill>
                <a:effectLst>
                  <a:outerShdw blurRad="38100" dist="38100" dir="2700000" algn="tl">
                    <a:srgbClr val="C0C0C0"/>
                  </a:outerShdw>
                </a:effectLst>
                <a:latin typeface="Symbol" pitchFamily="18" charset="2"/>
                <a:cs typeface="Arial" charset="0"/>
              </a:rPr>
              <a:t>d</a:t>
            </a:r>
            <a:r>
              <a:rPr lang="en-US" sz="3200" baseline="30000">
                <a:solidFill>
                  <a:srgbClr val="050507"/>
                </a:solidFill>
                <a:effectLst>
                  <a:outerShdw blurRad="38100" dist="38100" dir="2700000" algn="tl">
                    <a:srgbClr val="C0C0C0"/>
                  </a:outerShdw>
                </a:effectLst>
                <a:latin typeface="Symbol" pitchFamily="18" charset="2"/>
                <a:cs typeface="Arial" charset="0"/>
              </a:rPr>
              <a:t>+</a:t>
            </a:r>
          </a:p>
        </p:txBody>
      </p:sp>
      <p:pic>
        <p:nvPicPr>
          <p:cNvPr id="1307667" name="Picture 19" descr="spr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479861">
            <a:off x="962025" y="3276600"/>
            <a:ext cx="333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4" name="Oval 24"/>
          <p:cNvSpPr>
            <a:spLocks noChangeArrowheads="1"/>
          </p:cNvSpPr>
          <p:nvPr/>
        </p:nvSpPr>
        <p:spPr bwMode="auto">
          <a:xfrm>
            <a:off x="2743200" y="3810000"/>
            <a:ext cx="690563" cy="690563"/>
          </a:xfrm>
          <a:prstGeom prst="ellipse">
            <a:avLst/>
          </a:prstGeom>
          <a:solidFill>
            <a:schemeClr val="bg1"/>
          </a:solidFill>
          <a:ln w="9525" algn="ctr">
            <a:solidFill>
              <a:schemeClr val="tx1"/>
            </a:solidFill>
            <a:round/>
            <a:headEnd/>
            <a:tailEnd/>
          </a:ln>
        </p:spPr>
        <p:txBody>
          <a:bodyPr wrap="none" anchor="ctr"/>
          <a:lstStyle/>
          <a:p>
            <a:endParaRPr lang="en-US"/>
          </a:p>
        </p:txBody>
      </p:sp>
      <p:sp>
        <p:nvSpPr>
          <p:cNvPr id="1307673" name="Rectangle 25"/>
          <p:cNvSpPr>
            <a:spLocks noChangeArrowheads="1"/>
          </p:cNvSpPr>
          <p:nvPr/>
        </p:nvSpPr>
        <p:spPr bwMode="auto">
          <a:xfrm>
            <a:off x="2819400" y="3886200"/>
            <a:ext cx="531813" cy="579438"/>
          </a:xfrm>
          <a:prstGeom prst="rect">
            <a:avLst/>
          </a:prstGeom>
          <a:noFill/>
          <a:ln w="9525">
            <a:noFill/>
            <a:miter lim="800000"/>
            <a:headEnd/>
            <a:tailEnd/>
          </a:ln>
          <a:effectLst/>
        </p:spPr>
        <p:txBody>
          <a:bodyPr wrap="none">
            <a:spAutoFit/>
          </a:bodyPr>
          <a:lstStyle/>
          <a:p>
            <a:pPr>
              <a:defRPr/>
            </a:pPr>
            <a:r>
              <a:rPr lang="en-US" sz="3200">
                <a:solidFill>
                  <a:srgbClr val="050507"/>
                </a:solidFill>
                <a:effectLst>
                  <a:outerShdw blurRad="38100" dist="38100" dir="2700000" algn="tl">
                    <a:srgbClr val="C0C0C0"/>
                  </a:outerShdw>
                </a:effectLst>
                <a:latin typeface="Symbol" pitchFamily="18" charset="2"/>
                <a:cs typeface="Arial" charset="0"/>
              </a:rPr>
              <a:t>d</a:t>
            </a:r>
            <a:r>
              <a:rPr lang="en-US" sz="3200" baseline="30000">
                <a:solidFill>
                  <a:srgbClr val="050507"/>
                </a:solidFill>
                <a:effectLst>
                  <a:outerShdw blurRad="38100" dist="38100" dir="2700000" algn="tl">
                    <a:srgbClr val="C0C0C0"/>
                  </a:outerShdw>
                </a:effectLst>
                <a:latin typeface="Symbol" pitchFamily="18" charset="2"/>
                <a:cs typeface="Arial" charset="0"/>
              </a:rPr>
              <a:t>+</a:t>
            </a:r>
          </a:p>
        </p:txBody>
      </p:sp>
      <p:sp>
        <p:nvSpPr>
          <p:cNvPr id="1307674" name="Rectangle 26"/>
          <p:cNvSpPr>
            <a:spLocks noChangeArrowheads="1"/>
          </p:cNvSpPr>
          <p:nvPr/>
        </p:nvSpPr>
        <p:spPr bwMode="auto">
          <a:xfrm>
            <a:off x="2635250" y="3200400"/>
            <a:ext cx="449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chemeClr val="bg1"/>
                </a:solidFill>
              </a:rPr>
              <a:t>k</a:t>
            </a:r>
            <a:r>
              <a:rPr lang="en-US" sz="2400" baseline="-25000">
                <a:solidFill>
                  <a:schemeClr val="bg1"/>
                </a:solidFill>
              </a:rPr>
              <a:t>b</a:t>
            </a:r>
          </a:p>
        </p:txBody>
      </p:sp>
      <p:sp>
        <p:nvSpPr>
          <p:cNvPr id="1307675" name="Rectangle 27"/>
          <p:cNvSpPr>
            <a:spLocks noChangeArrowheads="1"/>
          </p:cNvSpPr>
          <p:nvPr/>
        </p:nvSpPr>
        <p:spPr bwMode="auto">
          <a:xfrm>
            <a:off x="1752600" y="4267200"/>
            <a:ext cx="44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chemeClr val="bg1"/>
                </a:solidFill>
              </a:rPr>
              <a:t>k</a:t>
            </a:r>
            <a:r>
              <a:rPr lang="en-US" sz="2400" baseline="-25000">
                <a:solidFill>
                  <a:schemeClr val="bg1"/>
                </a:solidFill>
                <a:latin typeface="Symbol" pitchFamily="18" charset="2"/>
              </a:rPr>
              <a:t>q</a:t>
            </a:r>
          </a:p>
        </p:txBody>
      </p:sp>
      <p:sp>
        <p:nvSpPr>
          <p:cNvPr id="1307676" name="Rectangle 28"/>
          <p:cNvSpPr>
            <a:spLocks noChangeArrowheads="1"/>
          </p:cNvSpPr>
          <p:nvPr/>
        </p:nvSpPr>
        <p:spPr bwMode="auto">
          <a:xfrm>
            <a:off x="2300288" y="1676400"/>
            <a:ext cx="1357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a:solidFill>
                  <a:schemeClr val="bg1"/>
                </a:solidFill>
                <a:latin typeface="Symbol" pitchFamily="18" charset="2"/>
              </a:rPr>
              <a:t>s</a:t>
            </a:r>
            <a:r>
              <a:rPr lang="en-US" sz="2400">
                <a:solidFill>
                  <a:schemeClr val="bg1"/>
                </a:solidFill>
              </a:rPr>
              <a:t> and </a:t>
            </a:r>
            <a:r>
              <a:rPr lang="en-US" sz="2400">
                <a:solidFill>
                  <a:schemeClr val="bg1"/>
                </a:solidFill>
                <a:latin typeface="Symbol" pitchFamily="18" charset="2"/>
              </a:rPr>
              <a:t>e</a:t>
            </a:r>
            <a:endParaRPr lang="en-US" sz="2400" baseline="-25000">
              <a:solidFill>
                <a:schemeClr val="bg1"/>
              </a:solidFill>
              <a:latin typeface="Symbol" pitchFamily="18" charset="2"/>
            </a:endParaRPr>
          </a:p>
        </p:txBody>
      </p:sp>
      <p:sp>
        <p:nvSpPr>
          <p:cNvPr id="3" name="Rectangle 2"/>
          <p:cNvSpPr>
            <a:spLocks noChangeArrowheads="1"/>
          </p:cNvSpPr>
          <p:nvPr/>
        </p:nvSpPr>
        <p:spPr bwMode="auto">
          <a:xfrm>
            <a:off x="1143000" y="5410200"/>
            <a:ext cx="6858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lang="en-US" sz="2400">
                <a:solidFill>
                  <a:srgbClr val="0000FF"/>
                </a:solidFill>
              </a:rPr>
              <a:t>Total of 10 parameters are needed just for a simple model of water! </a:t>
            </a:r>
          </a:p>
        </p:txBody>
      </p:sp>
    </p:spTree>
    <p:extLst>
      <p:ext uri="{BB962C8B-B14F-4D97-AF65-F5344CB8AC3E}">
        <p14:creationId xmlns:p14="http://schemas.microsoft.com/office/powerpoint/2010/main" val="3230944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76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765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765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76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076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76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07654">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076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076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0765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0765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0767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076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07654">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07654">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076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0765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7660" grpId="0"/>
      <p:bldP spid="1307663" grpId="0"/>
      <p:bldP spid="1307673" grpId="0"/>
      <p:bldP spid="1307674" grpId="0"/>
      <p:bldP spid="1307675" grpId="0"/>
      <p:bldP spid="1307676"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42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EFE41B1F-F3F6-4A35-AB12-F5C4D4C50987}" type="slidenum">
              <a:rPr lang="en-US" sz="1400" smtClean="0"/>
              <a:pPr eaLnBrk="1" hangingPunct="1"/>
              <a:t>31</a:t>
            </a:fld>
            <a:endParaRPr lang="en-US" sz="1400" smtClean="0"/>
          </a:p>
        </p:txBody>
      </p:sp>
      <p:sp>
        <p:nvSpPr>
          <p:cNvPr id="54276" name="Rectangle 2"/>
          <p:cNvSpPr>
            <a:spLocks noGrp="1" noChangeArrowheads="1"/>
          </p:cNvSpPr>
          <p:nvPr>
            <p:ph type="title"/>
          </p:nvPr>
        </p:nvSpPr>
        <p:spPr/>
        <p:txBody>
          <a:bodyPr/>
          <a:lstStyle/>
          <a:p>
            <a:pPr eaLnBrk="1" hangingPunct="1"/>
            <a:r>
              <a:rPr lang="en-US" sz="4000" smtClean="0">
                <a:solidFill>
                  <a:srgbClr val="FF0000"/>
                </a:solidFill>
              </a:rPr>
              <a:t>Dihedral potentials</a:t>
            </a:r>
          </a:p>
        </p:txBody>
      </p:sp>
      <p:sp>
        <p:nvSpPr>
          <p:cNvPr id="1343491" name="Rectangle 3"/>
          <p:cNvSpPr>
            <a:spLocks noGrp="1" noChangeArrowheads="1"/>
          </p:cNvSpPr>
          <p:nvPr>
            <p:ph type="body" idx="1"/>
          </p:nvPr>
        </p:nvSpPr>
        <p:spPr>
          <a:xfrm>
            <a:off x="4724400" y="1600200"/>
            <a:ext cx="4191000" cy="4525963"/>
          </a:xfrm>
        </p:spPr>
        <p:txBody>
          <a:bodyPr/>
          <a:lstStyle/>
          <a:p>
            <a:pPr eaLnBrk="1" hangingPunct="1">
              <a:spcAft>
                <a:spcPct val="40000"/>
              </a:spcAft>
            </a:pPr>
            <a:r>
              <a:rPr lang="en-US" sz="2400" smtClean="0"/>
              <a:t>Whenever we have 4 atoms bonded in a row, a dihedral (torsion) results</a:t>
            </a:r>
          </a:p>
          <a:p>
            <a:pPr eaLnBrk="1" hangingPunct="1">
              <a:spcAft>
                <a:spcPct val="40000"/>
              </a:spcAft>
            </a:pPr>
            <a:r>
              <a:rPr lang="en-US" sz="2400" smtClean="0"/>
              <a:t>In proteins we generally talk about </a:t>
            </a:r>
            <a:r>
              <a:rPr lang="en-US" sz="2400" smtClean="0">
                <a:latin typeface="Symbol" pitchFamily="18" charset="2"/>
              </a:rPr>
              <a:t>f/y</a:t>
            </a:r>
            <a:r>
              <a:rPr lang="en-US" sz="2400" smtClean="0"/>
              <a:t> torsions</a:t>
            </a:r>
          </a:p>
          <a:p>
            <a:pPr eaLnBrk="1" hangingPunct="1">
              <a:spcAft>
                <a:spcPct val="40000"/>
              </a:spcAft>
            </a:pPr>
            <a:r>
              <a:rPr lang="en-US" sz="2400" smtClean="0"/>
              <a:t>Nucleic acids have 6 backbone torsions</a:t>
            </a:r>
          </a:p>
          <a:p>
            <a:pPr eaLnBrk="1" hangingPunct="1">
              <a:spcAft>
                <a:spcPct val="40000"/>
              </a:spcAft>
            </a:pPr>
            <a:r>
              <a:rPr lang="en-US" sz="2400" smtClean="0">
                <a:solidFill>
                  <a:srgbClr val="0000FF"/>
                </a:solidFill>
              </a:rPr>
              <a:t>Organic chemistry provides the philosophy to model torsions</a:t>
            </a:r>
          </a:p>
        </p:txBody>
      </p:sp>
      <p:pic>
        <p:nvPicPr>
          <p:cNvPr id="542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3762375"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43400"/>
            <a:ext cx="3657600"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092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4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349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434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5299" name="Rectangle 2"/>
          <p:cNvSpPr>
            <a:spLocks noGrp="1" noChangeArrowheads="1"/>
          </p:cNvSpPr>
          <p:nvPr>
            <p:ph type="title"/>
          </p:nvPr>
        </p:nvSpPr>
        <p:spPr/>
        <p:txBody>
          <a:bodyPr/>
          <a:lstStyle/>
          <a:p>
            <a:pPr eaLnBrk="1" hangingPunct="1"/>
            <a:r>
              <a:rPr lang="en-US" sz="4000" smtClean="0">
                <a:solidFill>
                  <a:srgbClr val="FF0000"/>
                </a:solidFill>
              </a:rPr>
              <a:t>Ethane</a:t>
            </a:r>
          </a:p>
        </p:txBody>
      </p:sp>
      <p:sp>
        <p:nvSpPr>
          <p:cNvPr id="1315843" name="Rectangle 3"/>
          <p:cNvSpPr>
            <a:spLocks noGrp="1" noChangeArrowheads="1"/>
          </p:cNvSpPr>
          <p:nvPr>
            <p:ph type="body" idx="1"/>
          </p:nvPr>
        </p:nvSpPr>
        <p:spPr>
          <a:xfrm>
            <a:off x="609600" y="4256088"/>
            <a:ext cx="8229600" cy="468312"/>
          </a:xfrm>
        </p:spPr>
        <p:txBody>
          <a:bodyPr/>
          <a:lstStyle/>
          <a:p>
            <a:pPr eaLnBrk="1" hangingPunct="1"/>
            <a:r>
              <a:rPr lang="en-US" sz="2400" smtClean="0"/>
              <a:t>Use periodic functions E = </a:t>
            </a:r>
            <a:r>
              <a:rPr lang="en-US" sz="2400" smtClean="0">
                <a:solidFill>
                  <a:srgbClr val="0000FF"/>
                </a:solidFill>
              </a:rPr>
              <a:t>k</a:t>
            </a:r>
            <a:r>
              <a:rPr lang="en-US" sz="2400" baseline="-25000" smtClean="0">
                <a:solidFill>
                  <a:srgbClr val="0000FF"/>
                </a:solidFill>
                <a:latin typeface="Symbol" pitchFamily="18" charset="2"/>
              </a:rPr>
              <a:t>f</a:t>
            </a:r>
            <a:r>
              <a:rPr lang="en-US" sz="2400" smtClean="0"/>
              <a:t> [1 + cos(</a:t>
            </a:r>
            <a:r>
              <a:rPr lang="en-US" sz="2400" smtClean="0">
                <a:solidFill>
                  <a:srgbClr val="009900"/>
                </a:solidFill>
              </a:rPr>
              <a:t>n</a:t>
            </a:r>
            <a:r>
              <a:rPr lang="en-US" sz="2400" smtClean="0">
                <a:latin typeface="Symbol" pitchFamily="18" charset="2"/>
              </a:rPr>
              <a:t>f</a:t>
            </a:r>
            <a:r>
              <a:rPr lang="en-US" sz="2400" smtClean="0"/>
              <a:t> - </a:t>
            </a:r>
            <a:r>
              <a:rPr lang="en-US" sz="2400" smtClean="0">
                <a:solidFill>
                  <a:srgbClr val="FF0000"/>
                </a:solidFill>
                <a:latin typeface="Symbol" pitchFamily="18" charset="2"/>
              </a:rPr>
              <a:t>f</a:t>
            </a:r>
            <a:r>
              <a:rPr lang="en-US" sz="2400" baseline="-25000" smtClean="0">
                <a:solidFill>
                  <a:srgbClr val="FF0000"/>
                </a:solidFill>
              </a:rPr>
              <a:t>o</a:t>
            </a:r>
            <a:r>
              <a:rPr lang="en-US" sz="2400" smtClean="0"/>
              <a:t>)]</a:t>
            </a:r>
          </a:p>
        </p:txBody>
      </p:sp>
      <p:pic>
        <p:nvPicPr>
          <p:cNvPr id="55301" name="Picture 4" descr="imag7_08"/>
          <p:cNvPicPr>
            <a:picLocks noChangeAspect="1" noChangeArrowheads="1"/>
          </p:cNvPicPr>
          <p:nvPr/>
        </p:nvPicPr>
        <p:blipFill>
          <a:blip r:embed="rId3">
            <a:extLst>
              <a:ext uri="{28A0092B-C50C-407E-A947-70E740481C1C}">
                <a14:useLocalDpi xmlns:a14="http://schemas.microsoft.com/office/drawing/2010/main" val="0"/>
              </a:ext>
            </a:extLst>
          </a:blip>
          <a:srcRect t="6918" b="7196"/>
          <a:stretch>
            <a:fillRect/>
          </a:stretch>
        </p:blipFill>
        <p:spPr bwMode="auto">
          <a:xfrm>
            <a:off x="4191000" y="1306513"/>
            <a:ext cx="43434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5" descr="ethaneStructure"/>
          <p:cNvPicPr>
            <a:picLocks noChangeAspect="1" noChangeArrowheads="1"/>
          </p:cNvPicPr>
          <p:nvPr/>
        </p:nvPicPr>
        <p:blipFill>
          <a:blip r:embed="rId4">
            <a:extLst>
              <a:ext uri="{28A0092B-C50C-407E-A947-70E740481C1C}">
                <a14:useLocalDpi xmlns:a14="http://schemas.microsoft.com/office/drawing/2010/main" val="0"/>
              </a:ext>
            </a:extLst>
          </a:blip>
          <a:srcRect l="12236" t="3777" r="4501" b="1259"/>
          <a:stretch>
            <a:fillRect/>
          </a:stretch>
        </p:blipFill>
        <p:spPr bwMode="auto">
          <a:xfrm>
            <a:off x="685800" y="1295400"/>
            <a:ext cx="31242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Rectangle 6"/>
          <p:cNvSpPr>
            <a:spLocks noChangeArrowheads="1"/>
          </p:cNvSpPr>
          <p:nvPr/>
        </p:nvSpPr>
        <p:spPr bwMode="auto">
          <a:xfrm>
            <a:off x="1524000" y="1295400"/>
            <a:ext cx="844550" cy="168275"/>
          </a:xfrm>
          <a:prstGeom prst="rect">
            <a:avLst/>
          </a:prstGeom>
          <a:solidFill>
            <a:srgbClr val="050507"/>
          </a:solidFill>
          <a:ln w="9525">
            <a:solidFill>
              <a:srgbClr val="050507"/>
            </a:solidFill>
            <a:miter lim="800000"/>
            <a:headEnd/>
            <a:tailEnd/>
          </a:ln>
        </p:spPr>
        <p:txBody>
          <a:bodyPr wrap="none" anchor="ctr"/>
          <a:lstStyle/>
          <a:p>
            <a:endParaRPr lang="en-US"/>
          </a:p>
        </p:txBody>
      </p:sp>
      <p:sp>
        <p:nvSpPr>
          <p:cNvPr id="55304" name="Rectangle 7"/>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05" name="Rectangle 9"/>
          <p:cNvSpPr>
            <a:spLocks noChangeArrowheads="1"/>
          </p:cNvSpPr>
          <p:nvPr/>
        </p:nvSpPr>
        <p:spPr bwMode="auto">
          <a:xfrm>
            <a:off x="685800" y="1295400"/>
            <a:ext cx="3124200" cy="2819400"/>
          </a:xfrm>
          <a:prstGeom prst="rect">
            <a:avLst/>
          </a:prstGeom>
          <a:noFill/>
          <a:ln w="25400">
            <a:solidFill>
              <a:srgbClr val="050507"/>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Rectangle 3"/>
          <p:cNvSpPr txBox="1">
            <a:spLocks noChangeArrowheads="1"/>
          </p:cNvSpPr>
          <p:nvPr/>
        </p:nvSpPr>
        <p:spPr bwMode="auto">
          <a:xfrm>
            <a:off x="3962400" y="4991100"/>
            <a:ext cx="32004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20000"/>
              </a:spcBef>
            </a:pPr>
            <a:r>
              <a:rPr lang="en-US" sz="2200" dirty="0">
                <a:solidFill>
                  <a:srgbClr val="009900"/>
                </a:solidFill>
              </a:rPr>
              <a:t>Multiplicity (n</a:t>
            </a:r>
            <a:r>
              <a:rPr lang="en-US" sz="2200" dirty="0" smtClean="0">
                <a:solidFill>
                  <a:srgbClr val="009900"/>
                </a:solidFill>
              </a:rPr>
              <a:t>): </a:t>
            </a:r>
            <a:r>
              <a:rPr lang="en-US" sz="2200" dirty="0">
                <a:solidFill>
                  <a:srgbClr val="009900"/>
                </a:solidFill>
              </a:rPr>
              <a:t>determines number of minima and maxima in the energy function (Ethane has n=3)</a:t>
            </a:r>
          </a:p>
        </p:txBody>
      </p:sp>
      <p:sp>
        <p:nvSpPr>
          <p:cNvPr id="12" name="Rectangle 3"/>
          <p:cNvSpPr txBox="1">
            <a:spLocks noChangeArrowheads="1"/>
          </p:cNvSpPr>
          <p:nvPr/>
        </p:nvSpPr>
        <p:spPr bwMode="auto">
          <a:xfrm>
            <a:off x="7010400" y="5219700"/>
            <a:ext cx="2090738"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20000"/>
              </a:spcBef>
            </a:pPr>
            <a:r>
              <a:rPr lang="en-US" sz="2200" dirty="0">
                <a:solidFill>
                  <a:srgbClr val="FF0000"/>
                </a:solidFill>
              </a:rPr>
              <a:t>Equilibrium torsion </a:t>
            </a:r>
            <a:r>
              <a:rPr lang="en-US" sz="2200" dirty="0" smtClean="0">
                <a:solidFill>
                  <a:srgbClr val="FF0000"/>
                </a:solidFill>
              </a:rPr>
              <a:t>angle: </a:t>
            </a:r>
            <a:r>
              <a:rPr lang="en-US" sz="2200" dirty="0">
                <a:solidFill>
                  <a:srgbClr val="FF0000"/>
                </a:solidFill>
              </a:rPr>
              <a:t>(</a:t>
            </a:r>
            <a:r>
              <a:rPr lang="en-US" sz="2200" dirty="0" err="1">
                <a:solidFill>
                  <a:srgbClr val="FF0000"/>
                </a:solidFill>
                <a:latin typeface="Symbol" pitchFamily="18" charset="2"/>
              </a:rPr>
              <a:t>f</a:t>
            </a:r>
            <a:r>
              <a:rPr lang="en-US" sz="2200" baseline="-25000" dirty="0" err="1">
                <a:solidFill>
                  <a:srgbClr val="FF0000"/>
                </a:solidFill>
              </a:rPr>
              <a:t>o</a:t>
            </a:r>
            <a:r>
              <a:rPr lang="en-US" sz="2200" dirty="0">
                <a:solidFill>
                  <a:srgbClr val="FF0000"/>
                </a:solidFill>
              </a:rPr>
              <a:t>) determines phase (</a:t>
            </a:r>
            <a:r>
              <a:rPr lang="en-US" sz="2200" dirty="0" err="1">
                <a:solidFill>
                  <a:srgbClr val="FF0000"/>
                </a:solidFill>
              </a:rPr>
              <a:t>E</a:t>
            </a:r>
            <a:r>
              <a:rPr lang="en-US" sz="2200" baseline="-25000" dirty="0" err="1">
                <a:solidFill>
                  <a:srgbClr val="FF0000"/>
                </a:solidFill>
              </a:rPr>
              <a:t>max</a:t>
            </a:r>
            <a:r>
              <a:rPr lang="en-US" sz="2200" dirty="0">
                <a:solidFill>
                  <a:srgbClr val="FF0000"/>
                </a:solidFill>
              </a:rPr>
              <a:t>)</a:t>
            </a:r>
          </a:p>
        </p:txBody>
      </p:sp>
      <p:sp>
        <p:nvSpPr>
          <p:cNvPr id="13" name="Rectangle 3"/>
          <p:cNvSpPr txBox="1">
            <a:spLocks noChangeArrowheads="1"/>
          </p:cNvSpPr>
          <p:nvPr/>
        </p:nvSpPr>
        <p:spPr bwMode="auto">
          <a:xfrm>
            <a:off x="1600200" y="5419725"/>
            <a:ext cx="24384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20000"/>
              </a:spcBef>
            </a:pPr>
            <a:r>
              <a:rPr lang="en-US" sz="2200" dirty="0">
                <a:solidFill>
                  <a:srgbClr val="0000FF"/>
                </a:solidFill>
              </a:rPr>
              <a:t>Force </a:t>
            </a:r>
            <a:r>
              <a:rPr lang="en-US" sz="2200" dirty="0" smtClean="0">
                <a:solidFill>
                  <a:srgbClr val="0000FF"/>
                </a:solidFill>
              </a:rPr>
              <a:t>constant: </a:t>
            </a:r>
            <a:r>
              <a:rPr lang="en-US" sz="2200" dirty="0">
                <a:solidFill>
                  <a:srgbClr val="0000FF"/>
                </a:solidFill>
              </a:rPr>
              <a:t>determines amplitude (</a:t>
            </a:r>
            <a:r>
              <a:rPr lang="en-US" sz="2200" dirty="0" err="1">
                <a:solidFill>
                  <a:srgbClr val="0000FF"/>
                </a:solidFill>
              </a:rPr>
              <a:t>k</a:t>
            </a:r>
            <a:r>
              <a:rPr lang="en-US" sz="2200" baseline="-25000" dirty="0" err="1">
                <a:solidFill>
                  <a:srgbClr val="0000FF"/>
                </a:solidFill>
                <a:latin typeface="Symbol" pitchFamily="18" charset="2"/>
              </a:rPr>
              <a:t>f</a:t>
            </a:r>
            <a:r>
              <a:rPr lang="en-US" sz="2200" dirty="0">
                <a:solidFill>
                  <a:srgbClr val="0000FF"/>
                </a:solidFill>
              </a:rPr>
              <a:t>)</a:t>
            </a:r>
          </a:p>
        </p:txBody>
      </p:sp>
      <p:cxnSp>
        <p:nvCxnSpPr>
          <p:cNvPr id="3" name="Straight Arrow Connector 2"/>
          <p:cNvCxnSpPr>
            <a:cxnSpLocks noChangeShapeType="1"/>
            <a:endCxn id="1315843" idx="2"/>
          </p:cNvCxnSpPr>
          <p:nvPr/>
        </p:nvCxnSpPr>
        <p:spPr bwMode="auto">
          <a:xfrm flipV="1">
            <a:off x="3581400" y="4724400"/>
            <a:ext cx="1143000" cy="762000"/>
          </a:xfrm>
          <a:prstGeom prst="straightConnector1">
            <a:avLst/>
          </a:prstGeom>
          <a:noFill/>
          <a:ln w="19050" algn="ctr">
            <a:solidFill>
              <a:srgbClr val="0000FF"/>
            </a:solidFill>
            <a:round/>
            <a:headEnd/>
            <a:tailEnd type="triangle" w="lg" len="med"/>
          </a:ln>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flipV="1">
            <a:off x="5715000" y="4724400"/>
            <a:ext cx="533400" cy="381000"/>
          </a:xfrm>
          <a:prstGeom prst="straightConnector1">
            <a:avLst/>
          </a:prstGeom>
          <a:noFill/>
          <a:ln w="19050" algn="ctr">
            <a:solidFill>
              <a:srgbClr val="009900"/>
            </a:solidFill>
            <a:round/>
            <a:headEnd/>
            <a:tailEnd type="triangle" w="lg" len="med"/>
          </a:ln>
          <a:extLst>
            <a:ext uri="{909E8E84-426E-40DD-AFC4-6F175D3DCCD1}">
              <a14:hiddenFill xmlns:a14="http://schemas.microsoft.com/office/drawing/2010/main">
                <a:noFill/>
              </a14:hiddenFill>
            </a:ext>
          </a:extLst>
        </p:spPr>
      </p:cxnSp>
      <p:cxnSp>
        <p:nvCxnSpPr>
          <p:cNvPr id="18" name="Straight Arrow Connector 17"/>
          <p:cNvCxnSpPr>
            <a:cxnSpLocks noChangeShapeType="1"/>
          </p:cNvCxnSpPr>
          <p:nvPr/>
        </p:nvCxnSpPr>
        <p:spPr bwMode="auto">
          <a:xfrm flipH="1" flipV="1">
            <a:off x="7010400" y="4800600"/>
            <a:ext cx="457200" cy="381000"/>
          </a:xfrm>
          <a:prstGeom prst="straightConnector1">
            <a:avLst/>
          </a:prstGeom>
          <a:noFill/>
          <a:ln w="19050" algn="ctr">
            <a:solidFill>
              <a:srgbClr val="FF0000"/>
            </a:solidFill>
            <a:round/>
            <a:headEnd/>
            <a:tailEnd type="triangle" w="lg"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86884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5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6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941763"/>
            <a:ext cx="3733800"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63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6B157AD-95B9-4503-8A4C-8E84AF9BE1AB}" type="slidenum">
              <a:rPr lang="en-US" sz="1400" smtClean="0"/>
              <a:pPr eaLnBrk="1" hangingPunct="1"/>
              <a:t>33</a:t>
            </a:fld>
            <a:endParaRPr lang="en-US" sz="1400" smtClean="0"/>
          </a:p>
        </p:txBody>
      </p:sp>
      <p:sp>
        <p:nvSpPr>
          <p:cNvPr id="56325" name="Rectangle 2"/>
          <p:cNvSpPr>
            <a:spLocks noGrp="1" noChangeArrowheads="1"/>
          </p:cNvSpPr>
          <p:nvPr>
            <p:ph type="title"/>
          </p:nvPr>
        </p:nvSpPr>
        <p:spPr/>
        <p:txBody>
          <a:bodyPr/>
          <a:lstStyle/>
          <a:p>
            <a:pPr eaLnBrk="1" hangingPunct="1"/>
            <a:r>
              <a:rPr lang="en-US" sz="4000" smtClean="0">
                <a:solidFill>
                  <a:srgbClr val="FF0000"/>
                </a:solidFill>
              </a:rPr>
              <a:t>Torsional multiplicity (n)</a:t>
            </a:r>
          </a:p>
        </p:txBody>
      </p:sp>
      <p:sp>
        <p:nvSpPr>
          <p:cNvPr id="1436675" name="Rectangle 3"/>
          <p:cNvSpPr>
            <a:spLocks noGrp="1" noChangeArrowheads="1"/>
          </p:cNvSpPr>
          <p:nvPr>
            <p:ph type="body" idx="1"/>
          </p:nvPr>
        </p:nvSpPr>
        <p:spPr>
          <a:xfrm>
            <a:off x="4953000" y="1417638"/>
            <a:ext cx="3810000" cy="2422525"/>
          </a:xfrm>
        </p:spPr>
        <p:txBody>
          <a:bodyPr/>
          <a:lstStyle/>
          <a:p>
            <a:pPr eaLnBrk="1" hangingPunct="1"/>
            <a:r>
              <a:rPr lang="en-US" sz="2400" smtClean="0"/>
              <a:t>Strong double bond: hard to rotate/high energy barrier</a:t>
            </a:r>
          </a:p>
          <a:p>
            <a:pPr eaLnBrk="1" hangingPunct="1"/>
            <a:r>
              <a:rPr lang="en-US" sz="2400" smtClean="0"/>
              <a:t>Should have 2 minima and 2 maxima</a:t>
            </a:r>
            <a:endParaRPr lang="en-US" sz="2400" baseline="30000" smtClean="0"/>
          </a:p>
        </p:txBody>
      </p:sp>
      <p:pic>
        <p:nvPicPr>
          <p:cNvPr id="5632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19200"/>
            <a:ext cx="45720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678" name="Picture 6" descr="ethene"/>
          <p:cNvPicPr>
            <a:picLocks noChangeAspect="1" noChangeArrowheads="1"/>
          </p:cNvPicPr>
          <p:nvPr/>
        </p:nvPicPr>
        <p:blipFill>
          <a:blip r:embed="rId5">
            <a:extLst>
              <a:ext uri="{28A0092B-C50C-407E-A947-70E740481C1C}">
                <a14:useLocalDpi xmlns:a14="http://schemas.microsoft.com/office/drawing/2010/main" val="0"/>
              </a:ext>
            </a:extLst>
          </a:blip>
          <a:srcRect l="18159" t="8667" r="41245" b="36667"/>
          <a:stretch>
            <a:fillRect/>
          </a:stretch>
        </p:blipFill>
        <p:spPr bwMode="auto">
          <a:xfrm>
            <a:off x="1295400" y="4114800"/>
            <a:ext cx="22860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679" name="Rectangle 7"/>
          <p:cNvSpPr>
            <a:spLocks noChangeArrowheads="1"/>
          </p:cNvSpPr>
          <p:nvPr/>
        </p:nvSpPr>
        <p:spPr bwMode="auto">
          <a:xfrm rot="16200000">
            <a:off x="304800" y="4805363"/>
            <a:ext cx="1524000" cy="457200"/>
          </a:xfrm>
          <a:prstGeom prst="rect">
            <a:avLst/>
          </a:prstGeom>
          <a:noFill/>
          <a:ln w="9525">
            <a:noFill/>
            <a:miter lim="800000"/>
            <a:headEnd/>
            <a:tailEnd/>
          </a:ln>
          <a:effectLst/>
        </p:spPr>
        <p:txBody>
          <a:bodyPr>
            <a:spAutoFit/>
          </a:bodyPr>
          <a:lstStyle/>
          <a:p>
            <a:pPr>
              <a:defRPr/>
            </a:pPr>
            <a:r>
              <a:rPr lang="en-US" sz="2400" dirty="0" err="1">
                <a:effectLst>
                  <a:outerShdw blurRad="38100" dist="38100" dir="2700000" algn="tl">
                    <a:srgbClr val="C0C0C0"/>
                  </a:outerShdw>
                </a:effectLst>
                <a:latin typeface="Arial" charset="0"/>
                <a:cs typeface="Arial" charset="0"/>
              </a:rPr>
              <a:t>ethene</a:t>
            </a:r>
            <a:endParaRPr lang="en-US" sz="2400" dirty="0">
              <a:effectLst>
                <a:outerShdw blurRad="38100" dist="38100" dir="2700000" algn="tl">
                  <a:srgbClr val="C0C0C0"/>
                </a:outerShdw>
              </a:effectLst>
              <a:latin typeface="Arial" charset="0"/>
              <a:cs typeface="Arial" charset="0"/>
            </a:endParaRPr>
          </a:p>
        </p:txBody>
      </p:sp>
    </p:spTree>
    <p:extLst>
      <p:ext uri="{BB962C8B-B14F-4D97-AF65-F5344CB8AC3E}">
        <p14:creationId xmlns:p14="http://schemas.microsoft.com/office/powerpoint/2010/main" val="2235535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66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66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36675">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36675">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3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6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AFBF860-5571-437F-A9CB-5D8B24D8E69F}" type="slidenum">
              <a:rPr lang="en-US" sz="1400" smtClean="0"/>
              <a:pPr eaLnBrk="1" hangingPunct="1"/>
              <a:t>34</a:t>
            </a:fld>
            <a:endParaRPr lang="en-US" sz="1400" smtClean="0"/>
          </a:p>
        </p:txBody>
      </p:sp>
      <p:sp>
        <p:nvSpPr>
          <p:cNvPr id="57348" name="Rectangle 2"/>
          <p:cNvSpPr>
            <a:spLocks noGrp="1" noChangeArrowheads="1"/>
          </p:cNvSpPr>
          <p:nvPr>
            <p:ph type="title"/>
          </p:nvPr>
        </p:nvSpPr>
        <p:spPr/>
        <p:txBody>
          <a:bodyPr/>
          <a:lstStyle/>
          <a:p>
            <a:pPr eaLnBrk="1" hangingPunct="1"/>
            <a:r>
              <a:rPr lang="en-US" sz="4000" smtClean="0">
                <a:solidFill>
                  <a:srgbClr val="FF0000"/>
                </a:solidFill>
              </a:rPr>
              <a:t>Torsions come in many flavors</a:t>
            </a:r>
          </a:p>
        </p:txBody>
      </p:sp>
      <p:grpSp>
        <p:nvGrpSpPr>
          <p:cNvPr id="48134" name="Group 10"/>
          <p:cNvGrpSpPr>
            <a:grpSpLocks/>
          </p:cNvGrpSpPr>
          <p:nvPr/>
        </p:nvGrpSpPr>
        <p:grpSpPr bwMode="auto">
          <a:xfrm>
            <a:off x="685800" y="1828800"/>
            <a:ext cx="3962400" cy="2209800"/>
            <a:chOff x="3168" y="912"/>
            <a:chExt cx="2496" cy="1392"/>
          </a:xfrm>
        </p:grpSpPr>
        <p:pic>
          <p:nvPicPr>
            <p:cNvPr id="57354" name="Picture 6" descr="et-cl2-g-a"/>
            <p:cNvPicPr>
              <a:picLocks noChangeAspect="1" noChangeArrowheads="1"/>
            </p:cNvPicPr>
            <p:nvPr/>
          </p:nvPicPr>
          <p:blipFill>
            <a:blip r:embed="rId3">
              <a:extLst>
                <a:ext uri="{28A0092B-C50C-407E-A947-70E740481C1C}">
                  <a14:useLocalDpi xmlns:a14="http://schemas.microsoft.com/office/drawing/2010/main" val="0"/>
                </a:ext>
              </a:extLst>
            </a:blip>
            <a:srcRect l="13383" t="11333" r="38855" b="42444"/>
            <a:stretch>
              <a:fillRect/>
            </a:stretch>
          </p:blipFill>
          <p:spPr bwMode="auto">
            <a:xfrm>
              <a:off x="3168" y="1152"/>
              <a:ext cx="1968" cy="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7895" name="Rectangle 7"/>
            <p:cNvSpPr>
              <a:spLocks noChangeArrowheads="1"/>
            </p:cNvSpPr>
            <p:nvPr/>
          </p:nvSpPr>
          <p:spPr bwMode="auto">
            <a:xfrm>
              <a:off x="3626" y="2054"/>
              <a:ext cx="2038" cy="250"/>
            </a:xfrm>
            <a:prstGeom prst="rect">
              <a:avLst/>
            </a:prstGeom>
            <a:noFill/>
            <a:ln w="9525">
              <a:noFill/>
              <a:miter lim="800000"/>
              <a:headEnd/>
              <a:tailEnd/>
            </a:ln>
            <a:effectLst/>
          </p:spPr>
          <p:txBody>
            <a:bodyPr>
              <a:spAutoFit/>
            </a:bodyPr>
            <a:lstStyle/>
            <a:p>
              <a:pPr algn="l">
                <a:defRPr/>
              </a:pPr>
              <a:r>
                <a:rPr lang="en-US" sz="2000" dirty="0">
                  <a:solidFill>
                    <a:schemeClr val="bg1"/>
                  </a:solidFill>
                  <a:effectLst>
                    <a:outerShdw blurRad="38100" dist="38100" dir="2700000" algn="tl">
                      <a:srgbClr val="C0C0C0"/>
                    </a:outerShdw>
                  </a:effectLst>
                  <a:latin typeface="Arial" charset="0"/>
                  <a:cs typeface="Arial" charset="0"/>
                </a:rPr>
                <a:t>Anti          Gauche</a:t>
              </a:r>
            </a:p>
          </p:txBody>
        </p:sp>
        <p:sp>
          <p:nvSpPr>
            <p:cNvPr id="1317897" name="Rectangle 9"/>
            <p:cNvSpPr>
              <a:spLocks noChangeArrowheads="1"/>
            </p:cNvSpPr>
            <p:nvPr/>
          </p:nvSpPr>
          <p:spPr bwMode="auto">
            <a:xfrm>
              <a:off x="3465" y="912"/>
              <a:ext cx="1440" cy="288"/>
            </a:xfrm>
            <a:prstGeom prst="rect">
              <a:avLst/>
            </a:prstGeom>
            <a:noFill/>
            <a:ln w="9525">
              <a:noFill/>
              <a:miter lim="800000"/>
              <a:headEnd/>
              <a:tailEnd/>
            </a:ln>
            <a:effectLst/>
          </p:spPr>
          <p:txBody>
            <a:bodyPr>
              <a:spAutoFit/>
            </a:bodyPr>
            <a:lstStyle/>
            <a:p>
              <a:pPr>
                <a:defRPr/>
              </a:pPr>
              <a:r>
                <a:rPr lang="en-US" sz="2400" dirty="0" err="1">
                  <a:effectLst>
                    <a:outerShdw blurRad="38100" dist="38100" dir="2700000" algn="tl">
                      <a:srgbClr val="C0C0C0"/>
                    </a:outerShdw>
                  </a:effectLst>
                  <a:latin typeface="Arial" charset="0"/>
                  <a:cs typeface="Arial" charset="0"/>
                </a:rPr>
                <a:t>dichloroethane</a:t>
              </a:r>
              <a:endParaRPr lang="en-US" sz="2400" dirty="0">
                <a:effectLst>
                  <a:outerShdw blurRad="38100" dist="38100" dir="2700000" algn="tl">
                    <a:srgbClr val="C0C0C0"/>
                  </a:outerShdw>
                </a:effectLst>
                <a:latin typeface="Arial" charset="0"/>
                <a:cs typeface="Arial" charset="0"/>
              </a:endParaRPr>
            </a:p>
          </p:txBody>
        </p:sp>
      </p:grpSp>
      <p:pic>
        <p:nvPicPr>
          <p:cNvPr id="1317899" name="Picture 11"/>
          <p:cNvPicPr>
            <a:picLocks noChangeAspect="1" noChangeArrowheads="1"/>
          </p:cNvPicPr>
          <p:nvPr/>
        </p:nvPicPr>
        <p:blipFill>
          <a:blip r:embed="rId4">
            <a:extLst>
              <a:ext uri="{28A0092B-C50C-407E-A947-70E740481C1C}">
                <a14:useLocalDpi xmlns:a14="http://schemas.microsoft.com/office/drawing/2010/main" val="0"/>
              </a:ext>
            </a:extLst>
          </a:blip>
          <a:srcRect l="2882" t="2286" r="1982" b="1714"/>
          <a:stretch>
            <a:fillRect/>
          </a:stretch>
        </p:blipFill>
        <p:spPr bwMode="auto">
          <a:xfrm>
            <a:off x="4811713" y="1905000"/>
            <a:ext cx="395128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78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0275" y="4114800"/>
            <a:ext cx="36417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7900" name="Rectangle 12"/>
          <p:cNvSpPr>
            <a:spLocks noGrp="1" noChangeArrowheads="1"/>
          </p:cNvSpPr>
          <p:nvPr>
            <p:ph type="body" idx="1"/>
          </p:nvPr>
        </p:nvSpPr>
        <p:spPr>
          <a:xfrm>
            <a:off x="228600" y="4205288"/>
            <a:ext cx="4495800" cy="2239962"/>
          </a:xfrm>
          <a:noFill/>
        </p:spPr>
        <p:txBody>
          <a:bodyPr/>
          <a:lstStyle/>
          <a:p>
            <a:pPr eaLnBrk="1" hangingPunct="1"/>
            <a:r>
              <a:rPr lang="en-US" sz="2400" smtClean="0"/>
              <a:t>The addition of multiple torsions is linear</a:t>
            </a:r>
          </a:p>
          <a:p>
            <a:pPr eaLnBrk="1" hangingPunct="1"/>
            <a:r>
              <a:rPr lang="en-US" sz="2400" smtClean="0"/>
              <a:t>n differs between cos terms</a:t>
            </a:r>
          </a:p>
          <a:p>
            <a:pPr eaLnBrk="1" hangingPunct="1"/>
            <a:r>
              <a:rPr lang="en-US" sz="2400" smtClean="0"/>
              <a:t>Relative k</a:t>
            </a:r>
            <a:r>
              <a:rPr lang="en-US" sz="2400" baseline="-25000" smtClean="0">
                <a:latin typeface="Symbol" pitchFamily="18" charset="2"/>
              </a:rPr>
              <a:t>f </a:t>
            </a:r>
            <a:r>
              <a:rPr lang="en-US" sz="2400" smtClean="0"/>
              <a:t>values weight the contribution of each term</a:t>
            </a:r>
          </a:p>
          <a:p>
            <a:pPr eaLnBrk="1" hangingPunct="1"/>
            <a:endParaRPr lang="en-US" sz="2800" smtClean="0"/>
          </a:p>
        </p:txBody>
      </p:sp>
      <p:sp>
        <p:nvSpPr>
          <p:cNvPr id="57353" name="Rectangle 2"/>
          <p:cNvSpPr>
            <a:spLocks noChangeArrowheads="1"/>
          </p:cNvSpPr>
          <p:nvPr/>
        </p:nvSpPr>
        <p:spPr bwMode="auto">
          <a:xfrm>
            <a:off x="228600" y="1074738"/>
            <a:ext cx="8610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a:solidFill>
                  <a:srgbClr val="009900"/>
                </a:solidFill>
              </a:rPr>
              <a:t>We can add multiple torsion terms together to model more   complex groups of atoms</a:t>
            </a:r>
          </a:p>
        </p:txBody>
      </p:sp>
      <p:sp>
        <p:nvSpPr>
          <p:cNvPr id="13" name="Rectangle 3"/>
          <p:cNvSpPr txBox="1">
            <a:spLocks noChangeArrowheads="1"/>
          </p:cNvSpPr>
          <p:nvPr/>
        </p:nvSpPr>
        <p:spPr bwMode="auto">
          <a:xfrm>
            <a:off x="4845865" y="6429847"/>
            <a:ext cx="40719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20000"/>
              </a:spcBef>
            </a:pPr>
            <a:r>
              <a:rPr lang="en-US" sz="2200" dirty="0" err="1" smtClean="0">
                <a:solidFill>
                  <a:srgbClr val="FF0000"/>
                </a:solidFill>
              </a:rPr>
              <a:t>V</a:t>
            </a:r>
            <a:r>
              <a:rPr lang="en-US" sz="2200" baseline="-25000" dirty="0" err="1" smtClean="0">
                <a:solidFill>
                  <a:srgbClr val="FF0000"/>
                </a:solidFill>
              </a:rPr>
              <a:t>total</a:t>
            </a:r>
            <a:r>
              <a:rPr lang="en-US" sz="2200" dirty="0" smtClean="0">
                <a:solidFill>
                  <a:srgbClr val="FF0000"/>
                </a:solidFill>
              </a:rPr>
              <a:t> = </a:t>
            </a:r>
            <a:r>
              <a:rPr lang="en-US" sz="2200" dirty="0" err="1" smtClean="0">
                <a:solidFill>
                  <a:srgbClr val="FF0000"/>
                </a:solidFill>
              </a:rPr>
              <a:t>V</a:t>
            </a:r>
            <a:r>
              <a:rPr lang="en-US" sz="2200" baseline="-25000" dirty="0" err="1" smtClean="0">
                <a:solidFill>
                  <a:srgbClr val="FF0000"/>
                </a:solidFill>
              </a:rPr>
              <a:t>1</a:t>
            </a:r>
            <a:r>
              <a:rPr lang="en-US" sz="2200" dirty="0" smtClean="0">
                <a:solidFill>
                  <a:srgbClr val="FF0000"/>
                </a:solidFill>
              </a:rPr>
              <a:t> + </a:t>
            </a:r>
            <a:r>
              <a:rPr lang="en-US" sz="2200" dirty="0" err="1" smtClean="0">
                <a:solidFill>
                  <a:srgbClr val="FF0000"/>
                </a:solidFill>
              </a:rPr>
              <a:t>V</a:t>
            </a:r>
            <a:r>
              <a:rPr lang="en-US" sz="2200" baseline="-25000" dirty="0" err="1" smtClean="0">
                <a:solidFill>
                  <a:srgbClr val="FF0000"/>
                </a:solidFill>
              </a:rPr>
              <a:t>2</a:t>
            </a:r>
            <a:r>
              <a:rPr lang="en-US" sz="2200" dirty="0" smtClean="0">
                <a:solidFill>
                  <a:srgbClr val="FF0000"/>
                </a:solidFill>
              </a:rPr>
              <a:t> + </a:t>
            </a:r>
            <a:r>
              <a:rPr lang="en-US" sz="2200" dirty="0" err="1" smtClean="0">
                <a:solidFill>
                  <a:srgbClr val="FF0000"/>
                </a:solidFill>
              </a:rPr>
              <a:t>V</a:t>
            </a:r>
            <a:r>
              <a:rPr lang="en-US" sz="2200" baseline="-25000" dirty="0" err="1" smtClean="0">
                <a:solidFill>
                  <a:srgbClr val="FF0000"/>
                </a:solidFill>
              </a:rPr>
              <a:t>3</a:t>
            </a:r>
            <a:endParaRPr lang="en-US" sz="2200" baseline="-25000" dirty="0">
              <a:solidFill>
                <a:srgbClr val="FF0000"/>
              </a:solidFill>
            </a:endParaRPr>
          </a:p>
        </p:txBody>
      </p:sp>
    </p:spTree>
    <p:extLst>
      <p:ext uri="{BB962C8B-B14F-4D97-AF65-F5344CB8AC3E}">
        <p14:creationId xmlns:p14="http://schemas.microsoft.com/office/powerpoint/2010/main" val="1605693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7900">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7900">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17900">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78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178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837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09C1A9D6-0166-4FD0-9B56-80B295E7B567}" type="slidenum">
              <a:rPr lang="en-US" sz="1400" smtClean="0"/>
              <a:pPr eaLnBrk="1" hangingPunct="1"/>
              <a:t>35</a:t>
            </a:fld>
            <a:endParaRPr lang="en-US" sz="1400" smtClean="0"/>
          </a:p>
        </p:txBody>
      </p:sp>
      <p:pic>
        <p:nvPicPr>
          <p:cNvPr id="58372" name="Picture 3"/>
          <p:cNvPicPr>
            <a:picLocks noChangeAspect="1" noChangeArrowheads="1"/>
          </p:cNvPicPr>
          <p:nvPr/>
        </p:nvPicPr>
        <p:blipFill>
          <a:blip r:embed="rId3">
            <a:extLst>
              <a:ext uri="{28A0092B-C50C-407E-A947-70E740481C1C}">
                <a14:useLocalDpi xmlns:a14="http://schemas.microsoft.com/office/drawing/2010/main" val="0"/>
              </a:ext>
            </a:extLst>
          </a:blip>
          <a:srcRect l="48909" t="2238" r="-1038" b="37415"/>
          <a:stretch>
            <a:fillRect/>
          </a:stretch>
        </p:blipFill>
        <p:spPr bwMode="auto">
          <a:xfrm>
            <a:off x="3657600" y="1168400"/>
            <a:ext cx="51054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5"/>
          <p:cNvSpPr>
            <a:spLocks noGrp="1" noChangeArrowheads="1"/>
          </p:cNvSpPr>
          <p:nvPr>
            <p:ph type="title"/>
          </p:nvPr>
        </p:nvSpPr>
        <p:spPr>
          <a:xfrm>
            <a:off x="228600" y="419100"/>
            <a:ext cx="8748713" cy="647700"/>
          </a:xfrm>
          <a:noFill/>
        </p:spPr>
        <p:txBody>
          <a:bodyPr/>
          <a:lstStyle/>
          <a:p>
            <a:pPr eaLnBrk="1" hangingPunct="1"/>
            <a:r>
              <a:rPr lang="en-US" altLang="zh-CN" sz="4000" smtClean="0">
                <a:solidFill>
                  <a:srgbClr val="FF0000"/>
                </a:solidFill>
                <a:ea typeface="SimSun" pitchFamily="2" charset="-122"/>
              </a:rPr>
              <a:t>Example torsion parameters (AMBER)</a:t>
            </a:r>
          </a:p>
        </p:txBody>
      </p:sp>
      <p:sp>
        <p:nvSpPr>
          <p:cNvPr id="58374" name="Rectangle 6"/>
          <p:cNvSpPr>
            <a:spLocks noChangeArrowheads="1"/>
          </p:cNvSpPr>
          <p:nvPr/>
        </p:nvSpPr>
        <p:spPr bwMode="auto">
          <a:xfrm>
            <a:off x="3733800" y="3962400"/>
            <a:ext cx="4953000" cy="685800"/>
          </a:xfrm>
          <a:prstGeom prst="rect">
            <a:avLst/>
          </a:prstGeom>
          <a:noFill/>
          <a:ln w="1905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2999" name="Rectangle 7"/>
          <p:cNvSpPr>
            <a:spLocks noGrp="1" noChangeArrowheads="1"/>
          </p:cNvSpPr>
          <p:nvPr>
            <p:ph type="body" idx="1"/>
          </p:nvPr>
        </p:nvSpPr>
        <p:spPr>
          <a:xfrm>
            <a:off x="228600" y="1219200"/>
            <a:ext cx="3352800" cy="5067300"/>
          </a:xfrm>
          <a:noFill/>
        </p:spPr>
        <p:txBody>
          <a:bodyPr/>
          <a:lstStyle/>
          <a:p>
            <a:pPr eaLnBrk="1" hangingPunct="1">
              <a:spcAft>
                <a:spcPct val="30000"/>
              </a:spcAft>
            </a:pPr>
            <a:r>
              <a:rPr lang="en-US" sz="2200" dirty="0" smtClean="0"/>
              <a:t>It is common to add multiple torsions together to get the rich/detailed dihedral potential that best fits reality</a:t>
            </a:r>
          </a:p>
          <a:p>
            <a:pPr eaLnBrk="1" hangingPunct="1">
              <a:spcAft>
                <a:spcPct val="30000"/>
              </a:spcAft>
            </a:pPr>
            <a:r>
              <a:rPr lang="en-US" sz="2200" dirty="0" smtClean="0"/>
              <a:t>In general, not all types of torsions are parameterized: only bio-relevant torsions are present</a:t>
            </a:r>
          </a:p>
          <a:p>
            <a:pPr eaLnBrk="1" hangingPunct="1">
              <a:spcAft>
                <a:spcPct val="30000"/>
              </a:spcAft>
            </a:pPr>
            <a:r>
              <a:rPr lang="en-US" sz="2000" dirty="0" smtClean="0"/>
              <a:t>Negative n is used just to tell the software more are coming!</a:t>
            </a:r>
          </a:p>
        </p:txBody>
      </p:sp>
      <p:sp>
        <p:nvSpPr>
          <p:cNvPr id="58376" name="Rectangle 8"/>
          <p:cNvSpPr>
            <a:spLocks noChangeArrowheads="1"/>
          </p:cNvSpPr>
          <p:nvPr/>
        </p:nvSpPr>
        <p:spPr bwMode="auto">
          <a:xfrm>
            <a:off x="3733800" y="4724400"/>
            <a:ext cx="4953000" cy="762000"/>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377" name="Rectangle 9"/>
          <p:cNvSpPr>
            <a:spLocks noChangeArrowheads="1"/>
          </p:cNvSpPr>
          <p:nvPr/>
        </p:nvSpPr>
        <p:spPr bwMode="auto">
          <a:xfrm>
            <a:off x="3733800" y="3124200"/>
            <a:ext cx="4953000" cy="7620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97722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29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29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593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C6BFE60-C179-4A9A-8A6C-56B54F62F278}" type="slidenum">
              <a:rPr lang="en-US" sz="1400" smtClean="0"/>
              <a:pPr eaLnBrk="1" hangingPunct="1"/>
              <a:t>36</a:t>
            </a:fld>
            <a:endParaRPr lang="en-US" sz="1400" smtClean="0"/>
          </a:p>
        </p:txBody>
      </p:sp>
      <p:sp>
        <p:nvSpPr>
          <p:cNvPr id="59396" name="Rectangle 2"/>
          <p:cNvSpPr>
            <a:spLocks noGrp="1" noChangeArrowheads="1"/>
          </p:cNvSpPr>
          <p:nvPr>
            <p:ph type="title"/>
          </p:nvPr>
        </p:nvSpPr>
        <p:spPr>
          <a:xfrm>
            <a:off x="457200" y="152400"/>
            <a:ext cx="8229600" cy="1143000"/>
          </a:xfrm>
        </p:spPr>
        <p:txBody>
          <a:bodyPr/>
          <a:lstStyle/>
          <a:p>
            <a:pPr eaLnBrk="1" hangingPunct="1"/>
            <a:r>
              <a:rPr lang="en-US" sz="4000" smtClean="0">
                <a:solidFill>
                  <a:srgbClr val="FF0000"/>
                </a:solidFill>
              </a:rPr>
              <a:t>What else are we missing?</a:t>
            </a:r>
          </a:p>
        </p:txBody>
      </p:sp>
      <p:pic>
        <p:nvPicPr>
          <p:cNvPr id="59397" name="Picture 3" descr="520px-L-tryptophan-3D-stick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95400"/>
            <a:ext cx="327660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4" descr="Th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1295400"/>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Rectangle 5"/>
          <p:cNvSpPr>
            <a:spLocks noChangeArrowheads="1"/>
          </p:cNvSpPr>
          <p:nvPr/>
        </p:nvSpPr>
        <p:spPr bwMode="auto">
          <a:xfrm>
            <a:off x="990600" y="3581400"/>
            <a:ext cx="177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50507"/>
                </a:solidFill>
                <a:cs typeface="Arial" pitchFamily="34" charset="0"/>
              </a:rPr>
              <a:t>tryptophan</a:t>
            </a:r>
          </a:p>
        </p:txBody>
      </p:sp>
      <p:sp>
        <p:nvSpPr>
          <p:cNvPr id="59400" name="Rectangle 6"/>
          <p:cNvSpPr>
            <a:spLocks noChangeArrowheads="1"/>
          </p:cNvSpPr>
          <p:nvPr/>
        </p:nvSpPr>
        <p:spPr bwMode="auto">
          <a:xfrm>
            <a:off x="5486400" y="3581400"/>
            <a:ext cx="135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50507"/>
                </a:solidFill>
                <a:cs typeface="Arial" pitchFamily="34" charset="0"/>
              </a:rPr>
              <a:t>thymine</a:t>
            </a:r>
          </a:p>
        </p:txBody>
      </p:sp>
      <p:sp>
        <p:nvSpPr>
          <p:cNvPr id="1319944" name="Rectangle 8"/>
          <p:cNvSpPr>
            <a:spLocks noChangeArrowheads="1"/>
          </p:cNvSpPr>
          <p:nvPr/>
        </p:nvSpPr>
        <p:spPr bwMode="auto">
          <a:xfrm>
            <a:off x="304800" y="4370388"/>
            <a:ext cx="8763000"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ts val="1200"/>
              </a:spcBef>
            </a:pPr>
            <a:r>
              <a:rPr lang="en-US" sz="2400">
                <a:cs typeface="Arial" pitchFamily="34" charset="0"/>
              </a:rPr>
              <a:t>- </a:t>
            </a:r>
            <a:r>
              <a:rPr lang="en-US" sz="2400">
                <a:solidFill>
                  <a:srgbClr val="009900"/>
                </a:solidFill>
                <a:cs typeface="Arial" pitchFamily="34" charset="0"/>
              </a:rPr>
              <a:t>Need to control out-of-plane motion (i.e. around sp</a:t>
            </a:r>
            <a:r>
              <a:rPr lang="en-US" sz="2400" baseline="30000">
                <a:solidFill>
                  <a:srgbClr val="009900"/>
                </a:solidFill>
                <a:cs typeface="Arial" pitchFamily="34" charset="0"/>
              </a:rPr>
              <a:t>2</a:t>
            </a:r>
            <a:r>
              <a:rPr lang="en-US" sz="2400">
                <a:solidFill>
                  <a:srgbClr val="009900"/>
                </a:solidFill>
                <a:cs typeface="Arial" pitchFamily="34" charset="0"/>
              </a:rPr>
              <a:t> groups)</a:t>
            </a:r>
          </a:p>
          <a:p>
            <a:pPr algn="l">
              <a:spcBef>
                <a:spcPts val="1200"/>
              </a:spcBef>
            </a:pPr>
            <a:r>
              <a:rPr lang="en-US" sz="2400">
                <a:cs typeface="Arial" pitchFamily="34" charset="0"/>
              </a:rPr>
              <a:t>- Present in NH</a:t>
            </a:r>
            <a:r>
              <a:rPr lang="en-US" sz="2400" baseline="-25000">
                <a:cs typeface="Arial" pitchFamily="34" charset="0"/>
              </a:rPr>
              <a:t>2</a:t>
            </a:r>
            <a:r>
              <a:rPr lang="en-US" sz="2400">
                <a:cs typeface="Arial" pitchFamily="34" charset="0"/>
              </a:rPr>
              <a:t> groups, rings, etc.</a:t>
            </a:r>
          </a:p>
          <a:p>
            <a:pPr algn="l">
              <a:spcBef>
                <a:spcPts val="1200"/>
              </a:spcBef>
            </a:pPr>
            <a:r>
              <a:rPr lang="en-US" sz="2400">
                <a:cs typeface="Arial" pitchFamily="34" charset="0"/>
              </a:rPr>
              <a:t>- These “</a:t>
            </a:r>
            <a:r>
              <a:rPr lang="en-US" sz="2400" b="1" i="1">
                <a:cs typeface="Arial" pitchFamily="34" charset="0"/>
              </a:rPr>
              <a:t>improper torsions</a:t>
            </a:r>
            <a:r>
              <a:rPr lang="en-US" sz="2400">
                <a:cs typeface="Arial" pitchFamily="34" charset="0"/>
              </a:rPr>
              <a:t>” include a quartet of atoms not 	linearly bonded (</a:t>
            </a:r>
            <a:r>
              <a:rPr lang="en-US" sz="2400">
                <a:solidFill>
                  <a:srgbClr val="0000FF"/>
                </a:solidFill>
                <a:cs typeface="Arial" pitchFamily="34" charset="0"/>
              </a:rPr>
              <a:t>1 central atom with 3 bonded atoms</a:t>
            </a:r>
            <a:r>
              <a:rPr lang="en-US" sz="2400">
                <a:cs typeface="Arial" pitchFamily="34" charset="0"/>
              </a:rPr>
              <a:t>)</a:t>
            </a:r>
          </a:p>
        </p:txBody>
      </p:sp>
      <p:sp>
        <p:nvSpPr>
          <p:cNvPr id="1319945" name="Rectangle 9"/>
          <p:cNvSpPr>
            <a:spLocks noChangeArrowheads="1"/>
          </p:cNvSpPr>
          <p:nvPr/>
        </p:nvSpPr>
        <p:spPr bwMode="auto">
          <a:xfrm rot="-899176">
            <a:off x="2362200" y="1751013"/>
            <a:ext cx="903288" cy="99060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9946" name="Rectangle 10"/>
          <p:cNvSpPr>
            <a:spLocks noChangeArrowheads="1"/>
          </p:cNvSpPr>
          <p:nvPr/>
        </p:nvSpPr>
        <p:spPr bwMode="auto">
          <a:xfrm>
            <a:off x="5715000" y="2057400"/>
            <a:ext cx="838200" cy="76200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74103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99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99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199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9944">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199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9945" grpId="0" animBg="1"/>
      <p:bldP spid="13199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604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B6D9CB0-C80E-4AED-B03B-884DF854F775}" type="slidenum">
              <a:rPr lang="en-US" sz="1400" smtClean="0"/>
              <a:pPr eaLnBrk="1" hangingPunct="1"/>
              <a:t>37</a:t>
            </a:fld>
            <a:endParaRPr lang="en-US" sz="1400" smtClean="0"/>
          </a:p>
        </p:txBody>
      </p:sp>
      <p:sp>
        <p:nvSpPr>
          <p:cNvPr id="60420" name="Rectangle 2"/>
          <p:cNvSpPr>
            <a:spLocks noGrp="1" noChangeArrowheads="1"/>
          </p:cNvSpPr>
          <p:nvPr>
            <p:ph type="title"/>
          </p:nvPr>
        </p:nvSpPr>
        <p:spPr/>
        <p:txBody>
          <a:bodyPr/>
          <a:lstStyle/>
          <a:p>
            <a:pPr eaLnBrk="1" hangingPunct="1"/>
            <a:r>
              <a:rPr lang="en-US" altLang="zh-CN" smtClean="0">
                <a:solidFill>
                  <a:srgbClr val="FF0000"/>
                </a:solidFill>
                <a:ea typeface="SimSun" pitchFamily="2" charset="-122"/>
              </a:rPr>
              <a:t>Improper dihedrals</a:t>
            </a:r>
            <a:endParaRPr lang="en-US" smtClean="0">
              <a:solidFill>
                <a:srgbClr val="FF0000"/>
              </a:solidFill>
              <a:ea typeface="SimSun" pitchFamily="2" charset="-122"/>
            </a:endParaRPr>
          </a:p>
        </p:txBody>
      </p:sp>
      <p:grpSp>
        <p:nvGrpSpPr>
          <p:cNvPr id="60421" name="Group 9"/>
          <p:cNvGrpSpPr>
            <a:grpSpLocks/>
          </p:cNvGrpSpPr>
          <p:nvPr/>
        </p:nvGrpSpPr>
        <p:grpSpPr bwMode="auto">
          <a:xfrm>
            <a:off x="76200" y="1447800"/>
            <a:ext cx="4572000" cy="2092325"/>
            <a:chOff x="144" y="2762"/>
            <a:chExt cx="2880" cy="1318"/>
          </a:xfrm>
        </p:grpSpPr>
        <p:sp>
          <p:nvSpPr>
            <p:cNvPr id="60425" name="AutoShape 10"/>
            <p:cNvSpPr>
              <a:spLocks noChangeArrowheads="1"/>
            </p:cNvSpPr>
            <p:nvPr/>
          </p:nvSpPr>
          <p:spPr bwMode="auto">
            <a:xfrm>
              <a:off x="144" y="2784"/>
              <a:ext cx="2880" cy="1296"/>
            </a:xfrm>
            <a:prstGeom prst="parallelogram">
              <a:avLst>
                <a:gd name="adj" fmla="val 55556"/>
              </a:avLst>
            </a:prstGeom>
            <a:solidFill>
              <a:srgbClr val="FFFF00"/>
            </a:solidFill>
            <a:ln w="9525">
              <a:solidFill>
                <a:schemeClr val="tx1"/>
              </a:solidFill>
              <a:miter lim="800000"/>
              <a:headEnd/>
              <a:tailEnd/>
            </a:ln>
          </p:spPr>
          <p:txBody>
            <a:bodyPr wrap="none" anchor="ctr"/>
            <a:lstStyle/>
            <a:p>
              <a:r>
                <a:rPr lang="de-DE" sz="2400">
                  <a:latin typeface="Times New Roman" pitchFamily="18" charset="0"/>
                </a:rPr>
                <a:t>B</a:t>
              </a:r>
              <a:endParaRPr lang="en-US" sz="2400">
                <a:latin typeface="Times New Roman" pitchFamily="18" charset="0"/>
              </a:endParaRPr>
            </a:p>
          </p:txBody>
        </p:sp>
        <p:sp>
          <p:nvSpPr>
            <p:cNvPr id="60426" name="Line 11"/>
            <p:cNvSpPr>
              <a:spLocks noChangeShapeType="1"/>
            </p:cNvSpPr>
            <p:nvPr/>
          </p:nvSpPr>
          <p:spPr bwMode="auto">
            <a:xfrm>
              <a:off x="1627" y="2976"/>
              <a:ext cx="528" cy="336"/>
            </a:xfrm>
            <a:prstGeom prst="line">
              <a:avLst/>
            </a:prstGeom>
            <a:noFill/>
            <a:ln w="57150">
              <a:solidFill>
                <a:srgbClr val="00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7" name="Text Box 12"/>
            <p:cNvSpPr txBox="1">
              <a:spLocks noChangeArrowheads="1"/>
            </p:cNvSpPr>
            <p:nvPr/>
          </p:nvSpPr>
          <p:spPr bwMode="auto">
            <a:xfrm>
              <a:off x="1473" y="2762"/>
              <a:ext cx="2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B</a:t>
              </a:r>
              <a:r>
                <a:rPr lang="de-DE" sz="2400">
                  <a:latin typeface="Times New Roman" pitchFamily="18" charset="0"/>
                  <a:cs typeface="Times New Roman" pitchFamily="18" charset="0"/>
                </a:rPr>
                <a:t>'</a:t>
              </a:r>
              <a:endParaRPr lang="en-US" sz="2400">
                <a:latin typeface="Times New Roman" pitchFamily="18" charset="0"/>
                <a:cs typeface="Times New Roman" pitchFamily="18" charset="0"/>
              </a:endParaRPr>
            </a:p>
          </p:txBody>
        </p:sp>
        <p:sp>
          <p:nvSpPr>
            <p:cNvPr id="60428" name="Text Box 13"/>
            <p:cNvSpPr txBox="1">
              <a:spLocks noChangeArrowheads="1"/>
            </p:cNvSpPr>
            <p:nvPr/>
          </p:nvSpPr>
          <p:spPr bwMode="auto">
            <a:xfrm>
              <a:off x="897" y="338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A</a:t>
              </a:r>
              <a:endParaRPr lang="en-US" sz="2400">
                <a:latin typeface="Times New Roman" pitchFamily="18" charset="0"/>
              </a:endParaRPr>
            </a:p>
          </p:txBody>
        </p:sp>
        <p:sp>
          <p:nvSpPr>
            <p:cNvPr id="60429" name="Text Box 14"/>
            <p:cNvSpPr txBox="1">
              <a:spLocks noChangeArrowheads="1"/>
            </p:cNvSpPr>
            <p:nvPr/>
          </p:nvSpPr>
          <p:spPr bwMode="auto">
            <a:xfrm>
              <a:off x="672" y="302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C</a:t>
              </a:r>
              <a:endParaRPr lang="en-US" sz="2400">
                <a:latin typeface="Times New Roman" pitchFamily="18" charset="0"/>
              </a:endParaRPr>
            </a:p>
          </p:txBody>
        </p:sp>
        <p:sp>
          <p:nvSpPr>
            <p:cNvPr id="60430" name="Text Box 15"/>
            <p:cNvSpPr txBox="1">
              <a:spLocks noChangeArrowheads="1"/>
            </p:cNvSpPr>
            <p:nvPr/>
          </p:nvSpPr>
          <p:spPr bwMode="auto">
            <a:xfrm>
              <a:off x="2145" y="319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de-DE" sz="2400">
                  <a:latin typeface="Times New Roman" pitchFamily="18" charset="0"/>
                </a:rPr>
                <a:t>D</a:t>
              </a:r>
              <a:endParaRPr lang="en-US" sz="2400">
                <a:latin typeface="Times New Roman" pitchFamily="18" charset="0"/>
              </a:endParaRPr>
            </a:p>
          </p:txBody>
        </p:sp>
        <p:sp>
          <p:nvSpPr>
            <p:cNvPr id="60431" name="Line 16"/>
            <p:cNvSpPr>
              <a:spLocks noChangeShapeType="1"/>
            </p:cNvSpPr>
            <p:nvPr/>
          </p:nvSpPr>
          <p:spPr bwMode="auto">
            <a:xfrm>
              <a:off x="912" y="3120"/>
              <a:ext cx="1248" cy="192"/>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0432" name="Line 17"/>
            <p:cNvSpPr>
              <a:spLocks noChangeShapeType="1"/>
            </p:cNvSpPr>
            <p:nvPr/>
          </p:nvSpPr>
          <p:spPr bwMode="auto">
            <a:xfrm>
              <a:off x="1584" y="3024"/>
              <a:ext cx="0" cy="336"/>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433" name="AutoShape 18"/>
            <p:cNvSpPr>
              <a:spLocks noChangeArrowheads="1"/>
            </p:cNvSpPr>
            <p:nvPr/>
          </p:nvSpPr>
          <p:spPr bwMode="auto">
            <a:xfrm rot="4200000">
              <a:off x="1205" y="3212"/>
              <a:ext cx="184" cy="479"/>
            </a:xfrm>
            <a:prstGeom prst="triangle">
              <a:avLst>
                <a:gd name="adj" fmla="val 100000"/>
              </a:avLst>
            </a:prstGeom>
            <a:solidFill>
              <a:srgbClr val="003300"/>
            </a:solidFill>
            <a:ln w="9525">
              <a:solidFill>
                <a:schemeClr val="tx1"/>
              </a:solidFill>
              <a:miter lim="800000"/>
              <a:headEnd/>
              <a:tailEnd/>
            </a:ln>
          </p:spPr>
          <p:txBody>
            <a:bodyPr wrap="none" anchor="ctr"/>
            <a:lstStyle/>
            <a:p>
              <a:endParaRPr lang="en-US"/>
            </a:p>
          </p:txBody>
        </p:sp>
        <p:sp>
          <p:nvSpPr>
            <p:cNvPr id="60434" name="AutoShape 19"/>
            <p:cNvSpPr>
              <a:spLocks noChangeArrowheads="1"/>
            </p:cNvSpPr>
            <p:nvPr/>
          </p:nvSpPr>
          <p:spPr bwMode="auto">
            <a:xfrm rot="900000">
              <a:off x="869" y="3168"/>
              <a:ext cx="720" cy="144"/>
            </a:xfrm>
            <a:prstGeom prst="rtTriangle">
              <a:avLst/>
            </a:prstGeom>
            <a:solidFill>
              <a:schemeClr val="accent1"/>
            </a:solidFill>
            <a:ln w="9525">
              <a:solidFill>
                <a:schemeClr val="tx1"/>
              </a:solidFill>
              <a:miter lim="800000"/>
              <a:headEnd/>
              <a:tailEnd/>
            </a:ln>
          </p:spPr>
          <p:txBody>
            <a:bodyPr wrap="none" anchor="ctr"/>
            <a:lstStyle/>
            <a:p>
              <a:endParaRPr lang="en-US"/>
            </a:p>
          </p:txBody>
        </p:sp>
        <p:sp>
          <p:nvSpPr>
            <p:cNvPr id="60435" name="AutoShape 20"/>
            <p:cNvSpPr>
              <a:spLocks noChangeArrowheads="1"/>
            </p:cNvSpPr>
            <p:nvPr/>
          </p:nvSpPr>
          <p:spPr bwMode="auto">
            <a:xfrm rot="4500000">
              <a:off x="1147" y="2712"/>
              <a:ext cx="144" cy="672"/>
            </a:xfrm>
            <a:prstGeom prst="triangle">
              <a:avLst>
                <a:gd name="adj" fmla="val 50000"/>
              </a:avLst>
            </a:prstGeom>
            <a:solidFill>
              <a:schemeClr val="accent1"/>
            </a:solidFill>
            <a:ln w="9525">
              <a:solidFill>
                <a:srgbClr val="003300"/>
              </a:solidFill>
              <a:miter lim="800000"/>
              <a:headEnd/>
              <a:tailEnd/>
            </a:ln>
          </p:spPr>
          <p:txBody>
            <a:bodyPr wrap="none" anchor="ctr"/>
            <a:lstStyle/>
            <a:p>
              <a:endParaRPr lang="en-US"/>
            </a:p>
          </p:txBody>
        </p:sp>
        <p:sp>
          <p:nvSpPr>
            <p:cNvPr id="60436" name="AutoShape 21"/>
            <p:cNvSpPr>
              <a:spLocks noChangeArrowheads="1"/>
            </p:cNvSpPr>
            <p:nvPr/>
          </p:nvSpPr>
          <p:spPr bwMode="auto">
            <a:xfrm rot="2700000">
              <a:off x="1219" y="2904"/>
              <a:ext cx="144" cy="672"/>
            </a:xfrm>
            <a:prstGeom prst="triangle">
              <a:avLst>
                <a:gd name="adj" fmla="val 50000"/>
              </a:avLst>
            </a:prstGeom>
            <a:solidFill>
              <a:srgbClr val="003300"/>
            </a:solidFill>
            <a:ln w="9525">
              <a:solidFill>
                <a:schemeClr val="tx1"/>
              </a:solidFill>
              <a:prstDash val="sysDot"/>
              <a:miter lim="800000"/>
              <a:headEnd/>
              <a:tailEnd/>
            </a:ln>
          </p:spPr>
          <p:txBody>
            <a:bodyPr wrap="none" anchor="ctr"/>
            <a:lstStyle/>
            <a:p>
              <a:endParaRPr lang="en-US"/>
            </a:p>
          </p:txBody>
        </p:sp>
        <p:sp>
          <p:nvSpPr>
            <p:cNvPr id="60437" name="Line 22"/>
            <p:cNvSpPr>
              <a:spLocks noChangeShapeType="1"/>
            </p:cNvSpPr>
            <p:nvPr/>
          </p:nvSpPr>
          <p:spPr bwMode="auto">
            <a:xfrm flipV="1">
              <a:off x="1632" y="3312"/>
              <a:ext cx="480" cy="96"/>
            </a:xfrm>
            <a:prstGeom prst="line">
              <a:avLst/>
            </a:prstGeom>
            <a:noFill/>
            <a:ln w="57150">
              <a:solidFill>
                <a:srgbClr val="0033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9879" name="Rectangle 23"/>
          <p:cNvSpPr>
            <a:spLocks noGrp="1" noChangeArrowheads="1"/>
          </p:cNvSpPr>
          <p:nvPr>
            <p:ph type="body" idx="1"/>
          </p:nvPr>
        </p:nvSpPr>
        <p:spPr>
          <a:xfrm>
            <a:off x="4648200" y="1371600"/>
            <a:ext cx="4343400" cy="2239963"/>
          </a:xfrm>
          <a:noFill/>
        </p:spPr>
        <p:txBody>
          <a:bodyPr/>
          <a:lstStyle/>
          <a:p>
            <a:pPr eaLnBrk="1" hangingPunct="1"/>
            <a:r>
              <a:rPr lang="en-US" sz="2400" smtClean="0">
                <a:solidFill>
                  <a:srgbClr val="009900"/>
                </a:solidFill>
              </a:rPr>
              <a:t>Central atom B should feel an “energetic penalty” for moving out of the plane to position B’</a:t>
            </a:r>
          </a:p>
          <a:p>
            <a:pPr eaLnBrk="1" hangingPunct="1"/>
            <a:endParaRPr lang="en-US" sz="1200" smtClean="0">
              <a:solidFill>
                <a:srgbClr val="009900"/>
              </a:solidFill>
            </a:endParaRPr>
          </a:p>
          <a:p>
            <a:pPr eaLnBrk="1" hangingPunct="1"/>
            <a:r>
              <a:rPr lang="en-US" sz="2400" smtClean="0"/>
              <a:t>Two ways to parameterize:</a:t>
            </a:r>
          </a:p>
        </p:txBody>
      </p:sp>
      <p:sp>
        <p:nvSpPr>
          <p:cNvPr id="1529880" name="Rectangle 24"/>
          <p:cNvSpPr>
            <a:spLocks noChangeArrowheads="1"/>
          </p:cNvSpPr>
          <p:nvPr/>
        </p:nvSpPr>
        <p:spPr bwMode="auto">
          <a:xfrm>
            <a:off x="304800" y="3810000"/>
            <a:ext cx="8686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a:t>Simple: use a harmonic function</a:t>
            </a:r>
          </a:p>
          <a:p>
            <a:pPr marL="742950" lvl="1" indent="-285750" algn="l">
              <a:spcBef>
                <a:spcPct val="20000"/>
              </a:spcBef>
              <a:buFontTx/>
              <a:buChar char="–"/>
            </a:pPr>
            <a:r>
              <a:rPr lang="en-US" sz="2200"/>
              <a:t>Minimum energy (0) set at </a:t>
            </a:r>
            <a:r>
              <a:rPr lang="de-DE" sz="2200" i="1">
                <a:latin typeface="Symbol" pitchFamily="18" charset="2"/>
              </a:rPr>
              <a:t>f </a:t>
            </a:r>
            <a:r>
              <a:rPr lang="de-DE" sz="2200" i="1"/>
              <a:t>= 0</a:t>
            </a:r>
            <a:r>
              <a:rPr lang="de-DE" sz="2200" i="1">
                <a:cs typeface="Arial" pitchFamily="34" charset="0"/>
              </a:rPr>
              <a:t>°</a:t>
            </a:r>
          </a:p>
          <a:p>
            <a:pPr marL="742950" lvl="1" indent="-285750" algn="l">
              <a:spcBef>
                <a:spcPct val="20000"/>
              </a:spcBef>
              <a:buFontTx/>
              <a:buChar char="–"/>
            </a:pPr>
            <a:r>
              <a:rPr lang="de-DE" sz="2200" i="1">
                <a:solidFill>
                  <a:srgbClr val="FF0000"/>
                </a:solidFill>
                <a:cs typeface="Arial" pitchFamily="34" charset="0"/>
              </a:rPr>
              <a:t>Problem: parabolic energy curve, energy can go to infinity, causing simulation to crash (NAN = “not a number“)</a:t>
            </a:r>
          </a:p>
          <a:p>
            <a:pPr marL="342900" indent="-342900" algn="l">
              <a:spcBef>
                <a:spcPct val="20000"/>
              </a:spcBef>
              <a:buFontTx/>
              <a:buChar char="•"/>
            </a:pPr>
            <a:endParaRPr lang="en-US" sz="1200"/>
          </a:p>
          <a:p>
            <a:pPr marL="342900" indent="-342900" algn="l">
              <a:spcBef>
                <a:spcPct val="20000"/>
              </a:spcBef>
              <a:buFontTx/>
              <a:buChar char="•"/>
            </a:pPr>
            <a:r>
              <a:rPr lang="en-US" sz="2400"/>
              <a:t>More common: apply the torsion potential already in use</a:t>
            </a:r>
          </a:p>
          <a:p>
            <a:pPr marL="342900" indent="-342900" algn="l">
              <a:spcBef>
                <a:spcPct val="20000"/>
              </a:spcBef>
            </a:pPr>
            <a:r>
              <a:rPr lang="en-US" sz="2400">
                <a:solidFill>
                  <a:srgbClr val="0000FF"/>
                </a:solidFill>
              </a:rPr>
              <a:t>			E = k</a:t>
            </a:r>
            <a:r>
              <a:rPr lang="en-US" sz="2400" baseline="-25000">
                <a:solidFill>
                  <a:srgbClr val="0000FF"/>
                </a:solidFill>
              </a:rPr>
              <a:t>imp</a:t>
            </a:r>
            <a:r>
              <a:rPr lang="en-US" sz="2400">
                <a:solidFill>
                  <a:srgbClr val="0000FF"/>
                </a:solidFill>
              </a:rPr>
              <a:t> [1 + cos(n</a:t>
            </a:r>
            <a:r>
              <a:rPr lang="en-US" sz="2400">
                <a:solidFill>
                  <a:srgbClr val="0000FF"/>
                </a:solidFill>
                <a:latin typeface="Symbol" pitchFamily="18" charset="2"/>
              </a:rPr>
              <a:t>f</a:t>
            </a:r>
            <a:r>
              <a:rPr lang="en-US" sz="2400">
                <a:solidFill>
                  <a:srgbClr val="0000FF"/>
                </a:solidFill>
              </a:rPr>
              <a:t> – </a:t>
            </a:r>
            <a:r>
              <a:rPr lang="en-US" sz="2400">
                <a:solidFill>
                  <a:srgbClr val="0000FF"/>
                </a:solidFill>
                <a:latin typeface="Symbol" pitchFamily="18" charset="2"/>
              </a:rPr>
              <a:t>f</a:t>
            </a:r>
            <a:r>
              <a:rPr lang="en-US" sz="2400" baseline="-25000">
                <a:solidFill>
                  <a:srgbClr val="0000FF"/>
                </a:solidFill>
              </a:rPr>
              <a:t>o</a:t>
            </a:r>
            <a:r>
              <a:rPr lang="en-US" sz="2400">
                <a:solidFill>
                  <a:srgbClr val="0000FF"/>
                </a:solidFill>
              </a:rPr>
              <a:t>)]   </a:t>
            </a:r>
            <a:r>
              <a:rPr lang="en-US" sz="2400" b="1"/>
              <a:t>AMBER</a:t>
            </a:r>
          </a:p>
        </p:txBody>
      </p:sp>
      <p:sp>
        <p:nvSpPr>
          <p:cNvPr id="1529881" name="Rectangle 25"/>
          <p:cNvSpPr>
            <a:spLocks noChangeArrowheads="1"/>
          </p:cNvSpPr>
          <p:nvPr/>
        </p:nvSpPr>
        <p:spPr bwMode="auto">
          <a:xfrm>
            <a:off x="5181600" y="3810000"/>
            <a:ext cx="3810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lang="de-DE" sz="2400" b="1">
                <a:solidFill>
                  <a:srgbClr val="0000FF"/>
                </a:solidFill>
                <a:latin typeface="Symbol" pitchFamily="18" charset="2"/>
              </a:rPr>
              <a:t>E</a:t>
            </a:r>
            <a:r>
              <a:rPr lang="de-DE" sz="2400" b="1" baseline="-25000">
                <a:solidFill>
                  <a:srgbClr val="0000FF"/>
                </a:solidFill>
                <a:latin typeface="Times New Roman" pitchFamily="18" charset="0"/>
              </a:rPr>
              <a:t>imp</a:t>
            </a:r>
            <a:r>
              <a:rPr lang="en-US" sz="2400" b="1">
                <a:solidFill>
                  <a:srgbClr val="0000FF"/>
                </a:solidFill>
                <a:latin typeface="Times New Roman" pitchFamily="18" charset="0"/>
              </a:rPr>
              <a:t>(</a:t>
            </a:r>
            <a:r>
              <a:rPr lang="de-DE" sz="2400" b="1">
                <a:solidFill>
                  <a:srgbClr val="0000FF"/>
                </a:solidFill>
                <a:latin typeface="Symbol" pitchFamily="18" charset="2"/>
              </a:rPr>
              <a:t>f</a:t>
            </a:r>
            <a:r>
              <a:rPr lang="en-US" sz="2400" b="1">
                <a:solidFill>
                  <a:srgbClr val="0000FF"/>
                </a:solidFill>
                <a:latin typeface="Times New Roman" pitchFamily="18" charset="0"/>
              </a:rPr>
              <a:t>) = </a:t>
            </a:r>
            <a:r>
              <a:rPr lang="de-DE" sz="2400" b="1">
                <a:solidFill>
                  <a:srgbClr val="0000FF"/>
                </a:solidFill>
                <a:latin typeface="Times New Roman" pitchFamily="18" charset="0"/>
              </a:rPr>
              <a:t>0.5</a:t>
            </a:r>
            <a:r>
              <a:rPr lang="de-DE" sz="2400" b="1">
                <a:solidFill>
                  <a:srgbClr val="0000FF"/>
                </a:solidFill>
                <a:latin typeface="Symbol" pitchFamily="18" charset="2"/>
              </a:rPr>
              <a:t> </a:t>
            </a:r>
            <a:r>
              <a:rPr lang="en-US" sz="2400" b="1">
                <a:solidFill>
                  <a:srgbClr val="0000FF"/>
                </a:solidFill>
                <a:latin typeface="Times New Roman" pitchFamily="18" charset="0"/>
              </a:rPr>
              <a:t>k</a:t>
            </a:r>
            <a:r>
              <a:rPr lang="de-DE" sz="2400" b="1" baseline="-25000">
                <a:solidFill>
                  <a:srgbClr val="0000FF"/>
                </a:solidFill>
                <a:latin typeface="Times New Roman" pitchFamily="18" charset="0"/>
                <a:sym typeface="Symbol" pitchFamily="18" charset="2"/>
              </a:rPr>
              <a:t>imp </a:t>
            </a:r>
            <a:r>
              <a:rPr lang="en-US" sz="2400" b="1">
                <a:solidFill>
                  <a:srgbClr val="0000FF"/>
                </a:solidFill>
                <a:latin typeface="Times New Roman" pitchFamily="18" charset="0"/>
              </a:rPr>
              <a:t>(</a:t>
            </a:r>
            <a:r>
              <a:rPr lang="de-DE" sz="2400" b="1">
                <a:solidFill>
                  <a:srgbClr val="0000FF"/>
                </a:solidFill>
                <a:latin typeface="Symbol" pitchFamily="18" charset="2"/>
              </a:rPr>
              <a:t>f</a:t>
            </a:r>
            <a:r>
              <a:rPr lang="en-US" sz="2400" b="1">
                <a:solidFill>
                  <a:srgbClr val="0000FF"/>
                </a:solidFill>
                <a:latin typeface="Times New Roman" pitchFamily="18" charset="0"/>
              </a:rPr>
              <a:t> </a:t>
            </a:r>
            <a:r>
              <a:rPr lang="en-US" sz="2400" b="1">
                <a:solidFill>
                  <a:srgbClr val="0000FF"/>
                </a:solidFill>
                <a:latin typeface="Symbol" pitchFamily="18" charset="2"/>
              </a:rPr>
              <a:t>-</a:t>
            </a:r>
            <a:r>
              <a:rPr lang="en-US" sz="2400" b="1">
                <a:solidFill>
                  <a:srgbClr val="0000FF"/>
                </a:solidFill>
                <a:latin typeface="Times New Roman" pitchFamily="18" charset="0"/>
              </a:rPr>
              <a:t> </a:t>
            </a:r>
            <a:r>
              <a:rPr lang="de-DE" sz="2400" b="1">
                <a:solidFill>
                  <a:srgbClr val="0000FF"/>
                </a:solidFill>
                <a:latin typeface="Symbol" pitchFamily="18" charset="2"/>
              </a:rPr>
              <a:t>f</a:t>
            </a:r>
            <a:r>
              <a:rPr lang="en-US" sz="2400" b="1" baseline="-25000">
                <a:solidFill>
                  <a:srgbClr val="0000FF"/>
                </a:solidFill>
                <a:latin typeface="Times New Roman" pitchFamily="18" charset="0"/>
              </a:rPr>
              <a:t>0</a:t>
            </a:r>
            <a:r>
              <a:rPr lang="en-US" sz="2400" b="1">
                <a:solidFill>
                  <a:srgbClr val="0000FF"/>
                </a:solidFill>
                <a:latin typeface="Times New Roman" pitchFamily="18" charset="0"/>
              </a:rPr>
              <a:t>)</a:t>
            </a:r>
            <a:r>
              <a:rPr lang="en-US" sz="2400" b="1" baseline="30000">
                <a:solidFill>
                  <a:srgbClr val="0000FF"/>
                </a:solidFill>
                <a:latin typeface="Times New Roman" pitchFamily="18" charset="0"/>
              </a:rPr>
              <a:t>2 </a:t>
            </a:r>
          </a:p>
          <a:p>
            <a:pPr>
              <a:spcBef>
                <a:spcPct val="20000"/>
              </a:spcBef>
            </a:pPr>
            <a:r>
              <a:rPr lang="en-US" sz="2000" b="1"/>
              <a:t>CHARMM</a:t>
            </a:r>
            <a:endParaRPr lang="de-DE" sz="2000" b="1"/>
          </a:p>
        </p:txBody>
      </p:sp>
    </p:spTree>
    <p:extLst>
      <p:ext uri="{BB962C8B-B14F-4D97-AF65-F5344CB8AC3E}">
        <p14:creationId xmlns:p14="http://schemas.microsoft.com/office/powerpoint/2010/main" val="1767592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2987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2988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988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98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29880">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2988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298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988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61443"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9A6044B-549D-4C3C-A408-ED0E908D0DAB}" type="slidenum">
              <a:rPr lang="en-US" sz="1400" smtClean="0"/>
              <a:pPr eaLnBrk="1" hangingPunct="1"/>
              <a:t>38</a:t>
            </a:fld>
            <a:endParaRPr lang="en-US" sz="1400" smtClean="0"/>
          </a:p>
        </p:txBody>
      </p:sp>
      <p:sp>
        <p:nvSpPr>
          <p:cNvPr id="61444" name="Rectangle 2"/>
          <p:cNvSpPr>
            <a:spLocks noGrp="1" noChangeArrowheads="1"/>
          </p:cNvSpPr>
          <p:nvPr>
            <p:ph type="title"/>
          </p:nvPr>
        </p:nvSpPr>
        <p:spPr>
          <a:xfrm>
            <a:off x="395288" y="477838"/>
            <a:ext cx="8229600" cy="360362"/>
          </a:xfrm>
        </p:spPr>
        <p:txBody>
          <a:bodyPr/>
          <a:lstStyle/>
          <a:p>
            <a:pPr eaLnBrk="1" hangingPunct="1"/>
            <a:r>
              <a:rPr lang="en-US" altLang="zh-CN" sz="4000" smtClean="0">
                <a:solidFill>
                  <a:srgbClr val="FF0000"/>
                </a:solidFill>
                <a:ea typeface="SimSun" pitchFamily="2" charset="-122"/>
              </a:rPr>
              <a:t>Improper dihedrals (AMBER)</a:t>
            </a:r>
          </a:p>
        </p:txBody>
      </p:sp>
      <p:grpSp>
        <p:nvGrpSpPr>
          <p:cNvPr id="61445" name="Group 6"/>
          <p:cNvGrpSpPr>
            <a:grpSpLocks/>
          </p:cNvGrpSpPr>
          <p:nvPr/>
        </p:nvGrpSpPr>
        <p:grpSpPr bwMode="auto">
          <a:xfrm>
            <a:off x="161925" y="1143000"/>
            <a:ext cx="3773488" cy="4876800"/>
            <a:chOff x="288" y="1104"/>
            <a:chExt cx="1968" cy="2544"/>
          </a:xfrm>
        </p:grpSpPr>
        <p:pic>
          <p:nvPicPr>
            <p:cNvPr id="61451" name="Picture 3"/>
            <p:cNvPicPr>
              <a:picLocks noChangeAspect="1" noChangeArrowheads="1"/>
            </p:cNvPicPr>
            <p:nvPr/>
          </p:nvPicPr>
          <p:blipFill>
            <a:blip r:embed="rId3">
              <a:extLst>
                <a:ext uri="{28A0092B-C50C-407E-A947-70E740481C1C}">
                  <a14:useLocalDpi xmlns:a14="http://schemas.microsoft.com/office/drawing/2010/main" val="0"/>
                </a:ext>
              </a:extLst>
            </a:blip>
            <a:srcRect l="31667" t="10747" r="34166" b="46548"/>
            <a:stretch>
              <a:fillRect/>
            </a:stretch>
          </p:blipFill>
          <p:spPr bwMode="auto">
            <a:xfrm>
              <a:off x="288" y="2448"/>
              <a:ext cx="1968"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5"/>
            <p:cNvPicPr>
              <a:picLocks noChangeAspect="1" noChangeArrowheads="1"/>
            </p:cNvPicPr>
            <p:nvPr/>
          </p:nvPicPr>
          <p:blipFill>
            <a:blip r:embed="rId3">
              <a:extLst>
                <a:ext uri="{28A0092B-C50C-407E-A947-70E740481C1C}">
                  <a14:useLocalDpi xmlns:a14="http://schemas.microsoft.com/office/drawing/2010/main" val="0"/>
                </a:ext>
              </a:extLst>
            </a:blip>
            <a:srcRect t="3914" r="68333" b="46548"/>
            <a:stretch>
              <a:fillRect/>
            </a:stretch>
          </p:blipFill>
          <p:spPr bwMode="auto">
            <a:xfrm>
              <a:off x="432" y="1104"/>
              <a:ext cx="1824"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46" name="Rectangle 7"/>
          <p:cNvSpPr>
            <a:spLocks noGrp="1" noChangeArrowheads="1"/>
          </p:cNvSpPr>
          <p:nvPr>
            <p:ph type="body" idx="1"/>
          </p:nvPr>
        </p:nvSpPr>
        <p:spPr>
          <a:xfrm>
            <a:off x="4419600" y="4160838"/>
            <a:ext cx="4343400" cy="2239962"/>
          </a:xfrm>
          <a:noFill/>
        </p:spPr>
        <p:txBody>
          <a:bodyPr/>
          <a:lstStyle/>
          <a:p>
            <a:pPr eaLnBrk="1" hangingPunct="1"/>
            <a:r>
              <a:rPr lang="en-US" sz="2400" smtClean="0"/>
              <a:t>Very similar to a double bond potential</a:t>
            </a:r>
          </a:p>
          <a:p>
            <a:pPr eaLnBrk="1" hangingPunct="1"/>
            <a:r>
              <a:rPr lang="en-US" sz="2400" smtClean="0"/>
              <a:t>Multiplicity is n=2</a:t>
            </a:r>
          </a:p>
          <a:p>
            <a:pPr eaLnBrk="1" hangingPunct="1"/>
            <a:r>
              <a:rPr lang="en-US" sz="2400" smtClean="0"/>
              <a:t>Phase is 180</a:t>
            </a:r>
            <a:r>
              <a:rPr lang="en-US" sz="2400" smtClean="0">
                <a:cs typeface="Arial" pitchFamily="34" charset="0"/>
              </a:rPr>
              <a:t>° (planar)</a:t>
            </a:r>
          </a:p>
        </p:txBody>
      </p:sp>
      <p:grpSp>
        <p:nvGrpSpPr>
          <p:cNvPr id="61447" name="Group 12"/>
          <p:cNvGrpSpPr>
            <a:grpSpLocks/>
          </p:cNvGrpSpPr>
          <p:nvPr/>
        </p:nvGrpSpPr>
        <p:grpSpPr bwMode="auto">
          <a:xfrm>
            <a:off x="4251325" y="1157288"/>
            <a:ext cx="4200525" cy="2914650"/>
            <a:chOff x="2879" y="1920"/>
            <a:chExt cx="2646" cy="1836"/>
          </a:xfrm>
        </p:grpSpPr>
        <p:pic>
          <p:nvPicPr>
            <p:cNvPr id="614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1920"/>
              <a:ext cx="2357" cy="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Rectangle 10"/>
            <p:cNvSpPr>
              <a:spLocks noChangeArrowheads="1"/>
            </p:cNvSpPr>
            <p:nvPr/>
          </p:nvSpPr>
          <p:spPr bwMode="auto">
            <a:xfrm rot="-5400000">
              <a:off x="2691" y="2467"/>
              <a:ext cx="6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t>Energy</a:t>
              </a:r>
            </a:p>
          </p:txBody>
        </p:sp>
        <p:sp>
          <p:nvSpPr>
            <p:cNvPr id="61450" name="Rectangle 11"/>
            <p:cNvSpPr>
              <a:spLocks noChangeArrowheads="1"/>
            </p:cNvSpPr>
            <p:nvPr/>
          </p:nvSpPr>
          <p:spPr bwMode="auto">
            <a:xfrm>
              <a:off x="3792" y="3504"/>
              <a:ext cx="12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t>Improper torsion</a:t>
              </a:r>
            </a:p>
          </p:txBody>
        </p:sp>
      </p:grpSp>
    </p:spTree>
    <p:extLst>
      <p:ext uri="{BB962C8B-B14F-4D97-AF65-F5344CB8AC3E}">
        <p14:creationId xmlns:p14="http://schemas.microsoft.com/office/powerpoint/2010/main" val="21133658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624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1C0D5D69-2F43-443D-9FC2-B24801D1DE2F}" type="slidenum">
              <a:rPr lang="en-US" sz="1400" smtClean="0"/>
              <a:pPr eaLnBrk="1" hangingPunct="1"/>
              <a:t>39</a:t>
            </a:fld>
            <a:endParaRPr lang="en-US" sz="1400" smtClean="0"/>
          </a:p>
        </p:txBody>
      </p:sp>
      <p:pic>
        <p:nvPicPr>
          <p:cNvPr id="62468" name="Picture 5" descr="ab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954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2"/>
          <p:cNvSpPr>
            <a:spLocks noGrp="1" noChangeArrowheads="1"/>
          </p:cNvSpPr>
          <p:nvPr>
            <p:ph type="title"/>
          </p:nvPr>
        </p:nvSpPr>
        <p:spPr/>
        <p:txBody>
          <a:bodyPr/>
          <a:lstStyle/>
          <a:p>
            <a:pPr eaLnBrk="1" hangingPunct="1"/>
            <a:r>
              <a:rPr lang="en-US" sz="4000" smtClean="0">
                <a:solidFill>
                  <a:srgbClr val="FF0000"/>
                </a:solidFill>
              </a:rPr>
              <a:t>We now have the basis for a molecular mechanical potential</a:t>
            </a:r>
          </a:p>
        </p:txBody>
      </p:sp>
      <p:sp>
        <p:nvSpPr>
          <p:cNvPr id="1346563" name="Rectangle 3"/>
          <p:cNvSpPr>
            <a:spLocks noGrp="1" noChangeArrowheads="1"/>
          </p:cNvSpPr>
          <p:nvPr>
            <p:ph type="body" idx="1"/>
          </p:nvPr>
        </p:nvSpPr>
        <p:spPr>
          <a:xfrm>
            <a:off x="457200" y="5456238"/>
            <a:ext cx="8229600" cy="792162"/>
          </a:xfrm>
        </p:spPr>
        <p:txBody>
          <a:bodyPr/>
          <a:lstStyle/>
          <a:p>
            <a:pPr eaLnBrk="1" hangingPunct="1"/>
            <a:r>
              <a:rPr lang="en-US" sz="2400" smtClean="0">
                <a:solidFill>
                  <a:srgbClr val="FF0000"/>
                </a:solidFill>
              </a:rPr>
              <a:t>The </a:t>
            </a:r>
            <a:r>
              <a:rPr lang="en-US" sz="2400" b="1" smtClean="0">
                <a:solidFill>
                  <a:srgbClr val="FF0000"/>
                </a:solidFill>
              </a:rPr>
              <a:t>total internal energy </a:t>
            </a:r>
            <a:r>
              <a:rPr lang="en-US" sz="2400" smtClean="0">
                <a:solidFill>
                  <a:srgbClr val="FF0000"/>
                </a:solidFill>
              </a:rPr>
              <a:t>is the sum over all such energy terms in a given structure …</a:t>
            </a:r>
          </a:p>
        </p:txBody>
      </p:sp>
      <p:sp>
        <p:nvSpPr>
          <p:cNvPr id="1346566" name="Rectangle 6"/>
          <p:cNvSpPr>
            <a:spLocks noChangeArrowheads="1"/>
          </p:cNvSpPr>
          <p:nvPr/>
        </p:nvSpPr>
        <p:spPr bwMode="auto">
          <a:xfrm>
            <a:off x="1219200" y="3397250"/>
            <a:ext cx="152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a:t>Bond stretching</a:t>
            </a:r>
          </a:p>
        </p:txBody>
      </p:sp>
      <p:sp>
        <p:nvSpPr>
          <p:cNvPr id="1346567" name="Line 7"/>
          <p:cNvSpPr>
            <a:spLocks noChangeShapeType="1"/>
          </p:cNvSpPr>
          <p:nvPr/>
        </p:nvSpPr>
        <p:spPr bwMode="auto">
          <a:xfrm flipV="1">
            <a:off x="3962400" y="2514600"/>
            <a:ext cx="1676400" cy="457200"/>
          </a:xfrm>
          <a:prstGeom prst="line">
            <a:avLst/>
          </a:prstGeom>
          <a:noFill/>
          <a:ln w="25400">
            <a:solidFill>
              <a:srgbClr val="0000FF"/>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46568" name="Rectangle 8"/>
          <p:cNvSpPr>
            <a:spLocks noChangeArrowheads="1"/>
          </p:cNvSpPr>
          <p:nvPr/>
        </p:nvSpPr>
        <p:spPr bwMode="auto">
          <a:xfrm>
            <a:off x="5562600" y="2330450"/>
            <a:ext cx="2514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a:solidFill>
                  <a:srgbClr val="0000FF"/>
                </a:solidFill>
              </a:rPr>
              <a:t>vdW and qq interactions</a:t>
            </a:r>
          </a:p>
        </p:txBody>
      </p:sp>
      <p:sp>
        <p:nvSpPr>
          <p:cNvPr id="1346569" name="Line 9"/>
          <p:cNvSpPr>
            <a:spLocks noChangeShapeType="1"/>
          </p:cNvSpPr>
          <p:nvPr/>
        </p:nvSpPr>
        <p:spPr bwMode="auto">
          <a:xfrm flipV="1">
            <a:off x="2667000" y="3505200"/>
            <a:ext cx="1524000" cy="2286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46570" name="Rectangle 10"/>
          <p:cNvSpPr>
            <a:spLocks noChangeArrowheads="1"/>
          </p:cNvSpPr>
          <p:nvPr/>
        </p:nvSpPr>
        <p:spPr bwMode="auto">
          <a:xfrm>
            <a:off x="2057400" y="1524000"/>
            <a:ext cx="1295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a:t>Angle bending</a:t>
            </a:r>
          </a:p>
        </p:txBody>
      </p:sp>
      <p:sp>
        <p:nvSpPr>
          <p:cNvPr id="1346571" name="Line 11"/>
          <p:cNvSpPr>
            <a:spLocks noChangeShapeType="1"/>
          </p:cNvSpPr>
          <p:nvPr/>
        </p:nvSpPr>
        <p:spPr bwMode="auto">
          <a:xfrm>
            <a:off x="3124200" y="1752600"/>
            <a:ext cx="762000" cy="1524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46573" name="Rectangle 13"/>
          <p:cNvSpPr>
            <a:spLocks noChangeArrowheads="1"/>
          </p:cNvSpPr>
          <p:nvPr/>
        </p:nvSpPr>
        <p:spPr bwMode="auto">
          <a:xfrm>
            <a:off x="4038600" y="4572000"/>
            <a:ext cx="152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a:solidFill>
                  <a:srgbClr val="009900"/>
                </a:solidFill>
              </a:rPr>
              <a:t>Torsional rotation</a:t>
            </a:r>
          </a:p>
        </p:txBody>
      </p:sp>
      <p:sp>
        <p:nvSpPr>
          <p:cNvPr id="1346572" name="Line 12"/>
          <p:cNvSpPr>
            <a:spLocks noChangeShapeType="1"/>
          </p:cNvSpPr>
          <p:nvPr/>
        </p:nvSpPr>
        <p:spPr bwMode="auto">
          <a:xfrm>
            <a:off x="4038600" y="3733800"/>
            <a:ext cx="762000" cy="609600"/>
          </a:xfrm>
          <a:prstGeom prst="line">
            <a:avLst/>
          </a:prstGeom>
          <a:noFill/>
          <a:ln w="25400">
            <a:solidFill>
              <a:srgbClr val="009900"/>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46574" name="Rectangle 14"/>
          <p:cNvSpPr>
            <a:spLocks noChangeArrowheads="1"/>
          </p:cNvSpPr>
          <p:nvPr/>
        </p:nvSpPr>
        <p:spPr bwMode="auto">
          <a:xfrm>
            <a:off x="6400800" y="1516063"/>
            <a:ext cx="1295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a:solidFill>
                  <a:schemeClr val="accent2"/>
                </a:solidFill>
              </a:rPr>
              <a:t>Planar</a:t>
            </a:r>
          </a:p>
          <a:p>
            <a:r>
              <a:rPr lang="en-US" sz="2200">
                <a:solidFill>
                  <a:schemeClr val="accent2"/>
                </a:solidFill>
              </a:rPr>
              <a:t>groups</a:t>
            </a:r>
          </a:p>
        </p:txBody>
      </p:sp>
      <p:sp>
        <p:nvSpPr>
          <p:cNvPr id="1346575" name="Line 15"/>
          <p:cNvSpPr>
            <a:spLocks noChangeShapeType="1"/>
          </p:cNvSpPr>
          <p:nvPr/>
        </p:nvSpPr>
        <p:spPr bwMode="auto">
          <a:xfrm flipH="1">
            <a:off x="5638800" y="1901825"/>
            <a:ext cx="914400" cy="3175"/>
          </a:xfrm>
          <a:prstGeom prst="line">
            <a:avLst/>
          </a:prstGeom>
          <a:noFill/>
          <a:ln w="25400">
            <a:solidFill>
              <a:schemeClr val="accent2"/>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07898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65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656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465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65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65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657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465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657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465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657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465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563" grpId="0" build="p"/>
      <p:bldP spid="1346566" grpId="0"/>
      <p:bldP spid="1346567" grpId="0" animBg="1"/>
      <p:bldP spid="1346568" grpId="0"/>
      <p:bldP spid="1346569" grpId="0" animBg="1"/>
      <p:bldP spid="1346570" grpId="0"/>
      <p:bldP spid="1346571" grpId="0" animBg="1"/>
      <p:bldP spid="1346573" grpId="0"/>
      <p:bldP spid="1346572" grpId="0" animBg="1"/>
      <p:bldP spid="1346574" grpId="0"/>
      <p:bldP spid="13465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40577CED-693E-4D2D-B690-E66D04ECBB1A}" type="slidenum">
              <a:rPr lang="en-US" sz="1400" smtClean="0"/>
              <a:pPr eaLnBrk="1" hangingPunct="1"/>
              <a:t>4</a:t>
            </a:fld>
            <a:endParaRPr lang="en-US" sz="1400" smtClean="0"/>
          </a:p>
        </p:txBody>
      </p:sp>
      <p:sp>
        <p:nvSpPr>
          <p:cNvPr id="16388" name="Rectangle 2"/>
          <p:cNvSpPr>
            <a:spLocks noGrp="1" noChangeArrowheads="1"/>
          </p:cNvSpPr>
          <p:nvPr>
            <p:ph type="title"/>
          </p:nvPr>
        </p:nvSpPr>
        <p:spPr/>
        <p:txBody>
          <a:bodyPr/>
          <a:lstStyle/>
          <a:p>
            <a:pPr eaLnBrk="1" hangingPunct="1"/>
            <a:r>
              <a:rPr lang="en-US" smtClean="0">
                <a:solidFill>
                  <a:srgbClr val="FF0000"/>
                </a:solidFill>
              </a:rPr>
              <a:t>Bringing the sciences together:</a:t>
            </a:r>
          </a:p>
        </p:txBody>
      </p:sp>
      <p:sp>
        <p:nvSpPr>
          <p:cNvPr id="4102" name="Rectangle 3"/>
          <p:cNvSpPr>
            <a:spLocks noGrp="1" noChangeArrowheads="1"/>
          </p:cNvSpPr>
          <p:nvPr>
            <p:ph type="body" idx="1"/>
          </p:nvPr>
        </p:nvSpPr>
        <p:spPr>
          <a:xfrm>
            <a:off x="457200" y="1676400"/>
            <a:ext cx="8229600" cy="3657600"/>
          </a:xfrm>
        </p:spPr>
        <p:txBody>
          <a:bodyPr/>
          <a:lstStyle/>
          <a:p>
            <a:pPr eaLnBrk="1" hangingPunct="1">
              <a:spcBef>
                <a:spcPct val="0"/>
              </a:spcBef>
              <a:spcAft>
                <a:spcPts val="1800"/>
              </a:spcAft>
            </a:pPr>
            <a:r>
              <a:rPr lang="en-US" sz="2400" b="1" smtClean="0">
                <a:solidFill>
                  <a:schemeClr val="accent2"/>
                </a:solidFill>
              </a:rPr>
              <a:t>Biology:</a:t>
            </a:r>
            <a:r>
              <a:rPr lang="en-US" sz="2400" smtClean="0"/>
              <a:t> the basis of what we’re modeling &amp; simulating</a:t>
            </a:r>
          </a:p>
          <a:p>
            <a:pPr eaLnBrk="1" hangingPunct="1">
              <a:spcBef>
                <a:spcPct val="0"/>
              </a:spcBef>
              <a:spcAft>
                <a:spcPts val="1800"/>
              </a:spcAft>
            </a:pPr>
            <a:r>
              <a:rPr lang="en-US" sz="2400" b="1" smtClean="0">
                <a:solidFill>
                  <a:schemeClr val="accent2"/>
                </a:solidFill>
              </a:rPr>
              <a:t>Chemistry:</a:t>
            </a:r>
            <a:r>
              <a:rPr lang="en-US" sz="2400" smtClean="0"/>
              <a:t> the basis of intra- and inter-molecular interactions (i.e. energies of interaction)</a:t>
            </a:r>
          </a:p>
          <a:p>
            <a:pPr eaLnBrk="1" hangingPunct="1">
              <a:spcBef>
                <a:spcPct val="0"/>
              </a:spcBef>
              <a:spcAft>
                <a:spcPts val="1800"/>
              </a:spcAft>
            </a:pPr>
            <a:r>
              <a:rPr lang="en-US" sz="2400" b="1" smtClean="0">
                <a:solidFill>
                  <a:schemeClr val="accent2"/>
                </a:solidFill>
              </a:rPr>
              <a:t>Physics:</a:t>
            </a:r>
            <a:r>
              <a:rPr lang="en-US" sz="2400" smtClean="0"/>
              <a:t> how we will model biomolecules, solvent, and the environment in which they exist </a:t>
            </a:r>
          </a:p>
          <a:p>
            <a:pPr eaLnBrk="1" hangingPunct="1">
              <a:spcBef>
                <a:spcPct val="0"/>
              </a:spcBef>
              <a:spcAft>
                <a:spcPts val="1800"/>
              </a:spcAft>
            </a:pPr>
            <a:r>
              <a:rPr lang="en-US" sz="2400" b="1" smtClean="0">
                <a:solidFill>
                  <a:schemeClr val="accent2"/>
                </a:solidFill>
              </a:rPr>
              <a:t>Math &amp; Stats:</a:t>
            </a:r>
            <a:r>
              <a:rPr lang="en-US" sz="2400" smtClean="0"/>
              <a:t> to implement models and treat large numbers of molecules as ensembles</a:t>
            </a:r>
          </a:p>
          <a:p>
            <a:pPr eaLnBrk="1" hangingPunct="1">
              <a:spcBef>
                <a:spcPct val="0"/>
              </a:spcBef>
              <a:spcAft>
                <a:spcPts val="1800"/>
              </a:spcAft>
            </a:pPr>
            <a:r>
              <a:rPr lang="en-US" sz="2400" b="1" smtClean="0">
                <a:solidFill>
                  <a:schemeClr val="accent2"/>
                </a:solidFill>
              </a:rPr>
              <a:t>Computer Science:</a:t>
            </a:r>
            <a:r>
              <a:rPr lang="en-US" sz="2400" smtClean="0"/>
              <a:t> without computers we have only ideas, not results!</a:t>
            </a:r>
          </a:p>
        </p:txBody>
      </p:sp>
    </p:spTree>
    <p:extLst>
      <p:ext uri="{BB962C8B-B14F-4D97-AF65-F5344CB8AC3E}">
        <p14:creationId xmlns:p14="http://schemas.microsoft.com/office/powerpoint/2010/main" val="2083265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634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73136EB-44A1-4174-BDBF-34D1F8BF7162}" type="slidenum">
              <a:rPr lang="en-US" sz="1400" smtClean="0"/>
              <a:pPr eaLnBrk="1" hangingPunct="1"/>
              <a:t>40</a:t>
            </a:fld>
            <a:endParaRPr lang="en-US" sz="1400" smtClean="0"/>
          </a:p>
        </p:txBody>
      </p:sp>
      <p:sp>
        <p:nvSpPr>
          <p:cNvPr id="63492" name="Rectangle 2"/>
          <p:cNvSpPr>
            <a:spLocks noGrp="1" noChangeArrowheads="1"/>
          </p:cNvSpPr>
          <p:nvPr>
            <p:ph type="title"/>
          </p:nvPr>
        </p:nvSpPr>
        <p:spPr/>
        <p:txBody>
          <a:bodyPr/>
          <a:lstStyle/>
          <a:p>
            <a:pPr eaLnBrk="1" hangingPunct="1"/>
            <a:r>
              <a:rPr lang="en-US" sz="4000" smtClean="0">
                <a:solidFill>
                  <a:srgbClr val="FF0000"/>
                </a:solidFill>
              </a:rPr>
              <a:t>Empirical Functional Form</a:t>
            </a:r>
          </a:p>
        </p:txBody>
      </p:sp>
      <p:sp>
        <p:nvSpPr>
          <p:cNvPr id="63493" name="Rectangle 3"/>
          <p:cNvSpPr>
            <a:spLocks noGrp="1" noChangeArrowheads="1"/>
          </p:cNvSpPr>
          <p:nvPr>
            <p:ph type="body" idx="1"/>
          </p:nvPr>
        </p:nvSpPr>
        <p:spPr>
          <a:xfrm>
            <a:off x="1981200" y="1295400"/>
            <a:ext cx="5867400" cy="3200400"/>
          </a:xfrm>
          <a:noFill/>
        </p:spPr>
        <p:txBody>
          <a:bodyPr/>
          <a:lstStyle/>
          <a:p>
            <a:pPr eaLnBrk="1" hangingPunct="1">
              <a:spcBef>
                <a:spcPct val="0"/>
              </a:spcBef>
              <a:buFontTx/>
              <a:buNone/>
            </a:pPr>
            <a:r>
              <a:rPr lang="en-US" sz="2800" smtClean="0"/>
              <a:t>E  =  </a:t>
            </a:r>
            <a:r>
              <a:rPr lang="en-US" sz="2800" smtClean="0">
                <a:solidFill>
                  <a:srgbClr val="0000FF"/>
                </a:solidFill>
                <a:latin typeface="Symbol" pitchFamily="18" charset="2"/>
              </a:rPr>
              <a:t>S</a:t>
            </a:r>
            <a:r>
              <a:rPr lang="en-US" sz="2800" smtClean="0">
                <a:solidFill>
                  <a:srgbClr val="0000FF"/>
                </a:solidFill>
              </a:rPr>
              <a:t> vdW energy</a:t>
            </a:r>
            <a:r>
              <a:rPr lang="en-US" sz="2800" smtClean="0">
                <a:solidFill>
                  <a:srgbClr val="FFFF00"/>
                </a:solidFill>
              </a:rPr>
              <a:t> </a:t>
            </a:r>
          </a:p>
          <a:p>
            <a:pPr eaLnBrk="1" hangingPunct="1">
              <a:spcBef>
                <a:spcPct val="0"/>
              </a:spcBef>
              <a:buFontTx/>
              <a:buNone/>
            </a:pPr>
            <a:r>
              <a:rPr lang="en-US" sz="2800" smtClean="0"/>
              <a:t>     +  </a:t>
            </a:r>
            <a:r>
              <a:rPr lang="en-US" sz="2800" smtClean="0">
                <a:solidFill>
                  <a:srgbClr val="0000FF"/>
                </a:solidFill>
                <a:latin typeface="Symbol" pitchFamily="18" charset="2"/>
              </a:rPr>
              <a:t>S</a:t>
            </a:r>
            <a:r>
              <a:rPr lang="en-US" sz="2800" smtClean="0">
                <a:solidFill>
                  <a:srgbClr val="0000FF"/>
                </a:solidFill>
              </a:rPr>
              <a:t> charge energy</a:t>
            </a:r>
          </a:p>
          <a:p>
            <a:pPr eaLnBrk="1" hangingPunct="1">
              <a:spcBef>
                <a:spcPct val="0"/>
              </a:spcBef>
              <a:buFontTx/>
              <a:buNone/>
            </a:pPr>
            <a:r>
              <a:rPr lang="en-US" sz="2800" smtClean="0"/>
              <a:t>     +  </a:t>
            </a:r>
            <a:r>
              <a:rPr lang="en-US" sz="2800" smtClean="0">
                <a:latin typeface="Symbol" pitchFamily="18" charset="2"/>
              </a:rPr>
              <a:t>S</a:t>
            </a:r>
            <a:r>
              <a:rPr lang="en-US" sz="2800" smtClean="0"/>
              <a:t> bond energy </a:t>
            </a:r>
          </a:p>
          <a:p>
            <a:pPr eaLnBrk="1" hangingPunct="1">
              <a:spcBef>
                <a:spcPct val="0"/>
              </a:spcBef>
              <a:buFontTx/>
              <a:buNone/>
            </a:pPr>
            <a:r>
              <a:rPr lang="en-US" sz="2800" smtClean="0"/>
              <a:t>     +  </a:t>
            </a:r>
            <a:r>
              <a:rPr lang="en-US" sz="2800" smtClean="0">
                <a:latin typeface="Symbol" pitchFamily="18" charset="2"/>
              </a:rPr>
              <a:t>S</a:t>
            </a:r>
            <a:r>
              <a:rPr lang="en-US" sz="2800" smtClean="0"/>
              <a:t> angle energy </a:t>
            </a:r>
          </a:p>
          <a:p>
            <a:pPr eaLnBrk="1" hangingPunct="1">
              <a:spcBef>
                <a:spcPct val="0"/>
              </a:spcBef>
              <a:buFontTx/>
              <a:buNone/>
            </a:pPr>
            <a:r>
              <a:rPr lang="en-US" sz="2800" smtClean="0"/>
              <a:t>     +  </a:t>
            </a:r>
            <a:r>
              <a:rPr lang="en-US" sz="2800" smtClean="0">
                <a:latin typeface="Symbol" pitchFamily="18" charset="2"/>
              </a:rPr>
              <a:t>S</a:t>
            </a:r>
            <a:r>
              <a:rPr lang="en-US" sz="2800" smtClean="0"/>
              <a:t> dihedral energy</a:t>
            </a:r>
            <a:endParaRPr lang="en-US" sz="2800" smtClean="0">
              <a:solidFill>
                <a:srgbClr val="FFFF00"/>
              </a:solidFill>
            </a:endParaRPr>
          </a:p>
          <a:p>
            <a:pPr eaLnBrk="1" hangingPunct="1">
              <a:spcBef>
                <a:spcPct val="0"/>
              </a:spcBef>
              <a:buFontTx/>
              <a:buNone/>
            </a:pPr>
            <a:r>
              <a:rPr lang="en-US" sz="2800" smtClean="0"/>
              <a:t>     +  </a:t>
            </a:r>
            <a:r>
              <a:rPr lang="en-US" sz="2800" smtClean="0">
                <a:latin typeface="Symbol" pitchFamily="18" charset="2"/>
              </a:rPr>
              <a:t>S</a:t>
            </a:r>
            <a:r>
              <a:rPr lang="en-US" sz="2800" smtClean="0"/>
              <a:t> improper torsion energy</a:t>
            </a:r>
          </a:p>
        </p:txBody>
      </p:sp>
      <p:sp>
        <p:nvSpPr>
          <p:cNvPr id="1321988" name="Rectangle 4"/>
          <p:cNvSpPr>
            <a:spLocks noChangeArrowheads="1"/>
          </p:cNvSpPr>
          <p:nvPr/>
        </p:nvSpPr>
        <p:spPr bwMode="auto">
          <a:xfrm>
            <a:off x="228600" y="4038600"/>
            <a:ext cx="8610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Tx/>
              <a:buChar char="•"/>
            </a:pPr>
            <a:r>
              <a:rPr lang="en-US" sz="2400" b="1">
                <a:solidFill>
                  <a:srgbClr val="0000FF"/>
                </a:solidFill>
              </a:rPr>
              <a:t>Non-bonded terms</a:t>
            </a:r>
            <a:r>
              <a:rPr lang="en-US" sz="2400"/>
              <a:t> – many are distant and contribute ~0, later we’ll discuss some schemes to ignore these</a:t>
            </a:r>
          </a:p>
          <a:p>
            <a:pPr marL="342900" indent="-342900" algn="l">
              <a:spcBef>
                <a:spcPct val="20000"/>
              </a:spcBef>
              <a:buFontTx/>
              <a:buChar char="•"/>
            </a:pPr>
            <a:r>
              <a:rPr lang="en-US" sz="2400" b="1"/>
              <a:t>Bonded terms</a:t>
            </a:r>
            <a:r>
              <a:rPr lang="en-US" sz="2400"/>
              <a:t> – define sterics and local motions</a:t>
            </a:r>
          </a:p>
          <a:p>
            <a:pPr marL="342900" indent="-342900" algn="l">
              <a:spcBef>
                <a:spcPct val="20000"/>
              </a:spcBef>
              <a:buFontTx/>
              <a:buChar char="•"/>
            </a:pPr>
            <a:r>
              <a:rPr lang="en-US" sz="2400" b="1" i="1">
                <a:solidFill>
                  <a:srgbClr val="FF0000"/>
                </a:solidFill>
              </a:rPr>
              <a:t>Which interactions</a:t>
            </a:r>
            <a:r>
              <a:rPr lang="en-US" sz="2400" i="1"/>
              <a:t> </a:t>
            </a:r>
            <a:r>
              <a:rPr lang="en-US" sz="2400" b="1" i="1">
                <a:solidFill>
                  <a:srgbClr val="FF0000"/>
                </a:solidFill>
              </a:rPr>
              <a:t>strongly affect conformational </a:t>
            </a:r>
            <a:r>
              <a:rPr lang="en-US" sz="2400" i="1"/>
              <a:t>preferences in biomolecules?</a:t>
            </a:r>
          </a:p>
        </p:txBody>
      </p:sp>
      <p:sp>
        <p:nvSpPr>
          <p:cNvPr id="1321991" name="Rectangle 7"/>
          <p:cNvSpPr>
            <a:spLocks noChangeArrowheads="1"/>
          </p:cNvSpPr>
          <p:nvPr/>
        </p:nvSpPr>
        <p:spPr bwMode="auto">
          <a:xfrm>
            <a:off x="5029200" y="1219200"/>
            <a:ext cx="501650" cy="579438"/>
          </a:xfrm>
          <a:prstGeom prst="rect">
            <a:avLst/>
          </a:prstGeom>
          <a:noFill/>
          <a:ln w="9525">
            <a:noFill/>
            <a:miter lim="800000"/>
            <a:headEnd/>
            <a:tailEnd/>
          </a:ln>
          <a:effectLst/>
        </p:spPr>
        <p:txBody>
          <a:bodyPr wrap="none">
            <a:spAutoFit/>
          </a:bodyPr>
          <a:lstStyle/>
          <a:p>
            <a:pPr>
              <a:defRPr/>
            </a:pPr>
            <a:r>
              <a:rPr lang="en-US" sz="3200" b="1" i="1">
                <a:solidFill>
                  <a:srgbClr val="FF0000"/>
                </a:solidFill>
                <a:effectLst>
                  <a:outerShdw blurRad="38100" dist="38100" dir="2700000" algn="tl">
                    <a:srgbClr val="C0C0C0"/>
                  </a:outerShdw>
                </a:effectLst>
                <a:latin typeface="Arial" charset="0"/>
                <a:cs typeface="Arial" charset="0"/>
              </a:rPr>
              <a:t>**</a:t>
            </a:r>
          </a:p>
        </p:txBody>
      </p:sp>
      <p:sp>
        <p:nvSpPr>
          <p:cNvPr id="1321992" name="Rectangle 8"/>
          <p:cNvSpPr>
            <a:spLocks noChangeArrowheads="1"/>
          </p:cNvSpPr>
          <p:nvPr/>
        </p:nvSpPr>
        <p:spPr bwMode="auto">
          <a:xfrm>
            <a:off x="5441950" y="1630363"/>
            <a:ext cx="501650" cy="579437"/>
          </a:xfrm>
          <a:prstGeom prst="rect">
            <a:avLst/>
          </a:prstGeom>
          <a:noFill/>
          <a:ln w="9525">
            <a:noFill/>
            <a:miter lim="800000"/>
            <a:headEnd/>
            <a:tailEnd/>
          </a:ln>
          <a:effectLst/>
        </p:spPr>
        <p:txBody>
          <a:bodyPr wrap="none">
            <a:spAutoFit/>
          </a:bodyPr>
          <a:lstStyle/>
          <a:p>
            <a:pPr>
              <a:defRPr/>
            </a:pPr>
            <a:r>
              <a:rPr lang="en-US" sz="3200" b="1" i="1">
                <a:solidFill>
                  <a:srgbClr val="FF0000"/>
                </a:solidFill>
                <a:effectLst>
                  <a:outerShdw blurRad="38100" dist="38100" dir="2700000" algn="tl">
                    <a:srgbClr val="C0C0C0"/>
                  </a:outerShdw>
                </a:effectLst>
                <a:latin typeface="Arial" charset="0"/>
                <a:cs typeface="Arial" charset="0"/>
              </a:rPr>
              <a:t>**</a:t>
            </a:r>
          </a:p>
        </p:txBody>
      </p:sp>
      <p:sp>
        <p:nvSpPr>
          <p:cNvPr id="1321993" name="Rectangle 9"/>
          <p:cNvSpPr>
            <a:spLocks noChangeArrowheads="1"/>
          </p:cNvSpPr>
          <p:nvPr/>
        </p:nvSpPr>
        <p:spPr bwMode="auto">
          <a:xfrm>
            <a:off x="5594350" y="2925763"/>
            <a:ext cx="501650" cy="579437"/>
          </a:xfrm>
          <a:prstGeom prst="rect">
            <a:avLst/>
          </a:prstGeom>
          <a:noFill/>
          <a:ln w="9525">
            <a:noFill/>
            <a:miter lim="800000"/>
            <a:headEnd/>
            <a:tailEnd/>
          </a:ln>
          <a:effectLst/>
        </p:spPr>
        <p:txBody>
          <a:bodyPr wrap="none">
            <a:spAutoFit/>
          </a:bodyPr>
          <a:lstStyle/>
          <a:p>
            <a:pPr>
              <a:defRPr/>
            </a:pPr>
            <a:r>
              <a:rPr lang="en-US" sz="3200" b="1" i="1">
                <a:solidFill>
                  <a:srgbClr val="FF0000"/>
                </a:solidFill>
                <a:effectLst>
                  <a:outerShdw blurRad="38100" dist="38100" dir="2700000" algn="tl">
                    <a:srgbClr val="C0C0C0"/>
                  </a:outerShdw>
                </a:effectLst>
                <a:latin typeface="Arial" charset="0"/>
                <a:cs typeface="Arial" charset="0"/>
              </a:rPr>
              <a:t>**</a:t>
            </a:r>
          </a:p>
        </p:txBody>
      </p:sp>
    </p:spTree>
    <p:extLst>
      <p:ext uri="{BB962C8B-B14F-4D97-AF65-F5344CB8AC3E}">
        <p14:creationId xmlns:p14="http://schemas.microsoft.com/office/powerpoint/2010/main" val="25120780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198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2198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2198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19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19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991" grpId="0"/>
      <p:bldP spid="1321992" grpId="0"/>
      <p:bldP spid="132199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645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81992FE2-877B-4D47-8AC2-33C516BF8E5D}" type="slidenum">
              <a:rPr lang="en-US" sz="1400" smtClean="0"/>
              <a:pPr eaLnBrk="1" hangingPunct="1"/>
              <a:t>41</a:t>
            </a:fld>
            <a:endParaRPr lang="en-US" sz="1400" smtClean="0"/>
          </a:p>
        </p:txBody>
      </p:sp>
      <p:sp>
        <p:nvSpPr>
          <p:cNvPr id="64516" name="Rectangle 3"/>
          <p:cNvSpPr>
            <a:spLocks noChangeArrowheads="1"/>
          </p:cNvSpPr>
          <p:nvPr/>
        </p:nvSpPr>
        <p:spPr bwMode="auto">
          <a:xfrm>
            <a:off x="0" y="1362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64517" name="Object 2"/>
          <p:cNvGraphicFramePr>
            <a:graphicFrameLocks noChangeAspect="1"/>
          </p:cNvGraphicFramePr>
          <p:nvPr/>
        </p:nvGraphicFramePr>
        <p:xfrm>
          <a:off x="446088" y="1362075"/>
          <a:ext cx="4160837" cy="4962525"/>
        </p:xfrm>
        <a:graphic>
          <a:graphicData uri="http://schemas.openxmlformats.org/presentationml/2006/ole">
            <mc:AlternateContent xmlns:mc="http://schemas.openxmlformats.org/markup-compatibility/2006">
              <mc:Choice xmlns:v="urn:schemas-microsoft-com:vml" Requires="v">
                <p:oleObj spid="_x0000_s92199" name="Equation" r:id="rId4" imgW="2044700" imgH="2438400" progId="Equation.3">
                  <p:embed/>
                </p:oleObj>
              </mc:Choice>
              <mc:Fallback>
                <p:oleObj name="Equation" r:id="rId4" imgW="2044700" imgH="2438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88" y="1362075"/>
                        <a:ext cx="4160837" cy="4962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4037" name="Rectangle 5"/>
          <p:cNvSpPr>
            <a:spLocks noChangeArrowheads="1"/>
          </p:cNvSpPr>
          <p:nvPr/>
        </p:nvSpPr>
        <p:spPr bwMode="auto">
          <a:xfrm>
            <a:off x="4800600" y="1676400"/>
            <a:ext cx="3429000" cy="519113"/>
          </a:xfrm>
          <a:prstGeom prst="rect">
            <a:avLst/>
          </a:prstGeom>
          <a:noFill/>
          <a:ln w="9525">
            <a:noFill/>
            <a:miter lim="800000"/>
            <a:headEnd/>
            <a:tailEnd/>
          </a:ln>
          <a:effectLst/>
        </p:spPr>
        <p:txBody>
          <a:bodyPr>
            <a:spAutoFit/>
          </a:bodyPr>
          <a:lstStyle/>
          <a:p>
            <a:pPr algn="l">
              <a:defRPr/>
            </a:pPr>
            <a:r>
              <a:rPr lang="en-US" sz="2800" dirty="0">
                <a:solidFill>
                  <a:srgbClr val="0000FF"/>
                </a:solidFill>
                <a:effectLst>
                  <a:outerShdw blurRad="38100" dist="38100" dir="2700000" algn="tl">
                    <a:srgbClr val="C0C0C0"/>
                  </a:outerShdw>
                </a:effectLst>
                <a:latin typeface="Arial" charset="0"/>
                <a:cs typeface="Arial" charset="0"/>
                <a:sym typeface="Wingdings" pitchFamily="2" charset="2"/>
              </a:rPr>
              <a:t> </a:t>
            </a:r>
            <a:r>
              <a:rPr lang="en-US" sz="2800" dirty="0">
                <a:solidFill>
                  <a:srgbClr val="0000FF"/>
                </a:solidFill>
                <a:effectLst>
                  <a:outerShdw blurRad="38100" dist="38100" dir="2700000" algn="tl">
                    <a:srgbClr val="C0C0C0"/>
                  </a:outerShdw>
                </a:effectLst>
                <a:latin typeface="Arial" charset="0"/>
                <a:cs typeface="Arial" charset="0"/>
              </a:rPr>
              <a:t>van der Waals </a:t>
            </a:r>
            <a:endParaRPr lang="en-US" sz="2800" dirty="0">
              <a:solidFill>
                <a:srgbClr val="0000FF"/>
              </a:solidFill>
              <a:latin typeface="Arial" charset="0"/>
              <a:cs typeface="Arial" charset="0"/>
            </a:endParaRPr>
          </a:p>
        </p:txBody>
      </p:sp>
      <p:sp>
        <p:nvSpPr>
          <p:cNvPr id="1324038" name="Rectangle 6"/>
          <p:cNvSpPr>
            <a:spLocks noChangeArrowheads="1"/>
          </p:cNvSpPr>
          <p:nvPr/>
        </p:nvSpPr>
        <p:spPr bwMode="auto">
          <a:xfrm>
            <a:off x="4800600" y="2819400"/>
            <a:ext cx="3429000" cy="519113"/>
          </a:xfrm>
          <a:prstGeom prst="rect">
            <a:avLst/>
          </a:prstGeom>
          <a:noFill/>
          <a:ln w="9525">
            <a:noFill/>
            <a:miter lim="800000"/>
            <a:headEnd/>
            <a:tailEnd/>
          </a:ln>
          <a:effectLst/>
        </p:spPr>
        <p:txBody>
          <a:bodyPr>
            <a:spAutoFit/>
          </a:bodyPr>
          <a:lstStyle/>
          <a:p>
            <a:pPr algn="l">
              <a:defRPr/>
            </a:pPr>
            <a:r>
              <a:rPr lang="en-US" sz="2800" dirty="0">
                <a:solidFill>
                  <a:srgbClr val="0000FF"/>
                </a:solidFill>
                <a:effectLst>
                  <a:outerShdw blurRad="38100" dist="38100" dir="2700000" algn="tl">
                    <a:srgbClr val="C0C0C0"/>
                  </a:outerShdw>
                </a:effectLst>
                <a:latin typeface="Arial" charset="0"/>
                <a:cs typeface="Arial" charset="0"/>
                <a:sym typeface="Wingdings" pitchFamily="2" charset="2"/>
              </a:rPr>
              <a:t> e</a:t>
            </a:r>
            <a:r>
              <a:rPr lang="en-US" sz="2800" dirty="0">
                <a:solidFill>
                  <a:srgbClr val="0000FF"/>
                </a:solidFill>
                <a:effectLst>
                  <a:outerShdw blurRad="38100" dist="38100" dir="2700000" algn="tl">
                    <a:srgbClr val="C0C0C0"/>
                  </a:outerShdw>
                </a:effectLst>
                <a:latin typeface="Arial" charset="0"/>
                <a:cs typeface="Arial" charset="0"/>
              </a:rPr>
              <a:t>lectrostatics</a:t>
            </a:r>
            <a:endParaRPr lang="en-US" sz="2800" dirty="0">
              <a:solidFill>
                <a:srgbClr val="0000FF"/>
              </a:solidFill>
              <a:latin typeface="Arial" charset="0"/>
              <a:cs typeface="Arial" charset="0"/>
            </a:endParaRPr>
          </a:p>
        </p:txBody>
      </p:sp>
      <p:sp>
        <p:nvSpPr>
          <p:cNvPr id="1324039" name="Rectangle 7"/>
          <p:cNvSpPr>
            <a:spLocks noChangeArrowheads="1"/>
          </p:cNvSpPr>
          <p:nvPr/>
        </p:nvSpPr>
        <p:spPr bwMode="auto">
          <a:xfrm>
            <a:off x="4800600" y="3748088"/>
            <a:ext cx="3200400" cy="519112"/>
          </a:xfrm>
          <a:prstGeom prst="rect">
            <a:avLst/>
          </a:prstGeom>
          <a:noFill/>
          <a:ln w="9525">
            <a:noFill/>
            <a:miter lim="800000"/>
            <a:headEnd/>
            <a:tailEnd/>
          </a:ln>
          <a:effectLst/>
        </p:spPr>
        <p:txBody>
          <a:bodyPr>
            <a:spAutoFit/>
          </a:bodyPr>
          <a:lstStyle/>
          <a:p>
            <a:pPr algn="l">
              <a:defRPr/>
            </a:pPr>
            <a:r>
              <a:rPr lang="en-US" sz="2800" dirty="0">
                <a:effectLst>
                  <a:outerShdw blurRad="38100" dist="38100" dir="2700000" algn="tl">
                    <a:srgbClr val="C0C0C0"/>
                  </a:outerShdw>
                </a:effectLst>
                <a:latin typeface="Arial" charset="0"/>
                <a:cs typeface="Arial" charset="0"/>
                <a:sym typeface="Wingdings" pitchFamily="2" charset="2"/>
              </a:rPr>
              <a:t> </a:t>
            </a:r>
            <a:r>
              <a:rPr lang="en-US" sz="2800" dirty="0">
                <a:effectLst>
                  <a:outerShdw blurRad="38100" dist="38100" dir="2700000" algn="tl">
                    <a:srgbClr val="C0C0C0"/>
                  </a:outerShdw>
                </a:effectLst>
                <a:latin typeface="Arial" charset="0"/>
                <a:cs typeface="Arial" charset="0"/>
              </a:rPr>
              <a:t>bonds</a:t>
            </a:r>
            <a:endParaRPr lang="en-US" sz="2800" dirty="0">
              <a:latin typeface="Arial" charset="0"/>
              <a:cs typeface="Arial" charset="0"/>
            </a:endParaRPr>
          </a:p>
        </p:txBody>
      </p:sp>
      <p:sp>
        <p:nvSpPr>
          <p:cNvPr id="64521" name="Rectangle 9"/>
          <p:cNvSpPr>
            <a:spLocks noGrp="1" noChangeArrowheads="1"/>
          </p:cNvSpPr>
          <p:nvPr>
            <p:ph type="title"/>
          </p:nvPr>
        </p:nvSpPr>
        <p:spPr>
          <a:noFill/>
        </p:spPr>
        <p:txBody>
          <a:bodyPr/>
          <a:lstStyle/>
          <a:p>
            <a:pPr eaLnBrk="1" hangingPunct="1"/>
            <a:r>
              <a:rPr lang="en-US" sz="4000" smtClean="0">
                <a:solidFill>
                  <a:srgbClr val="FF0000"/>
                </a:solidFill>
              </a:rPr>
              <a:t>Empirical Functional Form</a:t>
            </a:r>
          </a:p>
        </p:txBody>
      </p:sp>
      <p:sp>
        <p:nvSpPr>
          <p:cNvPr id="12" name="Rectangle 7"/>
          <p:cNvSpPr>
            <a:spLocks noChangeArrowheads="1"/>
          </p:cNvSpPr>
          <p:nvPr/>
        </p:nvSpPr>
        <p:spPr bwMode="auto">
          <a:xfrm>
            <a:off x="4800600" y="4662488"/>
            <a:ext cx="3200400" cy="519112"/>
          </a:xfrm>
          <a:prstGeom prst="rect">
            <a:avLst/>
          </a:prstGeom>
          <a:noFill/>
          <a:ln w="9525">
            <a:noFill/>
            <a:miter lim="800000"/>
            <a:headEnd/>
            <a:tailEnd/>
          </a:ln>
          <a:effectLst/>
        </p:spPr>
        <p:txBody>
          <a:bodyPr>
            <a:spAutoFit/>
          </a:bodyPr>
          <a:lstStyle/>
          <a:p>
            <a:pPr algn="l">
              <a:defRPr/>
            </a:pPr>
            <a:r>
              <a:rPr lang="en-US" sz="2800" dirty="0">
                <a:effectLst>
                  <a:outerShdw blurRad="38100" dist="38100" dir="2700000" algn="tl">
                    <a:srgbClr val="C0C0C0"/>
                  </a:outerShdw>
                </a:effectLst>
                <a:latin typeface="Arial" charset="0"/>
                <a:cs typeface="Arial" charset="0"/>
                <a:sym typeface="Wingdings" pitchFamily="2" charset="2"/>
              </a:rPr>
              <a:t> angles</a:t>
            </a:r>
            <a:endParaRPr lang="en-US" sz="2800" dirty="0">
              <a:latin typeface="Arial" charset="0"/>
              <a:cs typeface="Arial" charset="0"/>
            </a:endParaRPr>
          </a:p>
        </p:txBody>
      </p:sp>
      <p:sp>
        <p:nvSpPr>
          <p:cNvPr id="13" name="Rectangle 7"/>
          <p:cNvSpPr>
            <a:spLocks noChangeArrowheads="1"/>
          </p:cNvSpPr>
          <p:nvPr/>
        </p:nvSpPr>
        <p:spPr bwMode="auto">
          <a:xfrm>
            <a:off x="4800600" y="5410200"/>
            <a:ext cx="4191000" cy="523875"/>
          </a:xfrm>
          <a:prstGeom prst="rect">
            <a:avLst/>
          </a:prstGeom>
          <a:noFill/>
          <a:ln w="9525">
            <a:noFill/>
            <a:miter lim="800000"/>
            <a:headEnd/>
            <a:tailEnd/>
          </a:ln>
          <a:effectLst/>
        </p:spPr>
        <p:txBody>
          <a:bodyPr>
            <a:spAutoFit/>
          </a:bodyPr>
          <a:lstStyle/>
          <a:p>
            <a:pPr algn="l">
              <a:defRPr/>
            </a:pPr>
            <a:r>
              <a:rPr lang="en-US" sz="2800" dirty="0">
                <a:effectLst>
                  <a:outerShdw blurRad="38100" dist="38100" dir="2700000" algn="tl">
                    <a:srgbClr val="C0C0C0"/>
                  </a:outerShdw>
                </a:effectLst>
                <a:latin typeface="Arial" charset="0"/>
                <a:cs typeface="Arial" charset="0"/>
                <a:sym typeface="Wingdings" pitchFamily="2" charset="2"/>
              </a:rPr>
              <a:t> </a:t>
            </a:r>
            <a:r>
              <a:rPr lang="en-US" sz="2800" dirty="0">
                <a:effectLst>
                  <a:outerShdw blurRad="38100" dist="38100" dir="2700000" algn="tl">
                    <a:srgbClr val="C0C0C0"/>
                  </a:outerShdw>
                </a:effectLst>
                <a:latin typeface="Arial" charset="0"/>
                <a:cs typeface="Arial" charset="0"/>
              </a:rPr>
              <a:t>Torsions &amp; impropers</a:t>
            </a:r>
            <a:endParaRPr lang="en-US" sz="2800" dirty="0">
              <a:latin typeface="Arial" charset="0"/>
              <a:cs typeface="Arial" charset="0"/>
            </a:endParaRPr>
          </a:p>
        </p:txBody>
      </p:sp>
    </p:spTree>
    <p:extLst>
      <p:ext uri="{BB962C8B-B14F-4D97-AF65-F5344CB8AC3E}">
        <p14:creationId xmlns:p14="http://schemas.microsoft.com/office/powerpoint/2010/main" val="2863326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40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40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037" grpId="0"/>
      <p:bldP spid="1324038" grpId="0"/>
      <p:bldP spid="1324039"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18C917C-5302-4C56-B2D7-8A05C4492009}" type="slidenum">
              <a:rPr lang="en-US" sz="1400" smtClean="0"/>
              <a:pPr eaLnBrk="1" hangingPunct="1"/>
              <a:t>42</a:t>
            </a:fld>
            <a:endParaRPr lang="en-US" sz="1400" smtClean="0"/>
          </a:p>
        </p:txBody>
      </p:sp>
      <p:sp>
        <p:nvSpPr>
          <p:cNvPr id="65540" name="Rectangle 3"/>
          <p:cNvSpPr>
            <a:spLocks noChangeArrowheads="1"/>
          </p:cNvSpPr>
          <p:nvPr/>
        </p:nvSpPr>
        <p:spPr bwMode="auto">
          <a:xfrm>
            <a:off x="0" y="1362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65541" name="Object 2"/>
          <p:cNvGraphicFramePr>
            <a:graphicFrameLocks noChangeAspect="1"/>
          </p:cNvGraphicFramePr>
          <p:nvPr/>
        </p:nvGraphicFramePr>
        <p:xfrm>
          <a:off x="446088" y="1362075"/>
          <a:ext cx="4160837" cy="4962525"/>
        </p:xfrm>
        <a:graphic>
          <a:graphicData uri="http://schemas.openxmlformats.org/presentationml/2006/ole">
            <mc:AlternateContent xmlns:mc="http://schemas.openxmlformats.org/markup-compatibility/2006">
              <mc:Choice xmlns:v="urn:schemas-microsoft-com:vml" Requires="v">
                <p:oleObj spid="_x0000_s93223" name="Equation" r:id="rId4" imgW="2044700" imgH="2438400" progId="Equation.3">
                  <p:embed/>
                </p:oleObj>
              </mc:Choice>
              <mc:Fallback>
                <p:oleObj name="Equation" r:id="rId4" imgW="2044700" imgH="2438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88" y="1362075"/>
                        <a:ext cx="4160837" cy="4962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6085" name="Rectangle 5"/>
          <p:cNvSpPr>
            <a:spLocks noChangeArrowheads="1"/>
          </p:cNvSpPr>
          <p:nvPr/>
        </p:nvSpPr>
        <p:spPr bwMode="auto">
          <a:xfrm>
            <a:off x="4724400" y="1371600"/>
            <a:ext cx="4419600" cy="4838700"/>
          </a:xfrm>
          <a:prstGeom prst="rect">
            <a:avLst/>
          </a:prstGeom>
          <a:noFill/>
          <a:ln w="9525">
            <a:noFill/>
            <a:miter lim="800000"/>
            <a:headEnd/>
            <a:tailEnd/>
          </a:ln>
          <a:effectLst/>
        </p:spPr>
        <p:txBody>
          <a:bodyPr>
            <a:spAutoFit/>
          </a:bodyPr>
          <a:lstStyle/>
          <a:p>
            <a:pPr>
              <a:defRPr/>
            </a:pPr>
            <a:r>
              <a:rPr lang="en-US" sz="2400" dirty="0">
                <a:solidFill>
                  <a:schemeClr val="accent2"/>
                </a:solidFill>
                <a:effectLst>
                  <a:outerShdw blurRad="38100" dist="38100" dir="2700000" algn="tl">
                    <a:srgbClr val="C0C0C0"/>
                  </a:outerShdw>
                </a:effectLst>
                <a:latin typeface="Arial" charset="0"/>
                <a:cs typeface="Arial" charset="0"/>
                <a:sym typeface="Wingdings" pitchFamily="2" charset="2"/>
              </a:rPr>
              <a:t>Parameters to define in atomistic force fields:</a:t>
            </a:r>
            <a:r>
              <a:rPr lang="en-US" sz="2400" dirty="0">
                <a:effectLst>
                  <a:outerShdw blurRad="38100" dist="38100" dir="2700000" algn="tl">
                    <a:srgbClr val="C0C0C0"/>
                  </a:outerShdw>
                </a:effectLst>
                <a:latin typeface="Arial" charset="0"/>
                <a:cs typeface="Arial" charset="0"/>
                <a:sym typeface="Wingdings" pitchFamily="2" charset="2"/>
              </a:rPr>
              <a:t> </a:t>
            </a:r>
          </a:p>
          <a:p>
            <a:pPr>
              <a:defRPr/>
            </a:pPr>
            <a:endParaRPr lang="en-US" sz="2400" dirty="0">
              <a:effectLst>
                <a:outerShdw blurRad="38100" dist="38100" dir="2700000" algn="tl">
                  <a:srgbClr val="C0C0C0"/>
                </a:outerShdw>
              </a:effectLst>
              <a:latin typeface="Arial" charset="0"/>
              <a:cs typeface="Arial" charset="0"/>
              <a:sym typeface="Wingdings" pitchFamily="2" charset="2"/>
            </a:endParaRPr>
          </a:p>
          <a:p>
            <a:pPr>
              <a:defRPr/>
            </a:pPr>
            <a:r>
              <a:rPr lang="en-US" sz="2400" dirty="0" err="1">
                <a:effectLst>
                  <a:outerShdw blurRad="38100" dist="38100" dir="2700000" algn="tl">
                    <a:srgbClr val="C0C0C0"/>
                  </a:outerShdw>
                </a:effectLst>
                <a:latin typeface="Arial" charset="0"/>
                <a:cs typeface="Arial" charset="0"/>
                <a:sym typeface="Wingdings" pitchFamily="2" charset="2"/>
              </a:rPr>
              <a:t>vdW</a:t>
            </a:r>
            <a:r>
              <a:rPr lang="en-US" sz="2400" dirty="0">
                <a:effectLst>
                  <a:outerShdw blurRad="38100" dist="38100" dir="2700000" algn="tl">
                    <a:srgbClr val="C0C0C0"/>
                  </a:outerShdw>
                </a:effectLst>
                <a:latin typeface="Arial" charset="0"/>
                <a:cs typeface="Arial" charset="0"/>
                <a:sym typeface="Wingdings" pitchFamily="2" charset="2"/>
              </a:rPr>
              <a:t> (2 per atom type)</a:t>
            </a:r>
          </a:p>
          <a:p>
            <a:pPr>
              <a:defRPr/>
            </a:pPr>
            <a:r>
              <a:rPr lang="en-US" sz="2400" dirty="0" err="1">
                <a:effectLst>
                  <a:outerShdw blurRad="38100" dist="38100" dir="2700000" algn="tl">
                    <a:srgbClr val="C0C0C0"/>
                  </a:outerShdw>
                </a:effectLst>
                <a:latin typeface="Arial" charset="0"/>
                <a:cs typeface="Arial" charset="0"/>
                <a:sym typeface="Wingdings" pitchFamily="2" charset="2"/>
              </a:rPr>
              <a:t>qq</a:t>
            </a:r>
            <a:r>
              <a:rPr lang="en-US" sz="2400" dirty="0">
                <a:effectLst>
                  <a:outerShdw blurRad="38100" dist="38100" dir="2700000" algn="tl">
                    <a:srgbClr val="C0C0C0"/>
                  </a:outerShdw>
                </a:effectLst>
                <a:latin typeface="Arial" charset="0"/>
                <a:cs typeface="Arial" charset="0"/>
                <a:sym typeface="Wingdings" pitchFamily="2" charset="2"/>
              </a:rPr>
              <a:t> (1 per atom!)</a:t>
            </a:r>
          </a:p>
          <a:p>
            <a:pPr>
              <a:defRPr/>
            </a:pPr>
            <a:r>
              <a:rPr lang="en-US" sz="2400" dirty="0">
                <a:effectLst>
                  <a:outerShdw blurRad="38100" dist="38100" dir="2700000" algn="tl">
                    <a:srgbClr val="C0C0C0"/>
                  </a:outerShdw>
                </a:effectLst>
                <a:latin typeface="Arial" charset="0"/>
                <a:cs typeface="Arial" charset="0"/>
                <a:sym typeface="Wingdings" pitchFamily="2" charset="2"/>
              </a:rPr>
              <a:t>bonds (2 per atom type pair)</a:t>
            </a:r>
          </a:p>
          <a:p>
            <a:pPr>
              <a:defRPr/>
            </a:pPr>
            <a:r>
              <a:rPr lang="en-US" sz="2400" dirty="0">
                <a:effectLst>
                  <a:outerShdw blurRad="38100" dist="38100" dir="2700000" algn="tl">
                    <a:srgbClr val="C0C0C0"/>
                  </a:outerShdw>
                </a:effectLst>
                <a:latin typeface="Arial" charset="0"/>
                <a:cs typeface="Arial" charset="0"/>
                <a:sym typeface="Wingdings" pitchFamily="2" charset="2"/>
              </a:rPr>
              <a:t>angles (2 per atom type triplet)</a:t>
            </a:r>
          </a:p>
          <a:p>
            <a:pPr>
              <a:defRPr/>
            </a:pPr>
            <a:r>
              <a:rPr lang="en-US" sz="2400" dirty="0">
                <a:effectLst>
                  <a:outerShdw blurRad="38100" dist="38100" dir="2700000" algn="tl">
                    <a:srgbClr val="C0C0C0"/>
                  </a:outerShdw>
                </a:effectLst>
                <a:latin typeface="Arial" charset="0"/>
                <a:cs typeface="Arial" charset="0"/>
                <a:sym typeface="Wingdings" pitchFamily="2" charset="2"/>
              </a:rPr>
              <a:t>dihedrals (3 per type quartet)</a:t>
            </a:r>
          </a:p>
          <a:p>
            <a:pPr>
              <a:defRPr/>
            </a:pPr>
            <a:r>
              <a:rPr lang="en-US" sz="2400" dirty="0">
                <a:effectLst>
                  <a:outerShdw blurRad="38100" dist="38100" dir="2700000" algn="tl">
                    <a:srgbClr val="C0C0C0"/>
                  </a:outerShdw>
                </a:effectLst>
                <a:latin typeface="Arial" charset="0"/>
                <a:cs typeface="Arial" charset="0"/>
                <a:sym typeface="Wingdings" pitchFamily="2" charset="2"/>
              </a:rPr>
              <a:t>impropers (3 per type quartet)</a:t>
            </a:r>
          </a:p>
          <a:p>
            <a:pPr>
              <a:defRPr/>
            </a:pPr>
            <a:endParaRPr lang="en-US" sz="2400" dirty="0">
              <a:effectLst>
                <a:outerShdw blurRad="38100" dist="38100" dir="2700000" algn="tl">
                  <a:srgbClr val="C0C0C0"/>
                </a:outerShdw>
              </a:effectLst>
              <a:latin typeface="Arial" charset="0"/>
              <a:cs typeface="Arial" charset="0"/>
              <a:sym typeface="Wingdings" pitchFamily="2" charset="2"/>
            </a:endParaRPr>
          </a:p>
          <a:p>
            <a:pPr>
              <a:defRPr/>
            </a:pPr>
            <a:r>
              <a:rPr lang="en-US" sz="2400" dirty="0">
                <a:solidFill>
                  <a:srgbClr val="009900"/>
                </a:solidFill>
                <a:effectLst>
                  <a:outerShdw blurRad="38100" dist="38100" dir="2700000" algn="tl">
                    <a:srgbClr val="C0C0C0"/>
                  </a:outerShdw>
                </a:effectLst>
                <a:latin typeface="Arial" charset="0"/>
                <a:cs typeface="Arial" charset="0"/>
                <a:sym typeface="Wingdings" pitchFamily="2" charset="2"/>
              </a:rPr>
              <a:t>Thousands of parameters for AA’s, NA’s, lipids, small molecules, and solvents</a:t>
            </a:r>
            <a:r>
              <a:rPr lang="en-US" sz="2400" dirty="0">
                <a:effectLst>
                  <a:outerShdw blurRad="38100" dist="38100" dir="2700000" algn="tl">
                    <a:srgbClr val="C0C0C0"/>
                  </a:outerShdw>
                </a:effectLst>
                <a:latin typeface="Arial" charset="0"/>
                <a:cs typeface="Arial" charset="0"/>
                <a:sym typeface="Wingdings" pitchFamily="2" charset="2"/>
              </a:rPr>
              <a:t>  </a:t>
            </a:r>
          </a:p>
        </p:txBody>
      </p:sp>
      <p:sp>
        <p:nvSpPr>
          <p:cNvPr id="65543" name="Rectangle 7"/>
          <p:cNvSpPr>
            <a:spLocks noGrp="1" noChangeArrowheads="1"/>
          </p:cNvSpPr>
          <p:nvPr>
            <p:ph type="title"/>
          </p:nvPr>
        </p:nvSpPr>
        <p:spPr>
          <a:noFill/>
        </p:spPr>
        <p:txBody>
          <a:bodyPr/>
          <a:lstStyle/>
          <a:p>
            <a:pPr eaLnBrk="1" hangingPunct="1"/>
            <a:r>
              <a:rPr lang="en-US" sz="4000" smtClean="0">
                <a:solidFill>
                  <a:srgbClr val="FF0000"/>
                </a:solidFill>
              </a:rPr>
              <a:t>Empirical Functional Form</a:t>
            </a:r>
          </a:p>
        </p:txBody>
      </p:sp>
    </p:spTree>
    <p:extLst>
      <p:ext uri="{BB962C8B-B14F-4D97-AF65-F5344CB8AC3E}">
        <p14:creationId xmlns:p14="http://schemas.microsoft.com/office/powerpoint/2010/main" val="1230940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608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2608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2608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2608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2608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2608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260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6656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20A661A0-6A02-4F9B-B102-DAABA1511E33}" type="slidenum">
              <a:rPr lang="en-US" sz="1400" smtClean="0"/>
              <a:pPr eaLnBrk="1" hangingPunct="1"/>
              <a:t>43</a:t>
            </a:fld>
            <a:endParaRPr lang="en-US" sz="1400" smtClean="0"/>
          </a:p>
        </p:txBody>
      </p:sp>
      <p:sp>
        <p:nvSpPr>
          <p:cNvPr id="66564" name="Rectangle 2"/>
          <p:cNvSpPr>
            <a:spLocks noGrp="1" noChangeArrowheads="1"/>
          </p:cNvSpPr>
          <p:nvPr>
            <p:ph type="title"/>
          </p:nvPr>
        </p:nvSpPr>
        <p:spPr/>
        <p:txBody>
          <a:bodyPr/>
          <a:lstStyle/>
          <a:p>
            <a:pPr eaLnBrk="1" hangingPunct="1"/>
            <a:r>
              <a:rPr lang="en-US" sz="4000" smtClean="0">
                <a:solidFill>
                  <a:srgbClr val="FF0000"/>
                </a:solidFill>
              </a:rPr>
              <a:t>Empirical potential energy scale</a:t>
            </a:r>
          </a:p>
        </p:txBody>
      </p:sp>
      <p:sp>
        <p:nvSpPr>
          <p:cNvPr id="66565" name="Rectangle 3"/>
          <p:cNvSpPr>
            <a:spLocks noChangeArrowheads="1"/>
          </p:cNvSpPr>
          <p:nvPr/>
        </p:nvSpPr>
        <p:spPr bwMode="auto">
          <a:xfrm>
            <a:off x="0" y="2895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566" name="Rectangle 5"/>
          <p:cNvSpPr>
            <a:spLocks noChangeArrowheads="1"/>
          </p:cNvSpPr>
          <p:nvPr/>
        </p:nvSpPr>
        <p:spPr bwMode="auto">
          <a:xfrm>
            <a:off x="304800" y="2135188"/>
            <a:ext cx="38862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GB" sz="2400"/>
              <a:t>An </a:t>
            </a:r>
            <a:r>
              <a:rPr lang="en-GB" sz="2400" b="1"/>
              <a:t>empirical potential</a:t>
            </a:r>
            <a:r>
              <a:rPr lang="en-GB" sz="2400"/>
              <a:t> is a certain functional form of the potential energy of a system of interacting atoms with the parameters derived from ab initio calculations and experimental data.</a:t>
            </a:r>
          </a:p>
        </p:txBody>
      </p:sp>
      <p:graphicFrame>
        <p:nvGraphicFramePr>
          <p:cNvPr id="66567" name="Object 2"/>
          <p:cNvGraphicFramePr>
            <a:graphicFrameLocks noGrp="1" noChangeAspect="1"/>
          </p:cNvGraphicFramePr>
          <p:nvPr>
            <p:ph sz="half" idx="2"/>
          </p:nvPr>
        </p:nvGraphicFramePr>
        <p:xfrm>
          <a:off x="4343400" y="1752600"/>
          <a:ext cx="4114800" cy="4087813"/>
        </p:xfrm>
        <a:graphic>
          <a:graphicData uri="http://schemas.openxmlformats.org/presentationml/2006/ole">
            <mc:AlternateContent xmlns:mc="http://schemas.openxmlformats.org/markup-compatibility/2006">
              <mc:Choice xmlns:v="urn:schemas-microsoft-com:vml" Requires="v">
                <p:oleObj spid="_x0000_s94247" name="Bitmap Image" r:id="rId3" imgW="4409524" imgH="4382112" progId="Paint.Picture">
                  <p:embed/>
                </p:oleObj>
              </mc:Choice>
              <mc:Fallback>
                <p:oleObj name="Bitmap Image" r:id="rId3" imgW="4409524" imgH="438211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752600"/>
                        <a:ext cx="4114800" cy="40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853806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dirty="0" smtClean="0">
                <a:solidFill>
                  <a:srgbClr val="FF0000"/>
                </a:solidFill>
              </a:rPr>
              <a:t>Agenda:</a:t>
            </a:r>
          </a:p>
        </p:txBody>
      </p:sp>
      <p:sp>
        <p:nvSpPr>
          <p:cNvPr id="92163" name="Content Placeholder 2"/>
          <p:cNvSpPr>
            <a:spLocks noGrp="1"/>
          </p:cNvSpPr>
          <p:nvPr>
            <p:ph idx="1"/>
          </p:nvPr>
        </p:nvSpPr>
        <p:spPr>
          <a:xfrm>
            <a:off x="1676400" y="1828800"/>
            <a:ext cx="5715000" cy="3810000"/>
          </a:xfrm>
        </p:spPr>
        <p:txBody>
          <a:bodyPr/>
          <a:lstStyle/>
          <a:p>
            <a:pPr>
              <a:spcBef>
                <a:spcPts val="2400"/>
              </a:spcBef>
            </a:pPr>
            <a:r>
              <a:rPr lang="en-US" sz="2800" i="1" dirty="0" smtClean="0"/>
              <a:t>What is biomolecular modeling?</a:t>
            </a:r>
          </a:p>
          <a:p>
            <a:pPr>
              <a:spcBef>
                <a:spcPts val="2400"/>
              </a:spcBef>
            </a:pPr>
            <a:r>
              <a:rPr lang="en-US" sz="2800" dirty="0"/>
              <a:t>Building an all-atom model</a:t>
            </a:r>
          </a:p>
          <a:p>
            <a:pPr>
              <a:spcBef>
                <a:spcPts val="2400"/>
              </a:spcBef>
            </a:pPr>
            <a:r>
              <a:rPr lang="en-US" sz="2800" dirty="0" smtClean="0"/>
              <a:t>Important physical concepts</a:t>
            </a:r>
          </a:p>
          <a:p>
            <a:pPr>
              <a:spcBef>
                <a:spcPts val="2400"/>
              </a:spcBef>
            </a:pPr>
            <a:r>
              <a:rPr lang="en-US" sz="2800" dirty="0" smtClean="0"/>
              <a:t>Molecular dynamics simulations</a:t>
            </a:r>
          </a:p>
          <a:p>
            <a:pPr>
              <a:spcBef>
                <a:spcPts val="2400"/>
              </a:spcBef>
            </a:pPr>
            <a:r>
              <a:rPr lang="en-US" sz="2800" dirty="0" smtClean="0"/>
              <a:t>Monte Carlo Calculations</a:t>
            </a:r>
          </a:p>
          <a:p>
            <a:pPr>
              <a:spcBef>
                <a:spcPts val="2400"/>
              </a:spcBef>
            </a:pPr>
            <a:r>
              <a:rPr lang="en-US" sz="2800" dirty="0" smtClean="0"/>
              <a:t>Data analysis</a:t>
            </a:r>
          </a:p>
          <a:p>
            <a:pPr>
              <a:spcBef>
                <a:spcPts val="2400"/>
              </a:spcBef>
            </a:pPr>
            <a:endParaRPr lang="en-US" sz="2800" dirty="0" smtClean="0"/>
          </a:p>
        </p:txBody>
      </p:sp>
      <p:sp>
        <p:nvSpPr>
          <p:cNvPr id="921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21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00B6067-E359-46CE-ACE0-420A411FDD08}" type="slidenum">
              <a:rPr lang="en-US" sz="1400" smtClean="0"/>
              <a:pPr eaLnBrk="1" hangingPunct="1"/>
              <a:t>44</a:t>
            </a:fld>
            <a:endParaRPr lang="en-US" sz="1400" smtClean="0"/>
          </a:p>
        </p:txBody>
      </p:sp>
      <p:sp>
        <p:nvSpPr>
          <p:cNvPr id="92166" name="Rectangle 6"/>
          <p:cNvSpPr>
            <a:spLocks noChangeArrowheads="1"/>
          </p:cNvSpPr>
          <p:nvPr/>
        </p:nvSpPr>
        <p:spPr bwMode="auto">
          <a:xfrm>
            <a:off x="1600200" y="3200400"/>
            <a:ext cx="5791200" cy="6858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extLst>
      <p:ext uri="{BB962C8B-B14F-4D97-AF65-F5344CB8AC3E}">
        <p14:creationId xmlns:p14="http://schemas.microsoft.com/office/powerpoint/2010/main" val="27744093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266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A1FC1132-F749-438A-AAFC-FA88E70773B2}" type="slidenum">
              <a:rPr lang="en-US" sz="1400" smtClean="0"/>
              <a:pPr eaLnBrk="1" hangingPunct="1"/>
              <a:t>45</a:t>
            </a:fld>
            <a:endParaRPr lang="en-US" sz="1400" smtClean="0"/>
          </a:p>
        </p:txBody>
      </p:sp>
      <p:sp>
        <p:nvSpPr>
          <p:cNvPr id="26628" name="Rectangle 2"/>
          <p:cNvSpPr>
            <a:spLocks noGrp="1" noChangeArrowheads="1"/>
          </p:cNvSpPr>
          <p:nvPr>
            <p:ph type="title"/>
          </p:nvPr>
        </p:nvSpPr>
        <p:spPr>
          <a:xfrm>
            <a:off x="457200" y="152400"/>
            <a:ext cx="8229600" cy="1143000"/>
          </a:xfrm>
        </p:spPr>
        <p:txBody>
          <a:bodyPr/>
          <a:lstStyle/>
          <a:p>
            <a:pPr eaLnBrk="1" hangingPunct="1"/>
            <a:r>
              <a:rPr kumimoji="1" lang="en-US" sz="4000" smtClean="0">
                <a:solidFill>
                  <a:srgbClr val="FF0000"/>
                </a:solidFill>
              </a:rPr>
              <a:t>Protein folding energy landscape</a:t>
            </a:r>
          </a:p>
        </p:txBody>
      </p:sp>
      <p:sp>
        <p:nvSpPr>
          <p:cNvPr id="26629" name="Freeform 4"/>
          <p:cNvSpPr>
            <a:spLocks/>
          </p:cNvSpPr>
          <p:nvPr/>
        </p:nvSpPr>
        <p:spPr bwMode="auto">
          <a:xfrm>
            <a:off x="1878013" y="1822450"/>
            <a:ext cx="4446587" cy="3200400"/>
          </a:xfrm>
          <a:custGeom>
            <a:avLst/>
            <a:gdLst>
              <a:gd name="T0" fmla="*/ 0 w 2798"/>
              <a:gd name="T1" fmla="*/ 2147483647 h 3134"/>
              <a:gd name="T2" fmla="*/ 2147483647 w 2798"/>
              <a:gd name="T3" fmla="*/ 2147483647 h 3134"/>
              <a:gd name="T4" fmla="*/ 2147483647 w 2798"/>
              <a:gd name="T5" fmla="*/ 2147483647 h 3134"/>
              <a:gd name="T6" fmla="*/ 2147483647 w 2798"/>
              <a:gd name="T7" fmla="*/ 2147483647 h 3134"/>
              <a:gd name="T8" fmla="*/ 2147483647 w 2798"/>
              <a:gd name="T9" fmla="*/ 2147483647 h 3134"/>
              <a:gd name="T10" fmla="*/ 2147483647 w 2798"/>
              <a:gd name="T11" fmla="*/ 2147483647 h 3134"/>
              <a:gd name="T12" fmla="*/ 2147483647 w 2798"/>
              <a:gd name="T13" fmla="*/ 2147483647 h 3134"/>
              <a:gd name="T14" fmla="*/ 2147483647 w 2798"/>
              <a:gd name="T15" fmla="*/ 0 h 3134"/>
              <a:gd name="T16" fmla="*/ 0 60000 65536"/>
              <a:gd name="T17" fmla="*/ 0 60000 65536"/>
              <a:gd name="T18" fmla="*/ 0 60000 65536"/>
              <a:gd name="T19" fmla="*/ 0 60000 65536"/>
              <a:gd name="T20" fmla="*/ 0 60000 65536"/>
              <a:gd name="T21" fmla="*/ 0 60000 65536"/>
              <a:gd name="T22" fmla="*/ 0 60000 65536"/>
              <a:gd name="T23" fmla="*/ 0 60000 65536"/>
              <a:gd name="T24" fmla="*/ 0 w 2798"/>
              <a:gd name="T25" fmla="*/ 0 h 3134"/>
              <a:gd name="T26" fmla="*/ 2798 w 2798"/>
              <a:gd name="T27" fmla="*/ 3134 h 3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98" h="3134">
                <a:moveTo>
                  <a:pt x="0" y="42"/>
                </a:moveTo>
                <a:cubicBezTo>
                  <a:pt x="52" y="387"/>
                  <a:pt x="158" y="1920"/>
                  <a:pt x="305" y="2113"/>
                </a:cubicBezTo>
                <a:cubicBezTo>
                  <a:pt x="452" y="2306"/>
                  <a:pt x="686" y="1068"/>
                  <a:pt x="881" y="1201"/>
                </a:cubicBezTo>
                <a:cubicBezTo>
                  <a:pt x="1076" y="1334"/>
                  <a:pt x="1303" y="2686"/>
                  <a:pt x="1474" y="2910"/>
                </a:cubicBezTo>
                <a:cubicBezTo>
                  <a:pt x="1645" y="3134"/>
                  <a:pt x="1780" y="2581"/>
                  <a:pt x="1908" y="2544"/>
                </a:cubicBezTo>
                <a:cubicBezTo>
                  <a:pt x="2036" y="2507"/>
                  <a:pt x="2133" y="2872"/>
                  <a:pt x="2244" y="2686"/>
                </a:cubicBezTo>
                <a:cubicBezTo>
                  <a:pt x="2355" y="2500"/>
                  <a:pt x="2481" y="1877"/>
                  <a:pt x="2573" y="1429"/>
                </a:cubicBezTo>
                <a:cubicBezTo>
                  <a:pt x="2665" y="981"/>
                  <a:pt x="2751" y="298"/>
                  <a:pt x="2798" y="0"/>
                </a:cubicBezTo>
              </a:path>
            </a:pathLst>
          </a:custGeom>
          <a:noFill/>
          <a:ln w="5715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30" name="Line 5"/>
          <p:cNvSpPr>
            <a:spLocks noChangeShapeType="1"/>
          </p:cNvSpPr>
          <p:nvPr/>
        </p:nvSpPr>
        <p:spPr bwMode="auto">
          <a:xfrm flipV="1">
            <a:off x="1219200" y="1816100"/>
            <a:ext cx="0" cy="30543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1" name="Text Box 6"/>
          <p:cNvSpPr txBox="1">
            <a:spLocks noChangeArrowheads="1"/>
          </p:cNvSpPr>
          <p:nvPr/>
        </p:nvSpPr>
        <p:spPr bwMode="auto">
          <a:xfrm rot="-5400000">
            <a:off x="-190500" y="307975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r>
              <a:rPr kumimoji="1" lang="en-US" sz="2400" b="1"/>
              <a:t>Free energy</a:t>
            </a:r>
          </a:p>
        </p:txBody>
      </p:sp>
      <p:sp>
        <p:nvSpPr>
          <p:cNvPr id="26632" name="Line 7"/>
          <p:cNvSpPr>
            <a:spLocks noChangeShapeType="1"/>
          </p:cNvSpPr>
          <p:nvPr/>
        </p:nvSpPr>
        <p:spPr bwMode="auto">
          <a:xfrm>
            <a:off x="1371600" y="5022850"/>
            <a:ext cx="5181600" cy="0"/>
          </a:xfrm>
          <a:prstGeom prst="line">
            <a:avLst/>
          </a:prstGeom>
          <a:noFill/>
          <a:ln w="57150">
            <a:solidFill>
              <a:srgbClr val="00FF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3" name="Text Box 8"/>
          <p:cNvSpPr txBox="1">
            <a:spLocks noChangeArrowheads="1"/>
          </p:cNvSpPr>
          <p:nvPr/>
        </p:nvSpPr>
        <p:spPr bwMode="auto">
          <a:xfrm>
            <a:off x="2625725" y="5029200"/>
            <a:ext cx="339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l"/>
            <a:r>
              <a:rPr kumimoji="1" lang="en-US" sz="2400" b="1"/>
              <a:t>Reaction Coordinate</a:t>
            </a:r>
          </a:p>
        </p:txBody>
      </p:sp>
      <p:sp>
        <p:nvSpPr>
          <p:cNvPr id="26634" name="Text Box 9"/>
          <p:cNvSpPr txBox="1">
            <a:spLocks noChangeArrowheads="1"/>
          </p:cNvSpPr>
          <p:nvPr/>
        </p:nvSpPr>
        <p:spPr bwMode="auto">
          <a:xfrm>
            <a:off x="2286000" y="1676400"/>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r>
              <a:rPr kumimoji="1" lang="en-US" sz="2400" b="1">
                <a:solidFill>
                  <a:schemeClr val="accent2"/>
                </a:solidFill>
              </a:rPr>
              <a:t>3</a:t>
            </a:r>
            <a:r>
              <a:rPr kumimoji="1" lang="en-US" sz="2400" b="1" i="1">
                <a:solidFill>
                  <a:schemeClr val="accent2"/>
                </a:solidFill>
              </a:rPr>
              <a:t>N</a:t>
            </a:r>
            <a:r>
              <a:rPr kumimoji="1" lang="en-US" sz="2400" b="1">
                <a:solidFill>
                  <a:schemeClr val="accent2"/>
                </a:solidFill>
              </a:rPr>
              <a:t> dimensional space</a:t>
            </a:r>
          </a:p>
        </p:txBody>
      </p:sp>
      <p:sp>
        <p:nvSpPr>
          <p:cNvPr id="288778" name="Text Box 10"/>
          <p:cNvSpPr txBox="1">
            <a:spLocks noChangeArrowheads="1"/>
          </p:cNvSpPr>
          <p:nvPr/>
        </p:nvSpPr>
        <p:spPr bwMode="auto">
          <a:xfrm>
            <a:off x="304800" y="56388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r>
              <a:rPr kumimoji="1" lang="en-US" sz="2400" b="1">
                <a:solidFill>
                  <a:schemeClr val="accent2"/>
                </a:solidFill>
              </a:rPr>
              <a:t>Local minimum: Unfolded</a:t>
            </a:r>
          </a:p>
        </p:txBody>
      </p:sp>
      <p:sp>
        <p:nvSpPr>
          <p:cNvPr id="288779" name="Text Box 11"/>
          <p:cNvSpPr txBox="1">
            <a:spLocks noChangeArrowheads="1"/>
          </p:cNvSpPr>
          <p:nvPr/>
        </p:nvSpPr>
        <p:spPr bwMode="auto">
          <a:xfrm>
            <a:off x="6972300" y="4260850"/>
            <a:ext cx="17907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r>
              <a:rPr kumimoji="1" lang="en-US" sz="2400" b="1">
                <a:solidFill>
                  <a:schemeClr val="accent2"/>
                </a:solidFill>
              </a:rPr>
              <a:t>Global minimum:Folded</a:t>
            </a:r>
          </a:p>
          <a:p>
            <a:r>
              <a:rPr kumimoji="1" lang="en-US" sz="2400" b="1">
                <a:solidFill>
                  <a:schemeClr val="accent2"/>
                </a:solidFill>
              </a:rPr>
              <a:t>“native state”</a:t>
            </a:r>
          </a:p>
        </p:txBody>
      </p:sp>
      <p:sp>
        <p:nvSpPr>
          <p:cNvPr id="288781" name="Line 13"/>
          <p:cNvSpPr>
            <a:spLocks noChangeShapeType="1"/>
          </p:cNvSpPr>
          <p:nvPr/>
        </p:nvSpPr>
        <p:spPr bwMode="auto">
          <a:xfrm flipH="1">
            <a:off x="4648200" y="4794250"/>
            <a:ext cx="2362200" cy="0"/>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288782" name="Line 14"/>
          <p:cNvSpPr>
            <a:spLocks noChangeShapeType="1"/>
          </p:cNvSpPr>
          <p:nvPr/>
        </p:nvSpPr>
        <p:spPr bwMode="auto">
          <a:xfrm flipH="1">
            <a:off x="5334000" y="3429000"/>
            <a:ext cx="1676400" cy="1066800"/>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288783" name="Text Box 15"/>
          <p:cNvSpPr txBox="1">
            <a:spLocks noChangeArrowheads="1"/>
          </p:cNvSpPr>
          <p:nvPr/>
        </p:nvSpPr>
        <p:spPr bwMode="auto">
          <a:xfrm>
            <a:off x="6705600" y="2819400"/>
            <a:ext cx="2209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r>
              <a:rPr kumimoji="1" lang="en-US" sz="2400" b="1">
                <a:solidFill>
                  <a:schemeClr val="accent2"/>
                </a:solidFill>
              </a:rPr>
              <a:t>Local minimum: intermediate?</a:t>
            </a:r>
          </a:p>
        </p:txBody>
      </p:sp>
      <p:sp>
        <p:nvSpPr>
          <p:cNvPr id="288784" name="Line 16"/>
          <p:cNvSpPr>
            <a:spLocks noChangeShapeType="1"/>
          </p:cNvSpPr>
          <p:nvPr/>
        </p:nvSpPr>
        <p:spPr bwMode="auto">
          <a:xfrm flipH="1" flipV="1">
            <a:off x="2438400" y="4114800"/>
            <a:ext cx="0" cy="1524000"/>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288787" name="Line 19"/>
          <p:cNvSpPr>
            <a:spLocks noChangeShapeType="1"/>
          </p:cNvSpPr>
          <p:nvPr/>
        </p:nvSpPr>
        <p:spPr bwMode="auto">
          <a:xfrm flipH="1">
            <a:off x="5791200" y="1905000"/>
            <a:ext cx="9906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288788" name="Text Box 20"/>
          <p:cNvSpPr txBox="1">
            <a:spLocks noChangeArrowheads="1"/>
          </p:cNvSpPr>
          <p:nvPr/>
        </p:nvSpPr>
        <p:spPr bwMode="auto">
          <a:xfrm>
            <a:off x="6705600" y="1463675"/>
            <a:ext cx="2209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r>
              <a:rPr kumimoji="1" lang="en-US" sz="2400" b="1">
                <a:solidFill>
                  <a:schemeClr val="accent2"/>
                </a:solidFill>
              </a:rPr>
              <a:t>Positions for each atom</a:t>
            </a:r>
          </a:p>
        </p:txBody>
      </p:sp>
    </p:spTree>
    <p:extLst>
      <p:ext uri="{BB962C8B-B14F-4D97-AF65-F5344CB8AC3E}">
        <p14:creationId xmlns:p14="http://schemas.microsoft.com/office/powerpoint/2010/main" val="502559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878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87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87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87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877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87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8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8" grpId="0"/>
      <p:bldP spid="288779" grpId="0"/>
      <p:bldP spid="288781" grpId="0" animBg="1"/>
      <p:bldP spid="288782" grpId="0" animBg="1"/>
      <p:bldP spid="288783" grpId="0"/>
      <p:bldP spid="288784" grpId="0" animBg="1"/>
      <p:bldP spid="288787" grpId="0" animBg="1"/>
      <p:bldP spid="28878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2765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6E790F21-3D8E-4CB7-9DF5-9BE43E860638}" type="slidenum">
              <a:rPr lang="en-US" sz="1400" smtClean="0"/>
              <a:pPr eaLnBrk="1" hangingPunct="1"/>
              <a:t>46</a:t>
            </a:fld>
            <a:endParaRPr lang="en-US" sz="1400" smtClean="0"/>
          </a:p>
        </p:txBody>
      </p:sp>
      <p:sp>
        <p:nvSpPr>
          <p:cNvPr id="27652" name="Rectangle 2"/>
          <p:cNvSpPr>
            <a:spLocks noGrp="1" noChangeArrowheads="1"/>
          </p:cNvSpPr>
          <p:nvPr>
            <p:ph type="title"/>
          </p:nvPr>
        </p:nvSpPr>
        <p:spPr/>
        <p:txBody>
          <a:bodyPr/>
          <a:lstStyle/>
          <a:p>
            <a:pPr eaLnBrk="1" hangingPunct="1"/>
            <a:r>
              <a:rPr lang="en-US" i="1" smtClean="0">
                <a:solidFill>
                  <a:srgbClr val="FF0000"/>
                </a:solidFill>
              </a:rPr>
              <a:t>What is the </a:t>
            </a:r>
            <a:r>
              <a:rPr lang="en-US" smtClean="0">
                <a:solidFill>
                  <a:srgbClr val="FF0000"/>
                </a:solidFill>
              </a:rPr>
              <a:t>“native” </a:t>
            </a:r>
            <a:r>
              <a:rPr lang="en-US" i="1" smtClean="0">
                <a:solidFill>
                  <a:srgbClr val="FF0000"/>
                </a:solidFill>
              </a:rPr>
              <a:t>state?</a:t>
            </a:r>
          </a:p>
        </p:txBody>
      </p:sp>
      <p:pic>
        <p:nvPicPr>
          <p:cNvPr id="276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362075"/>
            <a:ext cx="6643687"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Tree>
    <p:extLst>
      <p:ext uri="{BB962C8B-B14F-4D97-AF65-F5344CB8AC3E}">
        <p14:creationId xmlns:p14="http://schemas.microsoft.com/office/powerpoint/2010/main" val="3040981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2867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1DECFB0F-B57E-4887-BEF1-F9498239E453}" type="slidenum">
              <a:rPr lang="en-US" sz="1400" smtClean="0"/>
              <a:pPr eaLnBrk="1" hangingPunct="1"/>
              <a:t>47</a:t>
            </a:fld>
            <a:endParaRPr lang="en-US" sz="1400" smtClean="0"/>
          </a:p>
        </p:txBody>
      </p:sp>
      <p:pic>
        <p:nvPicPr>
          <p:cNvPr id="28676" name="Picture 2" descr="00-09-landscape"/>
          <p:cNvPicPr>
            <a:picLocks noChangeAspect="1" noChangeArrowheads="1"/>
          </p:cNvPicPr>
          <p:nvPr/>
        </p:nvPicPr>
        <p:blipFill>
          <a:blip r:embed="rId3">
            <a:extLst>
              <a:ext uri="{28A0092B-C50C-407E-A947-70E740481C1C}">
                <a14:useLocalDpi xmlns:a14="http://schemas.microsoft.com/office/drawing/2010/main" val="0"/>
              </a:ext>
            </a:extLst>
          </a:blip>
          <a:srcRect l="2670" t="1964" r="6635" b="4994"/>
          <a:stretch>
            <a:fillRect/>
          </a:stretch>
        </p:blipFill>
        <p:spPr bwMode="auto">
          <a:xfrm>
            <a:off x="609600" y="1447800"/>
            <a:ext cx="5867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8677" name="Rectangle 4"/>
          <p:cNvSpPr>
            <a:spLocks noGrp="1" noChangeArrowheads="1"/>
          </p:cNvSpPr>
          <p:nvPr>
            <p:ph type="title"/>
          </p:nvPr>
        </p:nvSpPr>
        <p:spPr>
          <a:xfrm>
            <a:off x="457200" y="152400"/>
            <a:ext cx="8229600" cy="1143000"/>
          </a:xfrm>
          <a:noFill/>
        </p:spPr>
        <p:txBody>
          <a:bodyPr/>
          <a:lstStyle/>
          <a:p>
            <a:pPr eaLnBrk="1" hangingPunct="1"/>
            <a:r>
              <a:rPr kumimoji="1" lang="en-US" smtClean="0">
                <a:solidFill>
                  <a:srgbClr val="FF0000"/>
                </a:solidFill>
              </a:rPr>
              <a:t>More realistic view</a:t>
            </a:r>
          </a:p>
        </p:txBody>
      </p:sp>
      <p:grpSp>
        <p:nvGrpSpPr>
          <p:cNvPr id="2" name="Group 1"/>
          <p:cNvGrpSpPr/>
          <p:nvPr/>
        </p:nvGrpSpPr>
        <p:grpSpPr>
          <a:xfrm>
            <a:off x="5813425" y="3709988"/>
            <a:ext cx="3178175" cy="2462212"/>
            <a:chOff x="5813425" y="3709988"/>
            <a:chExt cx="3178175" cy="2462212"/>
          </a:xfrm>
        </p:grpSpPr>
        <p:sp>
          <p:nvSpPr>
            <p:cNvPr id="28678" name="TextBox 1"/>
            <p:cNvSpPr txBox="1">
              <a:spLocks noChangeArrowheads="1"/>
            </p:cNvSpPr>
            <p:nvPr/>
          </p:nvSpPr>
          <p:spPr bwMode="auto">
            <a:xfrm>
              <a:off x="6400800" y="3709988"/>
              <a:ext cx="25908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dirty="0">
                  <a:solidFill>
                    <a:srgbClr val="0000FF"/>
                  </a:solidFill>
                </a:rPr>
                <a:t>The landscape is actually very “rugged” from local interactions that lead to small energy barriers and energy minima </a:t>
              </a:r>
            </a:p>
          </p:txBody>
        </p:sp>
        <p:sp>
          <p:nvSpPr>
            <p:cNvPr id="3" name="Arc 2"/>
            <p:cNvSpPr/>
            <p:nvPr/>
          </p:nvSpPr>
          <p:spPr bwMode="auto">
            <a:xfrm rot="7732969">
              <a:off x="5452269" y="4394994"/>
              <a:ext cx="1465262" cy="742950"/>
            </a:xfrm>
            <a:prstGeom prst="arc">
              <a:avLst/>
            </a:prstGeom>
            <a:noFill/>
            <a:ln w="25400" cap="flat" cmpd="sng" algn="ctr">
              <a:solidFill>
                <a:srgbClr val="0000FF"/>
              </a:solidFill>
              <a:prstDash val="solid"/>
              <a:round/>
              <a:headEnd type="none" w="med" len="med"/>
              <a:tailEnd type="triangle" w="lg" len="med"/>
            </a:ln>
            <a:effectLst/>
          </p:spPr>
          <p:txBody>
            <a:bodyPr anchor="ctr"/>
            <a:lstStyle/>
            <a:p>
              <a:pPr>
                <a:defRPr/>
              </a:pPr>
              <a:endParaRPr lang="en-US">
                <a:solidFill>
                  <a:srgbClr val="0000FF"/>
                </a:solidFill>
                <a:latin typeface="Arial" charset="0"/>
              </a:endParaRPr>
            </a:p>
          </p:txBody>
        </p:sp>
      </p:grpSp>
      <p:grpSp>
        <p:nvGrpSpPr>
          <p:cNvPr id="5" name="Group 4"/>
          <p:cNvGrpSpPr/>
          <p:nvPr/>
        </p:nvGrpSpPr>
        <p:grpSpPr>
          <a:xfrm>
            <a:off x="2819400" y="1066800"/>
            <a:ext cx="6324600" cy="2123658"/>
            <a:chOff x="2819400" y="1066800"/>
            <a:chExt cx="6324600" cy="2123658"/>
          </a:xfrm>
        </p:grpSpPr>
        <p:sp>
          <p:nvSpPr>
            <p:cNvPr id="9" name="TextBox 1"/>
            <p:cNvSpPr txBox="1">
              <a:spLocks noChangeArrowheads="1"/>
            </p:cNvSpPr>
            <p:nvPr/>
          </p:nvSpPr>
          <p:spPr bwMode="auto">
            <a:xfrm>
              <a:off x="6248400" y="1066800"/>
              <a:ext cx="28956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dirty="0" smtClean="0">
                  <a:solidFill>
                    <a:srgbClr val="009900"/>
                  </a:solidFill>
                </a:rPr>
                <a:t>If this barrier is too high, transitions will be too slow to capture with MD simulations … we’ll need Monte Carlo!</a:t>
              </a:r>
              <a:endParaRPr lang="en-US" sz="2200" dirty="0">
                <a:solidFill>
                  <a:srgbClr val="009900"/>
                </a:solidFill>
              </a:endParaRPr>
            </a:p>
          </p:txBody>
        </p:sp>
        <p:sp>
          <p:nvSpPr>
            <p:cNvPr id="4" name="Rectangle 3"/>
            <p:cNvSpPr/>
            <p:nvPr/>
          </p:nvSpPr>
          <p:spPr bwMode="auto">
            <a:xfrm>
              <a:off x="2819400" y="1066800"/>
              <a:ext cx="6172200" cy="2123658"/>
            </a:xfrm>
            <a:prstGeom prst="rect">
              <a:avLst/>
            </a:prstGeom>
            <a:no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4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2891898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296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E32B1A77-CA3E-489D-A3A7-A8BF21E1ED44}" type="slidenum">
              <a:rPr lang="en-US" sz="1400" smtClean="0"/>
              <a:pPr eaLnBrk="1" hangingPunct="1"/>
              <a:t>48</a:t>
            </a:fld>
            <a:endParaRPr lang="en-US" sz="1400" smtClean="0"/>
          </a:p>
        </p:txBody>
      </p:sp>
      <p:sp>
        <p:nvSpPr>
          <p:cNvPr id="256002" name="Rectangle 2"/>
          <p:cNvSpPr>
            <a:spLocks noGrp="1" noChangeArrowheads="1"/>
          </p:cNvSpPr>
          <p:nvPr>
            <p:ph type="title"/>
          </p:nvPr>
        </p:nvSpPr>
        <p:spPr>
          <a:xfrm>
            <a:off x="457200" y="404813"/>
            <a:ext cx="8229600" cy="706437"/>
          </a:xfrm>
        </p:spPr>
        <p:txBody>
          <a:bodyPr/>
          <a:lstStyle/>
          <a:p>
            <a:pPr eaLnBrk="1" hangingPunct="1">
              <a:defRPr/>
            </a:pPr>
            <a:r>
              <a:rPr lang="en-US" altLang="ja-JP" sz="4000" smtClean="0">
                <a:solidFill>
                  <a:srgbClr val="FF0000"/>
                </a:solidFill>
                <a:effectLst>
                  <a:outerShdw blurRad="38100" dist="38100" dir="2700000" algn="tl">
                    <a:srgbClr val="C0C0C0"/>
                  </a:outerShdw>
                </a:effectLst>
                <a:ea typeface="HGP創英角ﾎﾟｯﾌﾟ体" pitchFamily="50" charset="-128"/>
              </a:rPr>
              <a:t>Time Scales of Protein Motions</a:t>
            </a:r>
            <a:endParaRPr lang="zh-CN" altLang="en-US" sz="4000" smtClean="0">
              <a:solidFill>
                <a:srgbClr val="FF0000"/>
              </a:solidFill>
              <a:effectLst>
                <a:outerShdw blurRad="38100" dist="38100" dir="2700000" algn="tl">
                  <a:srgbClr val="C0C0C0"/>
                </a:outerShdw>
              </a:effectLst>
              <a:ea typeface="HGP創英角ﾎﾟｯﾌﾟ体" pitchFamily="50" charset="-128"/>
            </a:endParaRPr>
          </a:p>
        </p:txBody>
      </p:sp>
      <p:grpSp>
        <p:nvGrpSpPr>
          <p:cNvPr id="29701" name="Group 4"/>
          <p:cNvGrpSpPr>
            <a:grpSpLocks/>
          </p:cNvGrpSpPr>
          <p:nvPr/>
        </p:nvGrpSpPr>
        <p:grpSpPr bwMode="auto">
          <a:xfrm>
            <a:off x="152400" y="3473450"/>
            <a:ext cx="8378825" cy="1174750"/>
            <a:chOff x="244" y="2454"/>
            <a:chExt cx="5278" cy="740"/>
          </a:xfrm>
        </p:grpSpPr>
        <p:grpSp>
          <p:nvGrpSpPr>
            <p:cNvPr id="29742" name="Group 5"/>
            <p:cNvGrpSpPr>
              <a:grpSpLocks/>
            </p:cNvGrpSpPr>
            <p:nvPr/>
          </p:nvGrpSpPr>
          <p:grpSpPr bwMode="auto">
            <a:xfrm>
              <a:off x="583" y="2454"/>
              <a:ext cx="4844" cy="279"/>
              <a:chOff x="234" y="2925"/>
              <a:chExt cx="4844" cy="279"/>
            </a:xfrm>
          </p:grpSpPr>
          <p:grpSp>
            <p:nvGrpSpPr>
              <p:cNvPr id="29755" name="Group 6"/>
              <p:cNvGrpSpPr>
                <a:grpSpLocks/>
              </p:cNvGrpSpPr>
              <p:nvPr/>
            </p:nvGrpSpPr>
            <p:grpSpPr bwMode="auto">
              <a:xfrm>
                <a:off x="234" y="2925"/>
                <a:ext cx="4844" cy="279"/>
                <a:chOff x="234" y="2925"/>
                <a:chExt cx="4844" cy="279"/>
              </a:xfrm>
            </p:grpSpPr>
            <p:sp>
              <p:nvSpPr>
                <p:cNvPr id="29767" name="Line 7"/>
                <p:cNvSpPr>
                  <a:spLocks noChangeShapeType="1"/>
                </p:cNvSpPr>
                <p:nvPr/>
              </p:nvSpPr>
              <p:spPr bwMode="auto">
                <a:xfrm>
                  <a:off x="234" y="3058"/>
                  <a:ext cx="4844"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68" name="Line 8"/>
                <p:cNvSpPr>
                  <a:spLocks noChangeShapeType="1"/>
                </p:cNvSpPr>
                <p:nvPr/>
              </p:nvSpPr>
              <p:spPr bwMode="auto">
                <a:xfrm>
                  <a:off x="243" y="2925"/>
                  <a:ext cx="0" cy="27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69" name="Line 9"/>
                <p:cNvSpPr>
                  <a:spLocks noChangeShapeType="1"/>
                </p:cNvSpPr>
                <p:nvPr/>
              </p:nvSpPr>
              <p:spPr bwMode="auto">
                <a:xfrm>
                  <a:off x="1124" y="2929"/>
                  <a:ext cx="0" cy="27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70" name="Line 10"/>
                <p:cNvSpPr>
                  <a:spLocks noChangeShapeType="1"/>
                </p:cNvSpPr>
                <p:nvPr/>
              </p:nvSpPr>
              <p:spPr bwMode="auto">
                <a:xfrm>
                  <a:off x="2002" y="2929"/>
                  <a:ext cx="0" cy="27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71" name="Line 11"/>
                <p:cNvSpPr>
                  <a:spLocks noChangeShapeType="1"/>
                </p:cNvSpPr>
                <p:nvPr/>
              </p:nvSpPr>
              <p:spPr bwMode="auto">
                <a:xfrm>
                  <a:off x="2882" y="2929"/>
                  <a:ext cx="0" cy="27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72" name="Line 12"/>
                <p:cNvSpPr>
                  <a:spLocks noChangeShapeType="1"/>
                </p:cNvSpPr>
                <p:nvPr/>
              </p:nvSpPr>
              <p:spPr bwMode="auto">
                <a:xfrm>
                  <a:off x="3749" y="2928"/>
                  <a:ext cx="0" cy="27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73" name="Line 13"/>
                <p:cNvSpPr>
                  <a:spLocks noChangeShapeType="1"/>
                </p:cNvSpPr>
                <p:nvPr/>
              </p:nvSpPr>
              <p:spPr bwMode="auto">
                <a:xfrm>
                  <a:off x="4627" y="2930"/>
                  <a:ext cx="0" cy="27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56" name="Line 14"/>
              <p:cNvSpPr>
                <a:spLocks noChangeShapeType="1"/>
              </p:cNvSpPr>
              <p:nvPr/>
            </p:nvSpPr>
            <p:spPr bwMode="auto">
              <a:xfrm>
                <a:off x="536" y="3060"/>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57" name="Line 15"/>
              <p:cNvSpPr>
                <a:spLocks noChangeShapeType="1"/>
              </p:cNvSpPr>
              <p:nvPr/>
            </p:nvSpPr>
            <p:spPr bwMode="auto">
              <a:xfrm>
                <a:off x="830" y="3054"/>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58" name="Line 16"/>
              <p:cNvSpPr>
                <a:spLocks noChangeShapeType="1"/>
              </p:cNvSpPr>
              <p:nvPr/>
            </p:nvSpPr>
            <p:spPr bwMode="auto">
              <a:xfrm>
                <a:off x="1416" y="3062"/>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59" name="Line 17"/>
              <p:cNvSpPr>
                <a:spLocks noChangeShapeType="1"/>
              </p:cNvSpPr>
              <p:nvPr/>
            </p:nvSpPr>
            <p:spPr bwMode="auto">
              <a:xfrm>
                <a:off x="1709" y="3054"/>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60" name="Line 18"/>
              <p:cNvSpPr>
                <a:spLocks noChangeShapeType="1"/>
              </p:cNvSpPr>
              <p:nvPr/>
            </p:nvSpPr>
            <p:spPr bwMode="auto">
              <a:xfrm>
                <a:off x="2294" y="3062"/>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61" name="Line 19"/>
              <p:cNvSpPr>
                <a:spLocks noChangeShapeType="1"/>
              </p:cNvSpPr>
              <p:nvPr/>
            </p:nvSpPr>
            <p:spPr bwMode="auto">
              <a:xfrm>
                <a:off x="2586" y="3062"/>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62" name="Line 20"/>
              <p:cNvSpPr>
                <a:spLocks noChangeShapeType="1"/>
              </p:cNvSpPr>
              <p:nvPr/>
            </p:nvSpPr>
            <p:spPr bwMode="auto">
              <a:xfrm>
                <a:off x="3172" y="3053"/>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63" name="Line 21"/>
              <p:cNvSpPr>
                <a:spLocks noChangeShapeType="1"/>
              </p:cNvSpPr>
              <p:nvPr/>
            </p:nvSpPr>
            <p:spPr bwMode="auto">
              <a:xfrm>
                <a:off x="3465" y="3062"/>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64" name="Line 22"/>
              <p:cNvSpPr>
                <a:spLocks noChangeShapeType="1"/>
              </p:cNvSpPr>
              <p:nvPr/>
            </p:nvSpPr>
            <p:spPr bwMode="auto">
              <a:xfrm>
                <a:off x="4051" y="3054"/>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65" name="Line 23"/>
              <p:cNvSpPr>
                <a:spLocks noChangeShapeType="1"/>
              </p:cNvSpPr>
              <p:nvPr/>
            </p:nvSpPr>
            <p:spPr bwMode="auto">
              <a:xfrm>
                <a:off x="4344" y="3055"/>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66" name="Line 24"/>
              <p:cNvSpPr>
                <a:spLocks noChangeShapeType="1"/>
              </p:cNvSpPr>
              <p:nvPr/>
            </p:nvSpPr>
            <p:spPr bwMode="auto">
              <a:xfrm>
                <a:off x="4929" y="3062"/>
                <a:ext cx="0" cy="9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43" name="Text Box 25"/>
            <p:cNvSpPr txBox="1">
              <a:spLocks noChangeArrowheads="1"/>
            </p:cNvSpPr>
            <p:nvPr/>
          </p:nvSpPr>
          <p:spPr bwMode="auto">
            <a:xfrm>
              <a:off x="340" y="2711"/>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2400">
                  <a:latin typeface="Tahoma" pitchFamily="34" charset="0"/>
                  <a:ea typeface="HGP創英角ﾎﾟｯﾌﾟ体"/>
                  <a:cs typeface="HGP創英角ﾎﾟｯﾌﾟ体"/>
                </a:rPr>
                <a:t>10</a:t>
              </a:r>
              <a:r>
                <a:rPr kumimoji="1" lang="ja-JP" altLang="en-US" sz="2400" baseline="30000">
                  <a:latin typeface="Tahoma" pitchFamily="34" charset="0"/>
                  <a:ea typeface="HGP創英角ﾎﾟｯﾌﾟ体"/>
                  <a:cs typeface="HGP創英角ﾎﾟｯﾌﾟ体"/>
                </a:rPr>
                <a:t>-15</a:t>
              </a:r>
            </a:p>
          </p:txBody>
        </p:sp>
        <p:sp>
          <p:nvSpPr>
            <p:cNvPr id="29744" name="Text Box 26"/>
            <p:cNvSpPr txBox="1">
              <a:spLocks noChangeArrowheads="1"/>
            </p:cNvSpPr>
            <p:nvPr/>
          </p:nvSpPr>
          <p:spPr bwMode="auto">
            <a:xfrm>
              <a:off x="2958" y="2712"/>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2400">
                  <a:latin typeface="Tahoma" pitchFamily="34" charset="0"/>
                  <a:ea typeface="HGP創英角ﾎﾟｯﾌﾟ体"/>
                  <a:cs typeface="HGP創英角ﾎﾟｯﾌﾟ体"/>
                </a:rPr>
                <a:t>10</a:t>
              </a:r>
              <a:r>
                <a:rPr kumimoji="1" lang="ja-JP" altLang="en-US" sz="2400" baseline="30000">
                  <a:latin typeface="Tahoma" pitchFamily="34" charset="0"/>
                  <a:ea typeface="HGP創英角ﾎﾟｯﾌﾟ体"/>
                  <a:cs typeface="HGP創英角ﾎﾟｯﾌﾟ体"/>
                </a:rPr>
                <a:t>-6</a:t>
              </a:r>
            </a:p>
          </p:txBody>
        </p:sp>
        <p:sp>
          <p:nvSpPr>
            <p:cNvPr id="29745" name="Text Box 27"/>
            <p:cNvSpPr txBox="1">
              <a:spLocks noChangeArrowheads="1"/>
            </p:cNvSpPr>
            <p:nvPr/>
          </p:nvSpPr>
          <p:spPr bwMode="auto">
            <a:xfrm>
              <a:off x="2078" y="2708"/>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2400">
                  <a:latin typeface="Tahoma" pitchFamily="34" charset="0"/>
                  <a:ea typeface="HGP創英角ﾎﾟｯﾌﾟ体"/>
                  <a:cs typeface="HGP創英角ﾎﾟｯﾌﾟ体"/>
                </a:rPr>
                <a:t>10</a:t>
              </a:r>
              <a:r>
                <a:rPr kumimoji="1" lang="ja-JP" altLang="en-US" sz="2400" baseline="30000">
                  <a:latin typeface="Tahoma" pitchFamily="34" charset="0"/>
                  <a:ea typeface="HGP創英角ﾎﾟｯﾌﾟ体"/>
                  <a:cs typeface="HGP創英角ﾎﾟｯﾌﾟ体"/>
                </a:rPr>
                <a:t>-9</a:t>
              </a:r>
            </a:p>
          </p:txBody>
        </p:sp>
        <p:sp>
          <p:nvSpPr>
            <p:cNvPr id="29746" name="Text Box 28"/>
            <p:cNvSpPr txBox="1">
              <a:spLocks noChangeArrowheads="1"/>
            </p:cNvSpPr>
            <p:nvPr/>
          </p:nvSpPr>
          <p:spPr bwMode="auto">
            <a:xfrm>
              <a:off x="1227" y="2712"/>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2400">
                  <a:latin typeface="Tahoma" pitchFamily="34" charset="0"/>
                  <a:ea typeface="HGP創英角ﾎﾟｯﾌﾟ体"/>
                  <a:cs typeface="HGP創英角ﾎﾟｯﾌﾟ体"/>
                </a:rPr>
                <a:t>10</a:t>
              </a:r>
              <a:r>
                <a:rPr kumimoji="1" lang="ja-JP" altLang="en-US" sz="2400" baseline="30000">
                  <a:latin typeface="Tahoma" pitchFamily="34" charset="0"/>
                  <a:ea typeface="HGP創英角ﾎﾟｯﾌﾟ体"/>
                  <a:cs typeface="HGP創英角ﾎﾟｯﾌﾟ体"/>
                </a:rPr>
                <a:t>-12</a:t>
              </a:r>
            </a:p>
          </p:txBody>
        </p:sp>
        <p:sp>
          <p:nvSpPr>
            <p:cNvPr id="29747" name="Text Box 29"/>
            <p:cNvSpPr txBox="1">
              <a:spLocks noChangeArrowheads="1"/>
            </p:cNvSpPr>
            <p:nvPr/>
          </p:nvSpPr>
          <p:spPr bwMode="auto">
            <a:xfrm>
              <a:off x="3802" y="2707"/>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2400">
                  <a:latin typeface="Tahoma" pitchFamily="34" charset="0"/>
                  <a:ea typeface="HGP創英角ﾎﾟｯﾌﾟ体"/>
                  <a:cs typeface="HGP創英角ﾎﾟｯﾌﾟ体"/>
                </a:rPr>
                <a:t>10</a:t>
              </a:r>
              <a:r>
                <a:rPr kumimoji="1" lang="ja-JP" altLang="en-US" sz="2400" baseline="30000">
                  <a:latin typeface="Tahoma" pitchFamily="34" charset="0"/>
                  <a:ea typeface="HGP創英角ﾎﾟｯﾌﾟ体"/>
                  <a:cs typeface="HGP創英角ﾎﾟｯﾌﾟ体"/>
                </a:rPr>
                <a:t>-3</a:t>
              </a:r>
            </a:p>
          </p:txBody>
        </p:sp>
        <p:sp>
          <p:nvSpPr>
            <p:cNvPr id="29748" name="Text Box 30"/>
            <p:cNvSpPr txBox="1">
              <a:spLocks noChangeArrowheads="1"/>
            </p:cNvSpPr>
            <p:nvPr/>
          </p:nvSpPr>
          <p:spPr bwMode="auto">
            <a:xfrm>
              <a:off x="4645" y="2708"/>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2400">
                  <a:latin typeface="Tahoma" pitchFamily="34" charset="0"/>
                  <a:ea typeface="HGP創英角ﾎﾟｯﾌﾟ体"/>
                  <a:cs typeface="HGP創英角ﾎﾟｯﾌﾟ体"/>
                </a:rPr>
                <a:t>10</a:t>
              </a:r>
              <a:r>
                <a:rPr kumimoji="1" lang="ja-JP" altLang="en-US" sz="2400" baseline="30000">
                  <a:latin typeface="Tahoma" pitchFamily="34" charset="0"/>
                  <a:ea typeface="HGP創英角ﾎﾟｯﾌﾟ体"/>
                  <a:cs typeface="HGP創英角ﾎﾟｯﾌﾟ体"/>
                </a:rPr>
                <a:t>0</a:t>
              </a:r>
            </a:p>
          </p:txBody>
        </p:sp>
        <p:sp>
          <p:nvSpPr>
            <p:cNvPr id="29749" name="Text Box 31"/>
            <p:cNvSpPr txBox="1">
              <a:spLocks noChangeArrowheads="1"/>
            </p:cNvSpPr>
            <p:nvPr/>
          </p:nvSpPr>
          <p:spPr bwMode="auto">
            <a:xfrm>
              <a:off x="4532" y="2962"/>
              <a:ext cx="9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1800">
                  <a:latin typeface="Tahoma" pitchFamily="34" charset="0"/>
                  <a:ea typeface="HGP創英角ﾎﾟｯﾌﾟ体"/>
                  <a:cs typeface="HGP創英角ﾎﾟｯﾌﾟ体"/>
                </a:rPr>
                <a:t>(</a:t>
              </a:r>
              <a:r>
                <a:rPr kumimoji="1" lang="en-US" altLang="ja-JP" sz="1800">
                  <a:latin typeface="Tahoma" pitchFamily="34" charset="0"/>
                  <a:ea typeface="HGP創英角ﾎﾟｯﾌﾟ体"/>
                  <a:cs typeface="HGP創英角ﾎﾟｯﾌﾟ体"/>
                </a:rPr>
                <a:t>s)</a:t>
              </a:r>
              <a:endParaRPr kumimoji="1" lang="en-US" altLang="ja-JP" sz="1800" baseline="30000">
                <a:latin typeface="Tahoma" pitchFamily="34" charset="0"/>
                <a:ea typeface="HGP創英角ﾎﾟｯﾌﾟ体"/>
                <a:cs typeface="HGP創英角ﾎﾟｯﾌﾟ体"/>
              </a:endParaRPr>
            </a:p>
          </p:txBody>
        </p:sp>
        <p:sp>
          <p:nvSpPr>
            <p:cNvPr id="29750" name="Text Box 32"/>
            <p:cNvSpPr txBox="1">
              <a:spLocks noChangeArrowheads="1"/>
            </p:cNvSpPr>
            <p:nvPr/>
          </p:nvSpPr>
          <p:spPr bwMode="auto">
            <a:xfrm>
              <a:off x="244" y="2954"/>
              <a:ext cx="9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1800">
                  <a:latin typeface="Tahoma" pitchFamily="34" charset="0"/>
                  <a:ea typeface="HGP創英角ﾎﾟｯﾌﾟ体"/>
                  <a:cs typeface="HGP創英角ﾎﾟｯﾌﾟ体"/>
                </a:rPr>
                <a:t>(</a:t>
              </a:r>
              <a:r>
                <a:rPr kumimoji="1" lang="en-US" altLang="ja-JP" sz="1800">
                  <a:latin typeface="Tahoma" pitchFamily="34" charset="0"/>
                  <a:ea typeface="HGP創英角ﾎﾟｯﾌﾟ体"/>
                  <a:cs typeface="HGP創英角ﾎﾟｯﾌﾟ体"/>
                </a:rPr>
                <a:t>fs)</a:t>
              </a:r>
              <a:endParaRPr kumimoji="1" lang="en-US" altLang="ja-JP" sz="1800" baseline="30000">
                <a:latin typeface="Tahoma" pitchFamily="34" charset="0"/>
                <a:ea typeface="HGP創英角ﾎﾟｯﾌﾟ体"/>
                <a:cs typeface="HGP創英角ﾎﾟｯﾌﾟ体"/>
              </a:endParaRPr>
            </a:p>
          </p:txBody>
        </p:sp>
        <p:sp>
          <p:nvSpPr>
            <p:cNvPr id="29751" name="Text Box 33"/>
            <p:cNvSpPr txBox="1">
              <a:spLocks noChangeArrowheads="1"/>
            </p:cNvSpPr>
            <p:nvPr/>
          </p:nvSpPr>
          <p:spPr bwMode="auto">
            <a:xfrm>
              <a:off x="1067" y="2962"/>
              <a:ext cx="9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1800">
                  <a:latin typeface="Tahoma" pitchFamily="34" charset="0"/>
                  <a:ea typeface="HGP創英角ﾎﾟｯﾌﾟ体"/>
                  <a:cs typeface="HGP創英角ﾎﾟｯﾌﾟ体"/>
                </a:rPr>
                <a:t>(</a:t>
              </a:r>
              <a:r>
                <a:rPr kumimoji="1" lang="en-US" altLang="ja-JP" sz="1800">
                  <a:latin typeface="Tahoma" pitchFamily="34" charset="0"/>
                  <a:ea typeface="HGP創英角ﾎﾟｯﾌﾟ体"/>
                  <a:cs typeface="HGP創英角ﾎﾟｯﾌﾟ体"/>
                </a:rPr>
                <a:t>ps)</a:t>
              </a:r>
              <a:endParaRPr kumimoji="1" lang="en-US" altLang="ja-JP" sz="1800" baseline="30000">
                <a:latin typeface="Tahoma" pitchFamily="34" charset="0"/>
                <a:ea typeface="HGP創英角ﾎﾟｯﾌﾟ体"/>
                <a:cs typeface="HGP創英角ﾎﾟｯﾌﾟ体"/>
              </a:endParaRPr>
            </a:p>
          </p:txBody>
        </p:sp>
        <p:sp>
          <p:nvSpPr>
            <p:cNvPr id="29752" name="Text Box 34"/>
            <p:cNvSpPr txBox="1">
              <a:spLocks noChangeArrowheads="1"/>
            </p:cNvSpPr>
            <p:nvPr/>
          </p:nvSpPr>
          <p:spPr bwMode="auto">
            <a:xfrm>
              <a:off x="2826" y="2955"/>
              <a:ext cx="9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1800">
                  <a:latin typeface="Tahoma" pitchFamily="34" charset="0"/>
                  <a:ea typeface="HGP創英角ﾎﾟｯﾌﾟ体"/>
                  <a:cs typeface="HGP創英角ﾎﾟｯﾌﾟ体"/>
                </a:rPr>
                <a:t>(</a:t>
              </a:r>
              <a:r>
                <a:rPr kumimoji="1" lang="en-US" altLang="ja-JP" sz="1800">
                  <a:latin typeface="Tahoma" pitchFamily="34" charset="0"/>
                  <a:ea typeface="MS PGothic" pitchFamily="34" charset="-128"/>
                </a:rPr>
                <a:t>μ</a:t>
              </a:r>
              <a:r>
                <a:rPr kumimoji="1" lang="en-US" altLang="ja-JP" sz="1800">
                  <a:latin typeface="Tahoma" pitchFamily="34" charset="0"/>
                  <a:ea typeface="HGP創英角ﾎﾟｯﾌﾟ体"/>
                  <a:cs typeface="HGP創英角ﾎﾟｯﾌﾟ体"/>
                </a:rPr>
                <a:t>s)</a:t>
              </a:r>
              <a:endParaRPr kumimoji="1" lang="en-US" altLang="ja-JP" sz="1800" baseline="30000">
                <a:latin typeface="Tahoma" pitchFamily="34" charset="0"/>
                <a:ea typeface="HGP創英角ﾎﾟｯﾌﾟ体"/>
                <a:cs typeface="HGP創英角ﾎﾟｯﾌﾟ体"/>
              </a:endParaRPr>
            </a:p>
          </p:txBody>
        </p:sp>
        <p:sp>
          <p:nvSpPr>
            <p:cNvPr id="29753" name="Text Box 35"/>
            <p:cNvSpPr txBox="1">
              <a:spLocks noChangeArrowheads="1"/>
            </p:cNvSpPr>
            <p:nvPr/>
          </p:nvSpPr>
          <p:spPr bwMode="auto">
            <a:xfrm>
              <a:off x="1945" y="2955"/>
              <a:ext cx="9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1800">
                  <a:latin typeface="Tahoma" pitchFamily="34" charset="0"/>
                  <a:ea typeface="HGP創英角ﾎﾟｯﾌﾟ体"/>
                  <a:cs typeface="HGP創英角ﾎﾟｯﾌﾟ体"/>
                </a:rPr>
                <a:t>(</a:t>
              </a:r>
              <a:r>
                <a:rPr kumimoji="1" lang="en-US" altLang="ja-JP" sz="1800">
                  <a:latin typeface="Tahoma" pitchFamily="34" charset="0"/>
                  <a:ea typeface="HGP創英角ﾎﾟｯﾌﾟ体"/>
                  <a:cs typeface="HGP創英角ﾎﾟｯﾌﾟ体"/>
                </a:rPr>
                <a:t>ns)</a:t>
              </a:r>
              <a:endParaRPr kumimoji="1" lang="en-US" altLang="ja-JP" sz="1800" baseline="30000">
                <a:latin typeface="Tahoma" pitchFamily="34" charset="0"/>
                <a:ea typeface="HGP創英角ﾎﾟｯﾌﾟ体"/>
                <a:cs typeface="HGP創英角ﾎﾟｯﾌﾟ体"/>
              </a:endParaRPr>
            </a:p>
          </p:txBody>
        </p:sp>
        <p:sp>
          <p:nvSpPr>
            <p:cNvPr id="29754" name="Text Box 36"/>
            <p:cNvSpPr txBox="1">
              <a:spLocks noChangeArrowheads="1"/>
            </p:cNvSpPr>
            <p:nvPr/>
          </p:nvSpPr>
          <p:spPr bwMode="auto">
            <a:xfrm>
              <a:off x="3683" y="2963"/>
              <a:ext cx="9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kumimoji="1" lang="ja-JP" altLang="en-US" sz="1800">
                  <a:latin typeface="Tahoma" pitchFamily="34" charset="0"/>
                  <a:ea typeface="HGP創英角ﾎﾟｯﾌﾟ体"/>
                  <a:cs typeface="HGP創英角ﾎﾟｯﾌﾟ体"/>
                </a:rPr>
                <a:t>(</a:t>
              </a:r>
              <a:r>
                <a:rPr kumimoji="1" lang="en-US" altLang="ja-JP" sz="1800">
                  <a:latin typeface="Tahoma" pitchFamily="34" charset="0"/>
                  <a:ea typeface="HGP創英角ﾎﾟｯﾌﾟ体"/>
                  <a:cs typeface="HGP創英角ﾎﾟｯﾌﾟ体"/>
                </a:rPr>
                <a:t>ms)</a:t>
              </a:r>
              <a:endParaRPr kumimoji="1" lang="en-US" altLang="ja-JP" sz="1800" baseline="30000">
                <a:latin typeface="Tahoma" pitchFamily="34" charset="0"/>
                <a:ea typeface="HGP創英角ﾎﾟｯﾌﾟ体"/>
                <a:cs typeface="HGP創英角ﾎﾟｯﾌﾟ体"/>
              </a:endParaRPr>
            </a:p>
          </p:txBody>
        </p:sp>
      </p:grpSp>
      <p:grpSp>
        <p:nvGrpSpPr>
          <p:cNvPr id="29702" name="Group 37"/>
          <p:cNvGrpSpPr>
            <a:grpSpLocks/>
          </p:cNvGrpSpPr>
          <p:nvPr/>
        </p:nvGrpSpPr>
        <p:grpSpPr bwMode="auto">
          <a:xfrm>
            <a:off x="1144588" y="3270250"/>
            <a:ext cx="493712" cy="179388"/>
            <a:chOff x="1634" y="2086"/>
            <a:chExt cx="1123" cy="123"/>
          </a:xfrm>
        </p:grpSpPr>
        <p:sp>
          <p:nvSpPr>
            <p:cNvPr id="29739" name="Line 38"/>
            <p:cNvSpPr>
              <a:spLocks noChangeShapeType="1"/>
            </p:cNvSpPr>
            <p:nvPr/>
          </p:nvSpPr>
          <p:spPr bwMode="auto">
            <a:xfrm>
              <a:off x="1634" y="2153"/>
              <a:ext cx="1123"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40" name="Line 39"/>
            <p:cNvSpPr>
              <a:spLocks noChangeShapeType="1"/>
            </p:cNvSpPr>
            <p:nvPr/>
          </p:nvSpPr>
          <p:spPr bwMode="auto">
            <a:xfrm>
              <a:off x="1654" y="2086"/>
              <a:ext cx="0" cy="122"/>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41" name="Line 40"/>
            <p:cNvSpPr>
              <a:spLocks noChangeShapeType="1"/>
            </p:cNvSpPr>
            <p:nvPr/>
          </p:nvSpPr>
          <p:spPr bwMode="auto">
            <a:xfrm>
              <a:off x="2739" y="2087"/>
              <a:ext cx="0" cy="122"/>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03" name="Text Box 48"/>
          <p:cNvSpPr txBox="1">
            <a:spLocks noChangeArrowheads="1"/>
          </p:cNvSpPr>
          <p:nvPr/>
        </p:nvSpPr>
        <p:spPr bwMode="auto">
          <a:xfrm>
            <a:off x="603250" y="2722563"/>
            <a:ext cx="1905000" cy="38258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kumimoji="1" lang="en-US" altLang="ja-JP" sz="1800">
                <a:latin typeface="Tahoma" pitchFamily="34" charset="0"/>
                <a:ea typeface="HGP創英角ﾎﾟｯﾌﾟ体"/>
                <a:cs typeface="HGP創英角ﾎﾟｯﾌﾟ体"/>
              </a:rPr>
              <a:t>Bond stretching</a:t>
            </a:r>
          </a:p>
        </p:txBody>
      </p:sp>
      <p:sp>
        <p:nvSpPr>
          <p:cNvPr id="16396" name="Text Box 49"/>
          <p:cNvSpPr txBox="1">
            <a:spLocks noChangeArrowheads="1"/>
          </p:cNvSpPr>
          <p:nvPr/>
        </p:nvSpPr>
        <p:spPr bwMode="auto">
          <a:xfrm>
            <a:off x="984250" y="2228850"/>
            <a:ext cx="3200400" cy="341313"/>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lnSpc>
                <a:spcPct val="85000"/>
              </a:lnSpc>
              <a:spcBef>
                <a:spcPct val="20000"/>
              </a:spcBef>
            </a:pPr>
            <a:r>
              <a:rPr kumimoji="1" lang="en-US" altLang="ja-JP" sz="1800">
                <a:latin typeface="Tahoma" pitchFamily="34" charset="0"/>
                <a:ea typeface="HGP創英角ﾎﾟｯﾌﾟ体"/>
                <a:cs typeface="HGP創英角ﾎﾟｯﾌﾟ体"/>
              </a:rPr>
              <a:t>Elastic vibrations of proteins</a:t>
            </a:r>
          </a:p>
        </p:txBody>
      </p:sp>
      <p:sp>
        <p:nvSpPr>
          <p:cNvPr id="29705" name="Line 50"/>
          <p:cNvSpPr>
            <a:spLocks noChangeShapeType="1"/>
          </p:cNvSpPr>
          <p:nvPr/>
        </p:nvSpPr>
        <p:spPr bwMode="auto">
          <a:xfrm>
            <a:off x="1270000" y="3108325"/>
            <a:ext cx="98425" cy="271463"/>
          </a:xfrm>
          <a:prstGeom prst="line">
            <a:avLst/>
          </a:prstGeom>
          <a:noFill/>
          <a:ln w="158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 name="Group 2"/>
          <p:cNvGrpSpPr>
            <a:grpSpLocks/>
          </p:cNvGrpSpPr>
          <p:nvPr/>
        </p:nvGrpSpPr>
        <p:grpSpPr bwMode="auto">
          <a:xfrm>
            <a:off x="2487613" y="2589213"/>
            <a:ext cx="1973262" cy="862012"/>
            <a:chOff x="2487613" y="2589213"/>
            <a:chExt cx="1973262" cy="862012"/>
          </a:xfrm>
        </p:grpSpPr>
        <p:grpSp>
          <p:nvGrpSpPr>
            <p:cNvPr id="29734" name="Group 41"/>
            <p:cNvGrpSpPr>
              <a:grpSpLocks/>
            </p:cNvGrpSpPr>
            <p:nvPr/>
          </p:nvGrpSpPr>
          <p:grpSpPr bwMode="auto">
            <a:xfrm>
              <a:off x="3068638" y="3271838"/>
              <a:ext cx="1392237" cy="179387"/>
              <a:chOff x="1634" y="2086"/>
              <a:chExt cx="1123" cy="123"/>
            </a:xfrm>
          </p:grpSpPr>
          <p:sp>
            <p:nvSpPr>
              <p:cNvPr id="29736" name="Line 42"/>
              <p:cNvSpPr>
                <a:spLocks noChangeShapeType="1"/>
              </p:cNvSpPr>
              <p:nvPr/>
            </p:nvSpPr>
            <p:spPr bwMode="auto">
              <a:xfrm>
                <a:off x="1634" y="2153"/>
                <a:ext cx="1123"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37" name="Line 43"/>
              <p:cNvSpPr>
                <a:spLocks noChangeShapeType="1"/>
              </p:cNvSpPr>
              <p:nvPr/>
            </p:nvSpPr>
            <p:spPr bwMode="auto">
              <a:xfrm>
                <a:off x="1654" y="2086"/>
                <a:ext cx="0" cy="122"/>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38" name="Line 44"/>
              <p:cNvSpPr>
                <a:spLocks noChangeShapeType="1"/>
              </p:cNvSpPr>
              <p:nvPr/>
            </p:nvSpPr>
            <p:spPr bwMode="auto">
              <a:xfrm>
                <a:off x="2739" y="2087"/>
                <a:ext cx="0" cy="122"/>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35" name="Line 51"/>
            <p:cNvSpPr>
              <a:spLocks noChangeShapeType="1"/>
            </p:cNvSpPr>
            <p:nvPr/>
          </p:nvSpPr>
          <p:spPr bwMode="auto">
            <a:xfrm>
              <a:off x="2487613" y="2589213"/>
              <a:ext cx="1284287" cy="779462"/>
            </a:xfrm>
            <a:prstGeom prst="line">
              <a:avLst/>
            </a:prstGeom>
            <a:noFill/>
            <a:ln w="158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 name="Group 3"/>
          <p:cNvGrpSpPr>
            <a:grpSpLocks/>
          </p:cNvGrpSpPr>
          <p:nvPr/>
        </p:nvGrpSpPr>
        <p:grpSpPr bwMode="auto">
          <a:xfrm>
            <a:off x="4292600" y="1624013"/>
            <a:ext cx="2908300" cy="1544637"/>
            <a:chOff x="4292600" y="1624013"/>
            <a:chExt cx="2908300" cy="1544637"/>
          </a:xfrm>
        </p:grpSpPr>
        <p:grpSp>
          <p:nvGrpSpPr>
            <p:cNvPr id="29728" name="Group 53"/>
            <p:cNvGrpSpPr>
              <a:grpSpLocks/>
            </p:cNvGrpSpPr>
            <p:nvPr/>
          </p:nvGrpSpPr>
          <p:grpSpPr bwMode="auto">
            <a:xfrm>
              <a:off x="4292600" y="2989263"/>
              <a:ext cx="493713" cy="179387"/>
              <a:chOff x="1634" y="2086"/>
              <a:chExt cx="1123" cy="123"/>
            </a:xfrm>
          </p:grpSpPr>
          <p:sp>
            <p:nvSpPr>
              <p:cNvPr id="29731" name="Line 54"/>
              <p:cNvSpPr>
                <a:spLocks noChangeShapeType="1"/>
              </p:cNvSpPr>
              <p:nvPr/>
            </p:nvSpPr>
            <p:spPr bwMode="auto">
              <a:xfrm>
                <a:off x="1634" y="2153"/>
                <a:ext cx="1123"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32" name="Line 55"/>
              <p:cNvSpPr>
                <a:spLocks noChangeShapeType="1"/>
              </p:cNvSpPr>
              <p:nvPr/>
            </p:nvSpPr>
            <p:spPr bwMode="auto">
              <a:xfrm>
                <a:off x="1654" y="2086"/>
                <a:ext cx="0" cy="122"/>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33" name="Line 56"/>
              <p:cNvSpPr>
                <a:spLocks noChangeShapeType="1"/>
              </p:cNvSpPr>
              <p:nvPr/>
            </p:nvSpPr>
            <p:spPr bwMode="auto">
              <a:xfrm>
                <a:off x="2739" y="2087"/>
                <a:ext cx="0" cy="122"/>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29" name="Line 61"/>
            <p:cNvSpPr>
              <a:spLocks noChangeShapeType="1"/>
            </p:cNvSpPr>
            <p:nvPr/>
          </p:nvSpPr>
          <p:spPr bwMode="auto">
            <a:xfrm flipH="1">
              <a:off x="4549775" y="1985963"/>
              <a:ext cx="511175" cy="1109662"/>
            </a:xfrm>
            <a:prstGeom prst="line">
              <a:avLst/>
            </a:prstGeom>
            <a:noFill/>
            <a:ln w="158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30" name="Text Box 63"/>
            <p:cNvSpPr txBox="1">
              <a:spLocks noChangeArrowheads="1"/>
            </p:cNvSpPr>
            <p:nvPr/>
          </p:nvSpPr>
          <p:spPr bwMode="auto">
            <a:xfrm>
              <a:off x="4459288" y="1624013"/>
              <a:ext cx="2741612"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kumimoji="1" lang="en-US" altLang="ja-JP" sz="1800">
                  <a:latin typeface="Tahoma" pitchFamily="34" charset="0"/>
                  <a:ea typeface="MS PGothic" pitchFamily="34" charset="-128"/>
                </a:rPr>
                <a:t>α-Helix folding</a:t>
              </a:r>
              <a:endParaRPr kumimoji="1" lang="ja-JP" altLang="en-US" sz="1800">
                <a:latin typeface="Tahoma" pitchFamily="34" charset="0"/>
                <a:ea typeface="MS PGothic" pitchFamily="34" charset="-128"/>
              </a:endParaRPr>
            </a:p>
          </p:txBody>
        </p:sp>
      </p:grpSp>
      <p:grpSp>
        <p:nvGrpSpPr>
          <p:cNvPr id="5" name="Group 4"/>
          <p:cNvGrpSpPr>
            <a:grpSpLocks/>
          </p:cNvGrpSpPr>
          <p:nvPr/>
        </p:nvGrpSpPr>
        <p:grpSpPr bwMode="auto">
          <a:xfrm>
            <a:off x="4883150" y="2219325"/>
            <a:ext cx="2962275" cy="1230313"/>
            <a:chOff x="4883150" y="2219325"/>
            <a:chExt cx="2962275" cy="1230313"/>
          </a:xfrm>
        </p:grpSpPr>
        <p:grpSp>
          <p:nvGrpSpPr>
            <p:cNvPr id="29722" name="Group 57"/>
            <p:cNvGrpSpPr>
              <a:grpSpLocks/>
            </p:cNvGrpSpPr>
            <p:nvPr/>
          </p:nvGrpSpPr>
          <p:grpSpPr bwMode="auto">
            <a:xfrm>
              <a:off x="4883150" y="3270250"/>
              <a:ext cx="493713" cy="179388"/>
              <a:chOff x="1634" y="2086"/>
              <a:chExt cx="1123" cy="123"/>
            </a:xfrm>
          </p:grpSpPr>
          <p:sp>
            <p:nvSpPr>
              <p:cNvPr id="29725" name="Line 58"/>
              <p:cNvSpPr>
                <a:spLocks noChangeShapeType="1"/>
              </p:cNvSpPr>
              <p:nvPr/>
            </p:nvSpPr>
            <p:spPr bwMode="auto">
              <a:xfrm>
                <a:off x="1634" y="2153"/>
                <a:ext cx="1123"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26" name="Line 59"/>
              <p:cNvSpPr>
                <a:spLocks noChangeShapeType="1"/>
              </p:cNvSpPr>
              <p:nvPr/>
            </p:nvSpPr>
            <p:spPr bwMode="auto">
              <a:xfrm>
                <a:off x="1654" y="2086"/>
                <a:ext cx="0" cy="122"/>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27" name="Line 60"/>
              <p:cNvSpPr>
                <a:spLocks noChangeShapeType="1"/>
              </p:cNvSpPr>
              <p:nvPr/>
            </p:nvSpPr>
            <p:spPr bwMode="auto">
              <a:xfrm>
                <a:off x="2739" y="2087"/>
                <a:ext cx="0" cy="122"/>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23" name="Line 62"/>
            <p:cNvSpPr>
              <a:spLocks noChangeShapeType="1"/>
            </p:cNvSpPr>
            <p:nvPr/>
          </p:nvSpPr>
          <p:spPr bwMode="auto">
            <a:xfrm flipH="1">
              <a:off x="5106988" y="2573338"/>
              <a:ext cx="361950" cy="795337"/>
            </a:xfrm>
            <a:prstGeom prst="line">
              <a:avLst/>
            </a:prstGeom>
            <a:noFill/>
            <a:ln w="158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24" name="Text Box 64"/>
            <p:cNvSpPr txBox="1">
              <a:spLocks noChangeArrowheads="1"/>
            </p:cNvSpPr>
            <p:nvPr/>
          </p:nvSpPr>
          <p:spPr bwMode="auto">
            <a:xfrm>
              <a:off x="5103813" y="2219325"/>
              <a:ext cx="2741612" cy="3667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kumimoji="1" lang="en-US" altLang="ja-JP" sz="1800">
                  <a:latin typeface="Tahoma" pitchFamily="34" charset="0"/>
                  <a:ea typeface="MS PGothic" pitchFamily="34" charset="-128"/>
                </a:rPr>
                <a:t>β-Hairpin</a:t>
              </a:r>
              <a:r>
                <a:rPr kumimoji="1" lang="ja-JP" altLang="en-US" sz="1800">
                  <a:latin typeface="Tahoma" pitchFamily="34" charset="0"/>
                  <a:ea typeface="MS PGothic" pitchFamily="34" charset="-128"/>
                </a:rPr>
                <a:t> </a:t>
              </a:r>
              <a:r>
                <a:rPr kumimoji="1" lang="en-US" altLang="ja-JP" sz="1800">
                  <a:latin typeface="Tahoma" pitchFamily="34" charset="0"/>
                  <a:ea typeface="MS PGothic" pitchFamily="34" charset="-128"/>
                </a:rPr>
                <a:t>folding</a:t>
              </a:r>
            </a:p>
          </p:txBody>
        </p:sp>
      </p:grpSp>
      <p:grpSp>
        <p:nvGrpSpPr>
          <p:cNvPr id="6" name="Group 5"/>
          <p:cNvGrpSpPr>
            <a:grpSpLocks/>
          </p:cNvGrpSpPr>
          <p:nvPr/>
        </p:nvGrpSpPr>
        <p:grpSpPr bwMode="auto">
          <a:xfrm>
            <a:off x="5573713" y="2843213"/>
            <a:ext cx="3222625" cy="596900"/>
            <a:chOff x="5573713" y="2843213"/>
            <a:chExt cx="3222625" cy="596900"/>
          </a:xfrm>
        </p:grpSpPr>
        <p:sp>
          <p:nvSpPr>
            <p:cNvPr id="29717" name="Line 45"/>
            <p:cNvSpPr>
              <a:spLocks noChangeShapeType="1"/>
            </p:cNvSpPr>
            <p:nvPr/>
          </p:nvSpPr>
          <p:spPr bwMode="auto">
            <a:xfrm>
              <a:off x="5784850" y="3359150"/>
              <a:ext cx="2400300"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18" name="Line 46"/>
            <p:cNvSpPr>
              <a:spLocks noChangeShapeType="1"/>
            </p:cNvSpPr>
            <p:nvPr/>
          </p:nvSpPr>
          <p:spPr bwMode="auto">
            <a:xfrm>
              <a:off x="5799138" y="3260725"/>
              <a:ext cx="0" cy="17780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19" name="Line 47"/>
            <p:cNvSpPr>
              <a:spLocks noChangeShapeType="1"/>
            </p:cNvSpPr>
            <p:nvPr/>
          </p:nvSpPr>
          <p:spPr bwMode="auto">
            <a:xfrm>
              <a:off x="8175625" y="3262313"/>
              <a:ext cx="0" cy="17780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20" name="Line 52"/>
            <p:cNvSpPr>
              <a:spLocks noChangeShapeType="1"/>
            </p:cNvSpPr>
            <p:nvPr/>
          </p:nvSpPr>
          <p:spPr bwMode="auto">
            <a:xfrm flipV="1">
              <a:off x="6967538" y="3178175"/>
              <a:ext cx="146050" cy="173038"/>
            </a:xfrm>
            <a:prstGeom prst="line">
              <a:avLst/>
            </a:prstGeom>
            <a:noFill/>
            <a:ln w="158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21" name="Text Box 65"/>
            <p:cNvSpPr txBox="1">
              <a:spLocks noChangeArrowheads="1"/>
            </p:cNvSpPr>
            <p:nvPr/>
          </p:nvSpPr>
          <p:spPr bwMode="auto">
            <a:xfrm>
              <a:off x="5573713" y="2843213"/>
              <a:ext cx="3222625"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kumimoji="1" lang="en-US" altLang="ja-JP" sz="1800">
                  <a:latin typeface="Tahoma" pitchFamily="34" charset="0"/>
                  <a:ea typeface="HGP創英角ﾎﾟｯﾌﾟ体"/>
                  <a:cs typeface="HGP創英角ﾎﾟｯﾌﾟ体"/>
                </a:rPr>
                <a:t>Protein folding</a:t>
              </a:r>
            </a:p>
          </p:txBody>
        </p:sp>
      </p:grpSp>
      <p:sp>
        <p:nvSpPr>
          <p:cNvPr id="256066" name="Rectangle 66"/>
          <p:cNvSpPr>
            <a:spLocks noChangeArrowheads="1"/>
          </p:cNvSpPr>
          <p:nvPr/>
        </p:nvSpPr>
        <p:spPr bwMode="auto">
          <a:xfrm>
            <a:off x="152400" y="5334000"/>
            <a:ext cx="8763000" cy="1219200"/>
          </a:xfrm>
          <a:prstGeom prst="rect">
            <a:avLst/>
          </a:prstGeom>
          <a:noFill/>
          <a:ln w="9525">
            <a:noFill/>
            <a:miter lim="800000"/>
            <a:headEnd/>
            <a:tailEnd/>
          </a:ln>
          <a:effectLst/>
        </p:spPr>
        <p:txBody>
          <a:bodyPr anchor="ctr"/>
          <a:lstStyle/>
          <a:p>
            <a:pPr>
              <a:defRPr/>
            </a:pPr>
            <a:r>
              <a:rPr lang="en-US" altLang="ja-JP" sz="2800" dirty="0">
                <a:solidFill>
                  <a:schemeClr val="accent2"/>
                </a:solidFill>
                <a:effectLst>
                  <a:outerShdw blurRad="38100" dist="38100" dir="2700000" algn="tl">
                    <a:srgbClr val="C0C0C0"/>
                  </a:outerShdw>
                </a:effectLst>
                <a:latin typeface="Arial" charset="0"/>
                <a:ea typeface="HGP創英角ﾎﾟｯﾌﾟ体" pitchFamily="50" charset="-128"/>
              </a:rPr>
              <a:t>Timescales of dynamics determine the </a:t>
            </a:r>
            <a:r>
              <a:rPr lang="en-US" altLang="ja-JP" sz="2800" u="sng" dirty="0">
                <a:solidFill>
                  <a:schemeClr val="accent2"/>
                </a:solidFill>
                <a:effectLst>
                  <a:outerShdw blurRad="38100" dist="38100" dir="2700000" algn="tl">
                    <a:srgbClr val="C0C0C0"/>
                  </a:outerShdw>
                </a:effectLst>
                <a:latin typeface="Arial" charset="0"/>
                <a:ea typeface="HGP創英角ﾎﾟｯﾌﾟ体" pitchFamily="50" charset="-128"/>
              </a:rPr>
              <a:t>computational models &amp; methods</a:t>
            </a:r>
            <a:r>
              <a:rPr lang="en-US" altLang="ja-JP" sz="2800" dirty="0">
                <a:solidFill>
                  <a:schemeClr val="accent2"/>
                </a:solidFill>
                <a:effectLst>
                  <a:outerShdw blurRad="38100" dist="38100" dir="2700000" algn="tl">
                    <a:srgbClr val="C0C0C0"/>
                  </a:outerShdw>
                </a:effectLst>
                <a:latin typeface="Arial" charset="0"/>
                <a:ea typeface="HGP創英角ﾎﾟｯﾌﾟ体" pitchFamily="50" charset="-128"/>
              </a:rPr>
              <a:t> that can be applied</a:t>
            </a:r>
            <a:endParaRPr lang="en-US" altLang="zh-CN" sz="2800" dirty="0">
              <a:solidFill>
                <a:schemeClr val="accent2"/>
              </a:solidFill>
              <a:effectLst>
                <a:outerShdw blurRad="38100" dist="38100" dir="2700000" algn="tl">
                  <a:srgbClr val="C0C0C0"/>
                </a:outerShdw>
              </a:effectLst>
              <a:latin typeface="Arial" charset="0"/>
              <a:ea typeface="HGP創英角ﾎﾟｯﾌﾟ体" pitchFamily="50" charset="-128"/>
            </a:endParaRPr>
          </a:p>
        </p:txBody>
      </p:sp>
      <p:grpSp>
        <p:nvGrpSpPr>
          <p:cNvPr id="2" name="Group 1"/>
          <p:cNvGrpSpPr>
            <a:grpSpLocks/>
          </p:cNvGrpSpPr>
          <p:nvPr/>
        </p:nvGrpSpPr>
        <p:grpSpPr bwMode="auto">
          <a:xfrm>
            <a:off x="6286500" y="4648200"/>
            <a:ext cx="2476500" cy="609600"/>
            <a:chOff x="6286500" y="4648200"/>
            <a:chExt cx="2476500" cy="609600"/>
          </a:xfrm>
        </p:grpSpPr>
        <p:sp>
          <p:nvSpPr>
            <p:cNvPr id="29712" name="Text Box 65"/>
            <p:cNvSpPr txBox="1">
              <a:spLocks noChangeArrowheads="1"/>
            </p:cNvSpPr>
            <p:nvPr/>
          </p:nvSpPr>
          <p:spPr bwMode="auto">
            <a:xfrm>
              <a:off x="6621463" y="4891088"/>
              <a:ext cx="1760537"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kumimoji="1" lang="en-US" altLang="ja-JP" sz="1800">
                  <a:latin typeface="Tahoma" pitchFamily="34" charset="0"/>
                  <a:ea typeface="HGP創英角ﾎﾟｯﾌﾟ体"/>
                  <a:cs typeface="HGP創英角ﾎﾟｯﾌﾟ体"/>
                </a:rPr>
                <a:t>RNA folding</a:t>
              </a:r>
            </a:p>
          </p:txBody>
        </p:sp>
        <p:sp>
          <p:nvSpPr>
            <p:cNvPr id="29713" name="Line 45"/>
            <p:cNvSpPr>
              <a:spLocks noChangeShapeType="1"/>
            </p:cNvSpPr>
            <p:nvPr/>
          </p:nvSpPr>
          <p:spPr bwMode="auto">
            <a:xfrm>
              <a:off x="6286500" y="4746625"/>
              <a:ext cx="2476500"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14" name="Line 46"/>
            <p:cNvSpPr>
              <a:spLocks noChangeShapeType="1"/>
            </p:cNvSpPr>
            <p:nvPr/>
          </p:nvSpPr>
          <p:spPr bwMode="auto">
            <a:xfrm>
              <a:off x="6300788" y="4648200"/>
              <a:ext cx="0" cy="17780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15" name="Line 47"/>
            <p:cNvSpPr>
              <a:spLocks noChangeShapeType="1"/>
            </p:cNvSpPr>
            <p:nvPr/>
          </p:nvSpPr>
          <p:spPr bwMode="auto">
            <a:xfrm>
              <a:off x="8763000" y="4649788"/>
              <a:ext cx="0" cy="17780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16" name="Line 52"/>
            <p:cNvSpPr>
              <a:spLocks noChangeShapeType="1"/>
            </p:cNvSpPr>
            <p:nvPr/>
          </p:nvSpPr>
          <p:spPr bwMode="auto">
            <a:xfrm flipV="1">
              <a:off x="7321550" y="4724400"/>
              <a:ext cx="146050" cy="173038"/>
            </a:xfrm>
            <a:prstGeom prst="line">
              <a:avLst/>
            </a:prstGeom>
            <a:noFill/>
            <a:ln w="158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1394155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6" grpId="0" animBg="1"/>
      <p:bldP spid="2560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2048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272EE08-0F01-401B-9CC0-052CA6E06C02}" type="slidenum">
              <a:rPr lang="en-US" sz="1400" smtClean="0"/>
              <a:pPr eaLnBrk="1" hangingPunct="1"/>
              <a:t>49</a:t>
            </a:fld>
            <a:endParaRPr lang="en-US" sz="1400" smtClean="0"/>
          </a:p>
        </p:txBody>
      </p:sp>
      <p:sp>
        <p:nvSpPr>
          <p:cNvPr id="113667" name="Rectangle 3"/>
          <p:cNvSpPr>
            <a:spLocks noGrp="1" noChangeArrowheads="1"/>
          </p:cNvSpPr>
          <p:nvPr>
            <p:ph type="body" idx="1"/>
          </p:nvPr>
        </p:nvSpPr>
        <p:spPr>
          <a:xfrm>
            <a:off x="381000" y="1295400"/>
            <a:ext cx="8229600" cy="2620962"/>
          </a:xfrm>
        </p:spPr>
        <p:txBody>
          <a:bodyPr/>
          <a:lstStyle/>
          <a:p>
            <a:pPr eaLnBrk="1" hangingPunct="1"/>
            <a:r>
              <a:rPr lang="en-US" sz="2400" dirty="0" smtClean="0"/>
              <a:t>Models are only as realistic as the physics that are considered</a:t>
            </a:r>
          </a:p>
          <a:p>
            <a:pPr eaLnBrk="1" hangingPunct="1"/>
            <a:endParaRPr lang="en-US" sz="800" dirty="0" smtClean="0"/>
          </a:p>
          <a:p>
            <a:pPr eaLnBrk="1" hangingPunct="1"/>
            <a:r>
              <a:rPr lang="en-US" sz="2400" dirty="0" smtClean="0"/>
              <a:t>Simulation is costly (time &amp; computing power)</a:t>
            </a:r>
          </a:p>
          <a:p>
            <a:pPr eaLnBrk="1" hangingPunct="1"/>
            <a:endParaRPr lang="en-US" sz="800" dirty="0" smtClean="0">
              <a:solidFill>
                <a:schemeClr val="accent2"/>
              </a:solidFill>
            </a:endParaRPr>
          </a:p>
          <a:p>
            <a:pPr eaLnBrk="1" hangingPunct="1"/>
            <a:r>
              <a:rPr lang="en-US" sz="2400" dirty="0" smtClean="0"/>
              <a:t>Approximations are needed, and must be understood and appreciated</a:t>
            </a:r>
          </a:p>
          <a:p>
            <a:pPr eaLnBrk="1" hangingPunct="1"/>
            <a:endParaRPr lang="en-US" sz="1200" dirty="0" smtClean="0"/>
          </a:p>
          <a:p>
            <a:pPr marL="0" indent="0" algn="ctr" eaLnBrk="1" hangingPunct="1">
              <a:buNone/>
            </a:pPr>
            <a:r>
              <a:rPr lang="en-US" sz="2400" b="1" i="1" dirty="0" smtClean="0"/>
              <a:t>Two important considerations …</a:t>
            </a:r>
          </a:p>
        </p:txBody>
      </p:sp>
      <p:sp>
        <p:nvSpPr>
          <p:cNvPr id="9" name="Rectangle 8"/>
          <p:cNvSpPr>
            <a:spLocks noGrp="1" noChangeArrowheads="1"/>
          </p:cNvSpPr>
          <p:nvPr>
            <p:ph type="title"/>
          </p:nvPr>
        </p:nvSpPr>
        <p:spPr>
          <a:xfrm>
            <a:off x="381000" y="457200"/>
            <a:ext cx="8305800" cy="762000"/>
          </a:xfrm>
        </p:spPr>
        <p:txBody>
          <a:bodyPr/>
          <a:lstStyle/>
          <a:p>
            <a:pPr eaLnBrk="1" hangingPunct="1"/>
            <a:r>
              <a:rPr lang="en-US" sz="4000" dirty="0" smtClean="0">
                <a:solidFill>
                  <a:srgbClr val="FF0000"/>
                </a:solidFill>
              </a:rPr>
              <a:t>Resolution &amp; Sampling</a:t>
            </a:r>
          </a:p>
        </p:txBody>
      </p:sp>
      <p:sp>
        <p:nvSpPr>
          <p:cNvPr id="10" name="Rectangle 3"/>
          <p:cNvSpPr txBox="1">
            <a:spLocks noChangeArrowheads="1"/>
          </p:cNvSpPr>
          <p:nvPr/>
        </p:nvSpPr>
        <p:spPr bwMode="auto">
          <a:xfrm>
            <a:off x="381000" y="4495800"/>
            <a:ext cx="4191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400" kern="0" dirty="0" smtClean="0">
                <a:solidFill>
                  <a:srgbClr val="0000FF"/>
                </a:solidFill>
              </a:rPr>
              <a:t>Sampling vs. Accuracy paradigm: </a:t>
            </a:r>
            <a:r>
              <a:rPr lang="en-US" sz="2400" kern="0" dirty="0" smtClean="0"/>
              <a:t>the best models are most often too time consuming to be tractable</a:t>
            </a:r>
          </a:p>
          <a:p>
            <a:pPr eaLnBrk="1" hangingPunct="1"/>
            <a:endParaRPr lang="en-US" sz="1200" kern="0" dirty="0" smtClean="0"/>
          </a:p>
        </p:txBody>
      </p:sp>
      <p:sp>
        <p:nvSpPr>
          <p:cNvPr id="11" name="Rectangle 3"/>
          <p:cNvSpPr txBox="1">
            <a:spLocks noChangeArrowheads="1"/>
          </p:cNvSpPr>
          <p:nvPr/>
        </p:nvSpPr>
        <p:spPr bwMode="auto">
          <a:xfrm>
            <a:off x="4572000" y="4495800"/>
            <a:ext cx="4191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400" kern="0" dirty="0" smtClean="0">
                <a:solidFill>
                  <a:srgbClr val="0000FF"/>
                </a:solidFill>
              </a:rPr>
              <a:t>Required resolution: </a:t>
            </a:r>
            <a:r>
              <a:rPr lang="en-US" sz="2400" kern="0" dirty="0" smtClean="0"/>
              <a:t>we only need to “see” well enough to answer the question(s) of interest</a:t>
            </a:r>
          </a:p>
          <a:p>
            <a:pPr eaLnBrk="1" hangingPunct="1"/>
            <a:endParaRPr lang="en-US" sz="1200" kern="0" dirty="0" smtClean="0"/>
          </a:p>
        </p:txBody>
      </p:sp>
    </p:spTree>
    <p:extLst>
      <p:ext uri="{BB962C8B-B14F-4D97-AF65-F5344CB8AC3E}">
        <p14:creationId xmlns:p14="http://schemas.microsoft.com/office/powerpoint/2010/main" val="304587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66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1AD33215-E0AE-46D7-930C-4778EE4DB87F}" type="slidenum">
              <a:rPr lang="en-US" sz="1400" smtClean="0"/>
              <a:pPr eaLnBrk="1" hangingPunct="1"/>
              <a:t>5</a:t>
            </a:fld>
            <a:endParaRPr lang="en-US" sz="1400" smtClean="0"/>
          </a:p>
        </p:txBody>
      </p:sp>
      <p:sp>
        <p:nvSpPr>
          <p:cNvPr id="17412" name="Rectangle 2"/>
          <p:cNvSpPr>
            <a:spLocks noGrp="1" noChangeArrowheads="1"/>
          </p:cNvSpPr>
          <p:nvPr>
            <p:ph type="title"/>
          </p:nvPr>
        </p:nvSpPr>
        <p:spPr>
          <a:xfrm>
            <a:off x="457200" y="304800"/>
            <a:ext cx="8229600" cy="1143000"/>
          </a:xfrm>
        </p:spPr>
        <p:txBody>
          <a:bodyPr/>
          <a:lstStyle/>
          <a:p>
            <a:pPr eaLnBrk="1" hangingPunct="1"/>
            <a:r>
              <a:rPr lang="en-US" sz="4000" smtClean="0">
                <a:solidFill>
                  <a:srgbClr val="FF0000"/>
                </a:solidFill>
              </a:rPr>
              <a:t>Computational Biology </a:t>
            </a:r>
            <a:br>
              <a:rPr lang="en-US" sz="4000" smtClean="0">
                <a:solidFill>
                  <a:srgbClr val="FF0000"/>
                </a:solidFill>
              </a:rPr>
            </a:br>
            <a:r>
              <a:rPr lang="en-US" sz="4000" smtClean="0">
                <a:solidFill>
                  <a:srgbClr val="FF0000"/>
                </a:solidFill>
              </a:rPr>
              <a:t>Subdisciplines</a:t>
            </a:r>
          </a:p>
        </p:txBody>
      </p:sp>
      <p:sp>
        <p:nvSpPr>
          <p:cNvPr id="17413" name="Rectangle 3"/>
          <p:cNvSpPr>
            <a:spLocks noChangeArrowheads="1"/>
          </p:cNvSpPr>
          <p:nvPr/>
        </p:nvSpPr>
        <p:spPr bwMode="auto">
          <a:xfrm>
            <a:off x="4953000" y="1676400"/>
            <a:ext cx="3505200" cy="533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88068" name="Rectangle 4"/>
          <p:cNvSpPr>
            <a:spLocks noChangeArrowheads="1"/>
          </p:cNvSpPr>
          <p:nvPr/>
        </p:nvSpPr>
        <p:spPr bwMode="auto">
          <a:xfrm>
            <a:off x="5600700" y="1676400"/>
            <a:ext cx="2324100" cy="523875"/>
          </a:xfrm>
          <a:prstGeom prst="rect">
            <a:avLst/>
          </a:prstGeom>
          <a:noFill/>
          <a:ln w="9525">
            <a:noFill/>
            <a:miter lim="800000"/>
            <a:headEnd/>
            <a:tailEnd/>
          </a:ln>
          <a:effectLst/>
        </p:spPr>
        <p:txBody>
          <a:bodyPr wrap="none">
            <a:spAutoFit/>
          </a:bodyPr>
          <a:lstStyle/>
          <a:p>
            <a:pPr algn="l">
              <a:defRPr/>
            </a:pPr>
            <a:r>
              <a:rPr lang="en-US" sz="2800" dirty="0">
                <a:effectLst>
                  <a:outerShdw blurRad="38100" dist="38100" dir="2700000" algn="tl">
                    <a:srgbClr val="C0C0C0"/>
                  </a:outerShdw>
                </a:effectLst>
                <a:latin typeface="Arial" charset="0"/>
                <a:cs typeface="Arial" charset="0"/>
              </a:rPr>
              <a:t>Biosimulation</a:t>
            </a:r>
          </a:p>
        </p:txBody>
      </p:sp>
      <p:sp>
        <p:nvSpPr>
          <p:cNvPr id="17415" name="Rectangle 5"/>
          <p:cNvSpPr>
            <a:spLocks noChangeArrowheads="1"/>
          </p:cNvSpPr>
          <p:nvPr/>
        </p:nvSpPr>
        <p:spPr bwMode="auto">
          <a:xfrm>
            <a:off x="533400" y="1676400"/>
            <a:ext cx="3505200" cy="533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88070" name="Rectangle 6"/>
          <p:cNvSpPr>
            <a:spLocks noChangeArrowheads="1"/>
          </p:cNvSpPr>
          <p:nvPr/>
        </p:nvSpPr>
        <p:spPr bwMode="auto">
          <a:xfrm>
            <a:off x="1084263" y="1703388"/>
            <a:ext cx="2420937" cy="519112"/>
          </a:xfrm>
          <a:prstGeom prst="rect">
            <a:avLst/>
          </a:prstGeom>
          <a:noFill/>
          <a:ln w="9525">
            <a:noFill/>
            <a:miter lim="800000"/>
            <a:headEnd/>
            <a:tailEnd/>
          </a:ln>
          <a:effectLst/>
        </p:spPr>
        <p:txBody>
          <a:bodyPr wrap="none">
            <a:spAutoFit/>
          </a:bodyPr>
          <a:lstStyle/>
          <a:p>
            <a:pPr algn="l">
              <a:defRPr/>
            </a:pPr>
            <a:r>
              <a:rPr lang="en-US" sz="2800" dirty="0">
                <a:effectLst>
                  <a:outerShdw blurRad="38100" dist="38100" dir="2700000" algn="tl">
                    <a:srgbClr val="C0C0C0"/>
                  </a:outerShdw>
                </a:effectLst>
                <a:latin typeface="Arial" charset="0"/>
                <a:cs typeface="Arial" charset="0"/>
              </a:rPr>
              <a:t>Bioinformatics</a:t>
            </a:r>
          </a:p>
        </p:txBody>
      </p:sp>
      <p:sp>
        <p:nvSpPr>
          <p:cNvPr id="88071" name="Rectangle 7"/>
          <p:cNvSpPr>
            <a:spLocks noGrp="1" noChangeArrowheads="1"/>
          </p:cNvSpPr>
          <p:nvPr>
            <p:ph type="body" idx="1"/>
          </p:nvPr>
        </p:nvSpPr>
        <p:spPr>
          <a:xfrm>
            <a:off x="4876800" y="2284413"/>
            <a:ext cx="4038600" cy="4116387"/>
          </a:xfrm>
          <a:noFill/>
        </p:spPr>
        <p:txBody>
          <a:bodyPr/>
          <a:lstStyle/>
          <a:p>
            <a:pPr eaLnBrk="1" hangingPunct="1">
              <a:spcBef>
                <a:spcPts val="1200"/>
              </a:spcBef>
            </a:pPr>
            <a:r>
              <a:rPr lang="en-US" sz="2200" smtClean="0"/>
              <a:t>Based primarily on principles from chemistry and physics</a:t>
            </a:r>
          </a:p>
          <a:p>
            <a:pPr eaLnBrk="1" hangingPunct="1">
              <a:spcBef>
                <a:spcPts val="1200"/>
              </a:spcBef>
            </a:pPr>
            <a:r>
              <a:rPr lang="en-US" sz="2200" smtClean="0"/>
              <a:t>Examines molecular or system behavior</a:t>
            </a:r>
          </a:p>
          <a:p>
            <a:pPr eaLnBrk="1" hangingPunct="1">
              <a:spcBef>
                <a:spcPts val="1200"/>
              </a:spcBef>
            </a:pPr>
            <a:r>
              <a:rPr lang="en-US" sz="2200" smtClean="0"/>
              <a:t>Data generation using physical modeling</a:t>
            </a:r>
          </a:p>
          <a:p>
            <a:pPr eaLnBrk="1" hangingPunct="1">
              <a:spcBef>
                <a:spcPts val="1200"/>
              </a:spcBef>
            </a:pPr>
            <a:r>
              <a:rPr lang="en-US" sz="2200" smtClean="0"/>
              <a:t>Limitations based on system size and model validation</a:t>
            </a:r>
          </a:p>
        </p:txBody>
      </p:sp>
      <p:sp>
        <p:nvSpPr>
          <p:cNvPr id="88072" name="Rectangle 8"/>
          <p:cNvSpPr>
            <a:spLocks noChangeArrowheads="1"/>
          </p:cNvSpPr>
          <p:nvPr/>
        </p:nvSpPr>
        <p:spPr bwMode="auto">
          <a:xfrm>
            <a:off x="457200" y="2286000"/>
            <a:ext cx="3962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ts val="1200"/>
              </a:spcBef>
              <a:buFontTx/>
              <a:buChar char="•"/>
            </a:pPr>
            <a:r>
              <a:rPr lang="en-US" sz="2200"/>
              <a:t>Based primarily on principles from biology and computer science  </a:t>
            </a:r>
          </a:p>
          <a:p>
            <a:pPr marL="342900" indent="-342900" algn="l">
              <a:spcBef>
                <a:spcPts val="1200"/>
              </a:spcBef>
              <a:buFontTx/>
              <a:buChar char="•"/>
            </a:pPr>
            <a:r>
              <a:rPr lang="en-US" sz="2200"/>
              <a:t>Examines information in broad contexts</a:t>
            </a:r>
          </a:p>
          <a:p>
            <a:pPr marL="342900" indent="-342900" algn="l">
              <a:spcBef>
                <a:spcPts val="1200"/>
              </a:spcBef>
              <a:buFontTx/>
              <a:buChar char="•"/>
            </a:pPr>
            <a:r>
              <a:rPr lang="en-US" sz="2200"/>
              <a:t>Data analysis performed on experimental data</a:t>
            </a:r>
          </a:p>
          <a:p>
            <a:pPr marL="342900" indent="-342900" algn="l">
              <a:spcBef>
                <a:spcPts val="1200"/>
              </a:spcBef>
              <a:buFontTx/>
              <a:buChar char="•"/>
            </a:pPr>
            <a:r>
              <a:rPr lang="en-US" sz="2200"/>
              <a:t>Limitations based on data abundance and accuracy</a:t>
            </a:r>
          </a:p>
        </p:txBody>
      </p:sp>
    </p:spTree>
    <p:extLst>
      <p:ext uri="{BB962C8B-B14F-4D97-AF65-F5344CB8AC3E}">
        <p14:creationId xmlns:p14="http://schemas.microsoft.com/office/powerpoint/2010/main" val="1542015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072">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807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7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807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072">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807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0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3072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5A0A7A9-F02E-4804-9F30-9CA1E0A55226}" type="slidenum">
              <a:rPr lang="en-US" sz="1400" smtClean="0"/>
              <a:pPr eaLnBrk="1" hangingPunct="1"/>
              <a:t>50</a:t>
            </a:fld>
            <a:endParaRPr lang="en-US" sz="1400" smtClean="0"/>
          </a:p>
        </p:txBody>
      </p:sp>
      <p:pic>
        <p:nvPicPr>
          <p:cNvPr id="3072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335"/>
          <a:stretch>
            <a:fillRect/>
          </a:stretch>
        </p:blipFill>
        <p:spPr bwMode="auto">
          <a:xfrm>
            <a:off x="762000" y="1371600"/>
            <a:ext cx="75438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3"/>
          <p:cNvSpPr txBox="1">
            <a:spLocks noChangeArrowheads="1"/>
          </p:cNvSpPr>
          <p:nvPr/>
        </p:nvSpPr>
        <p:spPr bwMode="auto">
          <a:xfrm>
            <a:off x="914400" y="4616450"/>
            <a:ext cx="2438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2400" b="1">
                <a:solidFill>
                  <a:srgbClr val="000000"/>
                </a:solidFill>
                <a:latin typeface="Verdana" pitchFamily="34" charset="0"/>
                <a:cs typeface="Arial" pitchFamily="34" charset="0"/>
              </a:rPr>
              <a:t>Lattice models</a:t>
            </a:r>
            <a:endParaRPr lang="en-US" sz="2400">
              <a:solidFill>
                <a:srgbClr val="000000"/>
              </a:solidFill>
              <a:latin typeface="Verdana" pitchFamily="34" charset="0"/>
              <a:cs typeface="Arial" pitchFamily="34" charset="0"/>
            </a:endParaRPr>
          </a:p>
        </p:txBody>
      </p:sp>
      <p:sp>
        <p:nvSpPr>
          <p:cNvPr id="30726" name="Text Box 4"/>
          <p:cNvSpPr txBox="1">
            <a:spLocks noChangeArrowheads="1"/>
          </p:cNvSpPr>
          <p:nvPr/>
        </p:nvSpPr>
        <p:spPr bwMode="auto">
          <a:xfrm>
            <a:off x="3048000" y="4632325"/>
            <a:ext cx="289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2400" b="1">
                <a:solidFill>
                  <a:srgbClr val="000000"/>
                </a:solidFill>
                <a:latin typeface="Verdana" pitchFamily="34" charset="0"/>
                <a:cs typeface="Arial" pitchFamily="34" charset="0"/>
              </a:rPr>
              <a:t>Coarse-grained models</a:t>
            </a:r>
            <a:endParaRPr lang="en-US" sz="2000">
              <a:solidFill>
                <a:srgbClr val="000000"/>
              </a:solidFill>
              <a:latin typeface="Verdana" pitchFamily="34" charset="0"/>
              <a:cs typeface="Arial" pitchFamily="34" charset="0"/>
            </a:endParaRPr>
          </a:p>
        </p:txBody>
      </p:sp>
      <p:sp>
        <p:nvSpPr>
          <p:cNvPr id="30727" name="Text Box 5"/>
          <p:cNvSpPr txBox="1">
            <a:spLocks noChangeArrowheads="1"/>
          </p:cNvSpPr>
          <p:nvPr/>
        </p:nvSpPr>
        <p:spPr bwMode="auto">
          <a:xfrm>
            <a:off x="5791200" y="4616450"/>
            <a:ext cx="2438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US" sz="2400" b="1">
                <a:solidFill>
                  <a:srgbClr val="000000"/>
                </a:solidFill>
                <a:latin typeface="Verdana" pitchFamily="34" charset="0"/>
                <a:cs typeface="Arial" pitchFamily="34" charset="0"/>
              </a:rPr>
              <a:t>Atomistic models</a:t>
            </a:r>
            <a:endParaRPr lang="en-US" sz="2000">
              <a:solidFill>
                <a:srgbClr val="000000"/>
              </a:solidFill>
              <a:latin typeface="Verdana" pitchFamily="34" charset="0"/>
              <a:cs typeface="Arial" pitchFamily="34" charset="0"/>
            </a:endParaRPr>
          </a:p>
        </p:txBody>
      </p:sp>
      <p:sp>
        <p:nvSpPr>
          <p:cNvPr id="30728" name="Text Box 6"/>
          <p:cNvSpPr txBox="1">
            <a:spLocks noChangeArrowheads="1"/>
          </p:cNvSpPr>
          <p:nvPr/>
        </p:nvSpPr>
        <p:spPr bwMode="auto">
          <a:xfrm>
            <a:off x="6172200" y="5438775"/>
            <a:ext cx="1795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400">
                <a:solidFill>
                  <a:srgbClr val="000000"/>
                </a:solidFill>
                <a:latin typeface="Verdana" pitchFamily="34" charset="0"/>
                <a:cs typeface="Arial" pitchFamily="34" charset="0"/>
              </a:rPr>
              <a:t>1000 CPU </a:t>
            </a:r>
          </a:p>
          <a:p>
            <a:pPr eaLnBrk="1" hangingPunct="1"/>
            <a:r>
              <a:rPr lang="en-US" sz="2400">
                <a:solidFill>
                  <a:srgbClr val="000000"/>
                </a:solidFill>
                <a:latin typeface="Verdana" pitchFamily="34" charset="0"/>
                <a:cs typeface="Arial" pitchFamily="34" charset="0"/>
              </a:rPr>
              <a:t>years</a:t>
            </a:r>
          </a:p>
        </p:txBody>
      </p:sp>
      <p:sp>
        <p:nvSpPr>
          <p:cNvPr id="30729" name="Text Box 7"/>
          <p:cNvSpPr txBox="1">
            <a:spLocks noChangeArrowheads="1"/>
          </p:cNvSpPr>
          <p:nvPr/>
        </p:nvSpPr>
        <p:spPr bwMode="auto">
          <a:xfrm>
            <a:off x="6300788" y="1524000"/>
            <a:ext cx="1471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r" eaLnBrk="1" hangingPunct="1"/>
            <a:r>
              <a:rPr lang="en-US" sz="2000" b="1">
                <a:solidFill>
                  <a:srgbClr val="000000"/>
                </a:solidFill>
                <a:latin typeface="Verdana" pitchFamily="34" charset="0"/>
                <a:cs typeface="Arial" pitchFamily="34" charset="0"/>
              </a:rPr>
              <a:t>Accuracy</a:t>
            </a:r>
          </a:p>
        </p:txBody>
      </p:sp>
      <p:sp>
        <p:nvSpPr>
          <p:cNvPr id="30730" name="Rectangle 8"/>
          <p:cNvSpPr>
            <a:spLocks noGrp="1" noChangeArrowheads="1"/>
          </p:cNvSpPr>
          <p:nvPr>
            <p:ph type="title"/>
          </p:nvPr>
        </p:nvSpPr>
        <p:spPr>
          <a:xfrm>
            <a:off x="381000" y="457200"/>
            <a:ext cx="8305800" cy="762000"/>
          </a:xfrm>
        </p:spPr>
        <p:txBody>
          <a:bodyPr/>
          <a:lstStyle/>
          <a:p>
            <a:pPr eaLnBrk="1" hangingPunct="1"/>
            <a:r>
              <a:rPr lang="en-US" sz="4000" dirty="0" smtClean="0">
                <a:solidFill>
                  <a:srgbClr val="FF0000"/>
                </a:solidFill>
              </a:rPr>
              <a:t>Resolution &amp; Sampling</a:t>
            </a:r>
          </a:p>
        </p:txBody>
      </p:sp>
      <p:sp>
        <p:nvSpPr>
          <p:cNvPr id="30731" name="Text Box 9"/>
          <p:cNvSpPr txBox="1">
            <a:spLocks noChangeArrowheads="1"/>
          </p:cNvSpPr>
          <p:nvPr/>
        </p:nvSpPr>
        <p:spPr bwMode="auto">
          <a:xfrm>
            <a:off x="1381125" y="1524000"/>
            <a:ext cx="1514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000" b="1">
                <a:solidFill>
                  <a:srgbClr val="000000"/>
                </a:solidFill>
                <a:latin typeface="Verdana" pitchFamily="34" charset="0"/>
                <a:cs typeface="Arial" pitchFamily="34" charset="0"/>
              </a:rPr>
              <a:t>Sampling</a:t>
            </a:r>
          </a:p>
        </p:txBody>
      </p:sp>
      <p:sp>
        <p:nvSpPr>
          <p:cNvPr id="30732" name="Rectangle 10"/>
          <p:cNvSpPr>
            <a:spLocks noChangeArrowheads="1"/>
          </p:cNvSpPr>
          <p:nvPr/>
        </p:nvSpPr>
        <p:spPr bwMode="auto">
          <a:xfrm>
            <a:off x="1219200" y="568325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000000"/>
                </a:solidFill>
                <a:cs typeface="Arial" pitchFamily="34" charset="0"/>
              </a:rPr>
              <a:t>CPU minute</a:t>
            </a:r>
          </a:p>
        </p:txBody>
      </p:sp>
      <p:sp>
        <p:nvSpPr>
          <p:cNvPr id="30733" name="Rectangle 11"/>
          <p:cNvSpPr>
            <a:spLocks noChangeArrowheads="1"/>
          </p:cNvSpPr>
          <p:nvPr/>
        </p:nvSpPr>
        <p:spPr bwMode="auto">
          <a:xfrm>
            <a:off x="3733800" y="568325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000000"/>
                </a:solidFill>
                <a:cs typeface="Arial" pitchFamily="34" charset="0"/>
              </a:rPr>
              <a:t>CPU hour</a:t>
            </a:r>
          </a:p>
        </p:txBody>
      </p:sp>
      <p:sp>
        <p:nvSpPr>
          <p:cNvPr id="636940" name="Rectangle 12"/>
          <p:cNvSpPr>
            <a:spLocks noChangeArrowheads="1"/>
          </p:cNvSpPr>
          <p:nvPr/>
        </p:nvSpPr>
        <p:spPr bwMode="auto">
          <a:xfrm>
            <a:off x="5867400" y="1295400"/>
            <a:ext cx="2362200" cy="51054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35" name="Rectangle 13"/>
          <p:cNvSpPr>
            <a:spLocks noChangeArrowheads="1"/>
          </p:cNvSpPr>
          <p:nvPr/>
        </p:nvSpPr>
        <p:spPr bwMode="auto">
          <a:xfrm rot="-5400000">
            <a:off x="-2286000" y="3429000"/>
            <a:ext cx="5638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3200">
                <a:solidFill>
                  <a:srgbClr val="0000FF"/>
                </a:solidFill>
              </a:rPr>
              <a:t>Scales for studying folding</a:t>
            </a:r>
          </a:p>
        </p:txBody>
      </p:sp>
    </p:spTree>
    <p:extLst>
      <p:ext uri="{BB962C8B-B14F-4D97-AF65-F5344CB8AC3E}">
        <p14:creationId xmlns:p14="http://schemas.microsoft.com/office/powerpoint/2010/main" val="37357489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6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31747"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D9D5F68-F8E9-49CE-9F39-145715C47BD7}" type="slidenum">
              <a:rPr lang="en-US" sz="1400" smtClean="0"/>
              <a:pPr eaLnBrk="1" hangingPunct="1"/>
              <a:t>51</a:t>
            </a:fld>
            <a:endParaRPr lang="en-US" sz="1400" smtClean="0"/>
          </a:p>
        </p:txBody>
      </p:sp>
      <p:sp>
        <p:nvSpPr>
          <p:cNvPr id="31748" name="Rectangle 2"/>
          <p:cNvSpPr>
            <a:spLocks noGrp="1" noChangeArrowheads="1"/>
          </p:cNvSpPr>
          <p:nvPr>
            <p:ph type="title"/>
          </p:nvPr>
        </p:nvSpPr>
        <p:spPr>
          <a:xfrm>
            <a:off x="685800" y="76200"/>
            <a:ext cx="7772400" cy="1143000"/>
          </a:xfrm>
        </p:spPr>
        <p:txBody>
          <a:bodyPr/>
          <a:lstStyle/>
          <a:p>
            <a:pPr eaLnBrk="1" hangingPunct="1"/>
            <a:r>
              <a:rPr lang="de-DE" sz="4000" smtClean="0">
                <a:solidFill>
                  <a:srgbClr val="FF0000"/>
                </a:solidFill>
              </a:rPr>
              <a:t>Molecular Representations</a:t>
            </a:r>
            <a:endParaRPr lang="en-US" sz="4000" smtClean="0">
              <a:solidFill>
                <a:srgbClr val="FF0000"/>
              </a:solidFill>
            </a:endParaRPr>
          </a:p>
        </p:txBody>
      </p:sp>
      <p:graphicFrame>
        <p:nvGraphicFramePr>
          <p:cNvPr id="632835" name="Object 2"/>
          <p:cNvGraphicFramePr>
            <a:graphicFrameLocks noGrp="1" noChangeAspect="1"/>
          </p:cNvGraphicFramePr>
          <p:nvPr>
            <p:ph sz="half" idx="1"/>
          </p:nvPr>
        </p:nvGraphicFramePr>
        <p:xfrm>
          <a:off x="838200" y="2836863"/>
          <a:ext cx="2133600" cy="1458912"/>
        </p:xfrm>
        <a:graphic>
          <a:graphicData uri="http://schemas.openxmlformats.org/presentationml/2006/ole">
            <mc:AlternateContent xmlns:mc="http://schemas.openxmlformats.org/markup-compatibility/2006">
              <mc:Choice xmlns:v="urn:schemas-microsoft-com:vml" Requires="v">
                <p:oleObj spid="_x0000_s96264" name="ACD/3D" r:id="rId4" imgW="3924848" imgH="2580952" progId="ACD.3D">
                  <p:embed/>
                </p:oleObj>
              </mc:Choice>
              <mc:Fallback>
                <p:oleObj name="ACD/3D" r:id="rId4" imgW="3924848" imgH="2580952" progId="ACD.3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36863"/>
                        <a:ext cx="21336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2836" name="Object 3"/>
          <p:cNvGraphicFramePr>
            <a:graphicFrameLocks noGrp="1" noChangeAspect="1"/>
          </p:cNvGraphicFramePr>
          <p:nvPr>
            <p:ph sz="quarter" idx="2"/>
          </p:nvPr>
        </p:nvGraphicFramePr>
        <p:xfrm>
          <a:off x="4244975" y="3041650"/>
          <a:ext cx="1546225" cy="1160463"/>
        </p:xfrm>
        <a:graphic>
          <a:graphicData uri="http://schemas.openxmlformats.org/presentationml/2006/ole">
            <mc:AlternateContent xmlns:mc="http://schemas.openxmlformats.org/markup-compatibility/2006">
              <mc:Choice xmlns:v="urn:schemas-microsoft-com:vml" Requires="v">
                <p:oleObj spid="_x0000_s96265" name="ACD/3D" r:id="rId6" imgW="3847619" imgH="2781688" progId="ACD.3D">
                  <p:embed/>
                </p:oleObj>
              </mc:Choice>
              <mc:Fallback>
                <p:oleObj name="ACD/3D" r:id="rId6" imgW="3847619" imgH="2781688" progId="ACD.3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4975" y="3041650"/>
                        <a:ext cx="1546225"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2837" name="Text Box 5"/>
          <p:cNvSpPr txBox="1">
            <a:spLocks noChangeArrowheads="1"/>
          </p:cNvSpPr>
          <p:nvPr/>
        </p:nvSpPr>
        <p:spPr bwMode="auto">
          <a:xfrm>
            <a:off x="533400" y="1192213"/>
            <a:ext cx="8153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l" eaLnBrk="1" hangingPunct="1"/>
            <a:r>
              <a:rPr lang="en-US" sz="2400">
                <a:solidFill>
                  <a:srgbClr val="009900"/>
                </a:solidFill>
              </a:rPr>
              <a:t>All-atom models:</a:t>
            </a:r>
            <a:r>
              <a:rPr lang="en-US" sz="2400"/>
              <a:t> accurate, but expensive</a:t>
            </a:r>
          </a:p>
          <a:p>
            <a:pPr algn="l" eaLnBrk="1" hangingPunct="1"/>
            <a:r>
              <a:rPr lang="en-US" sz="2400">
                <a:solidFill>
                  <a:srgbClr val="009900"/>
                </a:solidFill>
              </a:rPr>
              <a:t>United-atom:</a:t>
            </a:r>
            <a:r>
              <a:rPr lang="en-US" sz="2400"/>
              <a:t> represent a functional group as a single unit</a:t>
            </a:r>
          </a:p>
          <a:p>
            <a:pPr algn="l" eaLnBrk="1" hangingPunct="1"/>
            <a:r>
              <a:rPr lang="en-US" sz="2400">
                <a:solidFill>
                  <a:srgbClr val="009900"/>
                </a:solidFill>
              </a:rPr>
              <a:t>Coarse Grained:</a:t>
            </a:r>
            <a:r>
              <a:rPr lang="en-US" sz="2400"/>
              <a:t> represent large groups (AAs) as spheres</a:t>
            </a:r>
          </a:p>
        </p:txBody>
      </p:sp>
      <p:graphicFrame>
        <p:nvGraphicFramePr>
          <p:cNvPr id="632838" name="Object 4"/>
          <p:cNvGraphicFramePr>
            <a:graphicFrameLocks noGrp="1" noChangeAspect="1"/>
          </p:cNvGraphicFramePr>
          <p:nvPr>
            <p:ph sz="quarter" idx="3"/>
          </p:nvPr>
        </p:nvGraphicFramePr>
        <p:xfrm>
          <a:off x="7234238" y="2965450"/>
          <a:ext cx="1130300" cy="685800"/>
        </p:xfrm>
        <a:graphic>
          <a:graphicData uri="http://schemas.openxmlformats.org/presentationml/2006/ole">
            <mc:AlternateContent xmlns:mc="http://schemas.openxmlformats.org/markup-compatibility/2006">
              <mc:Choice xmlns:v="urn:schemas-microsoft-com:vml" Requires="v">
                <p:oleObj spid="_x0000_s96266" name="ACD/3D" r:id="rId8" imgW="3048426" imgH="1781424" progId="ACD.3D">
                  <p:embed/>
                </p:oleObj>
              </mc:Choice>
              <mc:Fallback>
                <p:oleObj name="ACD/3D" r:id="rId8" imgW="3048426" imgH="1781424" progId="ACD.3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4238" y="2965450"/>
                        <a:ext cx="11303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a:grpSpLocks/>
          </p:cNvGrpSpPr>
          <p:nvPr/>
        </p:nvGrpSpPr>
        <p:grpSpPr bwMode="auto">
          <a:xfrm>
            <a:off x="771525" y="2660650"/>
            <a:ext cx="2355850" cy="1758950"/>
            <a:chOff x="486" y="1344"/>
            <a:chExt cx="1484" cy="1108"/>
          </a:xfrm>
        </p:grpSpPr>
        <p:sp>
          <p:nvSpPr>
            <p:cNvPr id="31760" name="Oval 8"/>
            <p:cNvSpPr>
              <a:spLocks noChangeArrowheads="1"/>
            </p:cNvSpPr>
            <p:nvPr/>
          </p:nvSpPr>
          <p:spPr bwMode="auto">
            <a:xfrm rot="1800000">
              <a:off x="486" y="1344"/>
              <a:ext cx="522" cy="912"/>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61" name="Oval 9"/>
            <p:cNvSpPr>
              <a:spLocks noChangeArrowheads="1"/>
            </p:cNvSpPr>
            <p:nvPr/>
          </p:nvSpPr>
          <p:spPr bwMode="auto">
            <a:xfrm rot="1800000">
              <a:off x="955" y="1647"/>
              <a:ext cx="220" cy="672"/>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62" name="Oval 10"/>
            <p:cNvSpPr>
              <a:spLocks noChangeArrowheads="1"/>
            </p:cNvSpPr>
            <p:nvPr/>
          </p:nvSpPr>
          <p:spPr bwMode="auto">
            <a:xfrm rot="1800000">
              <a:off x="1189" y="2000"/>
              <a:ext cx="220" cy="349"/>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63" name="Oval 11"/>
            <p:cNvSpPr>
              <a:spLocks noChangeArrowheads="1"/>
            </p:cNvSpPr>
            <p:nvPr/>
          </p:nvSpPr>
          <p:spPr bwMode="auto">
            <a:xfrm rot="1800000">
              <a:off x="1368" y="2054"/>
              <a:ext cx="364" cy="398"/>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64" name="Oval 12"/>
            <p:cNvSpPr>
              <a:spLocks noChangeArrowheads="1"/>
            </p:cNvSpPr>
            <p:nvPr/>
          </p:nvSpPr>
          <p:spPr bwMode="auto">
            <a:xfrm rot="1800000">
              <a:off x="1198" y="1723"/>
              <a:ext cx="772" cy="331"/>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13"/>
          <p:cNvGrpSpPr>
            <a:grpSpLocks/>
          </p:cNvGrpSpPr>
          <p:nvPr/>
        </p:nvGrpSpPr>
        <p:grpSpPr bwMode="auto">
          <a:xfrm>
            <a:off x="4146550" y="3022600"/>
            <a:ext cx="1873250" cy="1238250"/>
            <a:chOff x="2612" y="1572"/>
            <a:chExt cx="1180" cy="780"/>
          </a:xfrm>
        </p:grpSpPr>
        <p:sp>
          <p:nvSpPr>
            <p:cNvPr id="31758" name="Oval 14"/>
            <p:cNvSpPr>
              <a:spLocks noChangeArrowheads="1"/>
            </p:cNvSpPr>
            <p:nvPr/>
          </p:nvSpPr>
          <p:spPr bwMode="auto">
            <a:xfrm rot="1800000">
              <a:off x="2612" y="1572"/>
              <a:ext cx="652" cy="492"/>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59" name="Oval 15"/>
            <p:cNvSpPr>
              <a:spLocks noChangeArrowheads="1"/>
            </p:cNvSpPr>
            <p:nvPr/>
          </p:nvSpPr>
          <p:spPr bwMode="auto">
            <a:xfrm>
              <a:off x="3284" y="1584"/>
              <a:ext cx="508" cy="768"/>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32848" name="Line 16"/>
          <p:cNvSpPr>
            <a:spLocks noChangeShapeType="1"/>
          </p:cNvSpPr>
          <p:nvPr/>
        </p:nvSpPr>
        <p:spPr bwMode="auto">
          <a:xfrm>
            <a:off x="3352800" y="3651250"/>
            <a:ext cx="457200" cy="0"/>
          </a:xfrm>
          <a:prstGeom prst="line">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2849" name="Line 17"/>
          <p:cNvSpPr>
            <a:spLocks noChangeShapeType="1"/>
          </p:cNvSpPr>
          <p:nvPr/>
        </p:nvSpPr>
        <p:spPr bwMode="auto">
          <a:xfrm>
            <a:off x="6324600" y="3575050"/>
            <a:ext cx="457200" cy="0"/>
          </a:xfrm>
          <a:prstGeom prst="line">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2850" name="Text Box 18"/>
          <p:cNvSpPr txBox="1">
            <a:spLocks noChangeArrowheads="1"/>
          </p:cNvSpPr>
          <p:nvPr/>
        </p:nvSpPr>
        <p:spPr bwMode="auto">
          <a:xfrm>
            <a:off x="898525" y="4711700"/>
            <a:ext cx="76358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5888" indent="-115888"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800">
                <a:solidFill>
                  <a:srgbClr val="0000FF"/>
                </a:solidFill>
              </a:rPr>
              <a:t>Once the model is chosen, we need to define the analytical functions that will model the physical interactions present in the system!</a:t>
            </a:r>
          </a:p>
        </p:txBody>
      </p:sp>
    </p:spTree>
    <p:extLst>
      <p:ext uri="{BB962C8B-B14F-4D97-AF65-F5344CB8AC3E}">
        <p14:creationId xmlns:p14="http://schemas.microsoft.com/office/powerpoint/2010/main" val="17142957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32835"/>
                                        </p:tgtEl>
                                        <p:attrNameLst>
                                          <p:attrName>style.visibility</p:attrName>
                                        </p:attrNameLst>
                                      </p:cBhvr>
                                      <p:to>
                                        <p:strVal val="visible"/>
                                      </p:to>
                                    </p:set>
                                    <p:animEffect transition="in" filter="dissolve">
                                      <p:cBhvr>
                                        <p:cTn id="7" dur="500"/>
                                        <p:tgtEl>
                                          <p:spTgt spid="6328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1" presetClass="entr" presetSubtype="0" fill="hold" nodeType="withEffect">
                                  <p:stCondLst>
                                    <p:cond delay="0"/>
                                  </p:stCondLst>
                                  <p:childTnLst>
                                    <p:set>
                                      <p:cBhvr>
                                        <p:cTn id="14" dur="1" fill="hold">
                                          <p:stCondLst>
                                            <p:cond delay="0"/>
                                          </p:stCondLst>
                                        </p:cTn>
                                        <p:tgtEl>
                                          <p:spTgt spid="632837">
                                            <p:txEl>
                                              <p:pRg st="1" end="1"/>
                                            </p:txEl>
                                          </p:spTgt>
                                        </p:tgtEl>
                                        <p:attrNameLst>
                                          <p:attrName>style.visibility</p:attrName>
                                        </p:attrNameLst>
                                      </p:cBhvr>
                                      <p:to>
                                        <p:strVal val="visible"/>
                                      </p:to>
                                    </p:set>
                                  </p:childTnLst>
                                </p:cTn>
                              </p:par>
                            </p:childTnLst>
                          </p:cTn>
                        </p:par>
                        <p:par>
                          <p:cTn id="15" fill="hold" nodeType="afterGroup">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632848"/>
                                        </p:tgtEl>
                                        <p:attrNameLst>
                                          <p:attrName>style.visibility</p:attrName>
                                        </p:attrNameLst>
                                      </p:cBhvr>
                                      <p:to>
                                        <p:strVal val="visible"/>
                                      </p:to>
                                    </p:set>
                                    <p:animEffect transition="in" filter="dissolve">
                                      <p:cBhvr>
                                        <p:cTn id="18" dur="500"/>
                                        <p:tgtEl>
                                          <p:spTgt spid="632848"/>
                                        </p:tgtEl>
                                      </p:cBhvr>
                                    </p:animEffect>
                                  </p:childTnLst>
                                </p:cTn>
                              </p:par>
                            </p:childTnLst>
                          </p:cTn>
                        </p:par>
                        <p:par>
                          <p:cTn id="19" fill="hold" nodeType="afterGroup">
                            <p:stCondLst>
                              <p:cond delay="1000"/>
                            </p:stCondLst>
                            <p:childTnLst>
                              <p:par>
                                <p:cTn id="20" presetID="9" presetClass="entr" presetSubtype="0" fill="hold" nodeType="afterEffect">
                                  <p:stCondLst>
                                    <p:cond delay="0"/>
                                  </p:stCondLst>
                                  <p:childTnLst>
                                    <p:set>
                                      <p:cBhvr>
                                        <p:cTn id="21" dur="1" fill="hold">
                                          <p:stCondLst>
                                            <p:cond delay="0"/>
                                          </p:stCondLst>
                                        </p:cTn>
                                        <p:tgtEl>
                                          <p:spTgt spid="632836"/>
                                        </p:tgtEl>
                                        <p:attrNameLst>
                                          <p:attrName>style.visibility</p:attrName>
                                        </p:attrNameLst>
                                      </p:cBhvr>
                                      <p:to>
                                        <p:strVal val="visible"/>
                                      </p:to>
                                    </p:set>
                                    <p:animEffect transition="in" filter="dissolve">
                                      <p:cBhvr>
                                        <p:cTn id="22" dur="500"/>
                                        <p:tgtEl>
                                          <p:spTgt spid="6328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1" presetClass="entr" presetSubtype="0" fill="hold" nodeType="withEffect">
                                  <p:stCondLst>
                                    <p:cond delay="0"/>
                                  </p:stCondLst>
                                  <p:childTnLst>
                                    <p:set>
                                      <p:cBhvr>
                                        <p:cTn id="29" dur="1" fill="hold">
                                          <p:stCondLst>
                                            <p:cond delay="0"/>
                                          </p:stCondLst>
                                        </p:cTn>
                                        <p:tgtEl>
                                          <p:spTgt spid="632837">
                                            <p:txEl>
                                              <p:pRg st="2" end="2"/>
                                            </p:txEl>
                                          </p:spTgt>
                                        </p:tgtEl>
                                        <p:attrNameLst>
                                          <p:attrName>style.visibility</p:attrName>
                                        </p:attrNameLst>
                                      </p:cBhvr>
                                      <p:to>
                                        <p:strVal val="visible"/>
                                      </p:to>
                                    </p:set>
                                  </p:childTnLst>
                                </p:cTn>
                              </p:par>
                            </p:childTnLst>
                          </p:cTn>
                        </p:par>
                        <p:par>
                          <p:cTn id="30" fill="hold" nodeType="afterGroup">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632849"/>
                                        </p:tgtEl>
                                        <p:attrNameLst>
                                          <p:attrName>style.visibility</p:attrName>
                                        </p:attrNameLst>
                                      </p:cBhvr>
                                      <p:to>
                                        <p:strVal val="visible"/>
                                      </p:to>
                                    </p:set>
                                    <p:animEffect transition="in" filter="dissolve">
                                      <p:cBhvr>
                                        <p:cTn id="33" dur="500"/>
                                        <p:tgtEl>
                                          <p:spTgt spid="632849"/>
                                        </p:tgtEl>
                                      </p:cBhvr>
                                    </p:animEffect>
                                  </p:childTnLst>
                                </p:cTn>
                              </p:par>
                            </p:childTnLst>
                          </p:cTn>
                        </p:par>
                        <p:par>
                          <p:cTn id="34" fill="hold" nodeType="afterGroup">
                            <p:stCondLst>
                              <p:cond delay="1000"/>
                            </p:stCondLst>
                            <p:childTnLst>
                              <p:par>
                                <p:cTn id="35" presetID="9" presetClass="entr" presetSubtype="0" fill="hold" nodeType="afterEffect">
                                  <p:stCondLst>
                                    <p:cond delay="0"/>
                                  </p:stCondLst>
                                  <p:childTnLst>
                                    <p:set>
                                      <p:cBhvr>
                                        <p:cTn id="36" dur="1" fill="hold">
                                          <p:stCondLst>
                                            <p:cond delay="0"/>
                                          </p:stCondLst>
                                        </p:cTn>
                                        <p:tgtEl>
                                          <p:spTgt spid="632838"/>
                                        </p:tgtEl>
                                        <p:attrNameLst>
                                          <p:attrName>style.visibility</p:attrName>
                                        </p:attrNameLst>
                                      </p:cBhvr>
                                      <p:to>
                                        <p:strVal val="visible"/>
                                      </p:to>
                                    </p:set>
                                    <p:animEffect transition="in" filter="dissolve">
                                      <p:cBhvr>
                                        <p:cTn id="37" dur="500"/>
                                        <p:tgtEl>
                                          <p:spTgt spid="6328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632850">
                                            <p:txEl>
                                              <p:pRg st="0" end="0"/>
                                            </p:txEl>
                                          </p:spTgt>
                                        </p:tgtEl>
                                        <p:attrNameLst>
                                          <p:attrName>style.visibility</p:attrName>
                                        </p:attrNameLst>
                                      </p:cBhvr>
                                      <p:to>
                                        <p:strVal val="visible"/>
                                      </p:to>
                                    </p:set>
                                    <p:animEffect transition="in" filter="dissolve">
                                      <p:cBhvr>
                                        <p:cTn id="42" dur="500"/>
                                        <p:tgtEl>
                                          <p:spTgt spid="6328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48" grpId="0" animBg="1"/>
      <p:bldP spid="6328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327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51C9F15-EE7B-4007-9830-B22FDE805ED6}" type="slidenum">
              <a:rPr lang="en-US" sz="1400" smtClean="0"/>
              <a:pPr eaLnBrk="1" hangingPunct="1"/>
              <a:t>52</a:t>
            </a:fld>
            <a:endParaRPr lang="en-US" sz="1400" smtClean="0"/>
          </a:p>
        </p:txBody>
      </p:sp>
      <p:sp>
        <p:nvSpPr>
          <p:cNvPr id="32772" name="Rectangle 2"/>
          <p:cNvSpPr>
            <a:spLocks noGrp="1" noChangeArrowheads="1"/>
          </p:cNvSpPr>
          <p:nvPr>
            <p:ph type="title"/>
          </p:nvPr>
        </p:nvSpPr>
        <p:spPr/>
        <p:txBody>
          <a:bodyPr/>
          <a:lstStyle/>
          <a:p>
            <a:pPr eaLnBrk="1" hangingPunct="1"/>
            <a:r>
              <a:rPr lang="en-US" sz="4000" smtClean="0">
                <a:solidFill>
                  <a:srgbClr val="FF0000"/>
                </a:solidFill>
              </a:rPr>
              <a:t>Energy terms</a:t>
            </a:r>
          </a:p>
        </p:txBody>
      </p:sp>
      <p:sp>
        <p:nvSpPr>
          <p:cNvPr id="32773" name="Rectangle 3"/>
          <p:cNvSpPr>
            <a:spLocks noGrp="1" noChangeArrowheads="1"/>
          </p:cNvSpPr>
          <p:nvPr>
            <p:ph type="body" idx="1"/>
          </p:nvPr>
        </p:nvSpPr>
        <p:spPr>
          <a:xfrm>
            <a:off x="685800" y="1371600"/>
            <a:ext cx="8001000" cy="1219200"/>
          </a:xfrm>
        </p:spPr>
        <p:txBody>
          <a:bodyPr/>
          <a:lstStyle/>
          <a:p>
            <a:pPr eaLnBrk="1" hangingPunct="1"/>
            <a:r>
              <a:rPr lang="en-US" sz="2400" dirty="0" smtClean="0"/>
              <a:t>Total energy is sum of kinetic and potential terms</a:t>
            </a:r>
          </a:p>
          <a:p>
            <a:pPr eaLnBrk="1" hangingPunct="1"/>
            <a:endParaRPr lang="en-US" sz="1200" dirty="0" smtClean="0"/>
          </a:p>
          <a:p>
            <a:pPr lvl="1" algn="ctr" eaLnBrk="1" hangingPunct="1">
              <a:buFontTx/>
              <a:buNone/>
            </a:pPr>
            <a:r>
              <a:rPr lang="en-US" sz="2400" dirty="0" smtClean="0">
                <a:solidFill>
                  <a:srgbClr val="009900"/>
                </a:solidFill>
              </a:rPr>
              <a:t>E(</a:t>
            </a:r>
            <a:r>
              <a:rPr lang="en-US" sz="2400" dirty="0" err="1" smtClean="0">
                <a:solidFill>
                  <a:srgbClr val="009900"/>
                </a:solidFill>
              </a:rPr>
              <a:t>p</a:t>
            </a:r>
            <a:r>
              <a:rPr lang="en-US" sz="2400" baseline="30000" dirty="0" err="1" smtClean="0">
                <a:solidFill>
                  <a:srgbClr val="009900"/>
                </a:solidFill>
              </a:rPr>
              <a:t>N</a:t>
            </a:r>
            <a:r>
              <a:rPr lang="en-US" sz="2400" dirty="0" err="1" smtClean="0">
                <a:solidFill>
                  <a:srgbClr val="009900"/>
                </a:solidFill>
              </a:rPr>
              <a:t>,r</a:t>
            </a:r>
            <a:r>
              <a:rPr lang="en-US" sz="2400" baseline="30000" dirty="0" err="1" smtClean="0">
                <a:solidFill>
                  <a:srgbClr val="009900"/>
                </a:solidFill>
              </a:rPr>
              <a:t>N</a:t>
            </a:r>
            <a:r>
              <a:rPr lang="en-US" sz="2400" dirty="0" smtClean="0">
                <a:solidFill>
                  <a:srgbClr val="009900"/>
                </a:solidFill>
              </a:rPr>
              <a:t>) = K(</a:t>
            </a:r>
            <a:r>
              <a:rPr lang="en-US" sz="2400" dirty="0" err="1" smtClean="0">
                <a:solidFill>
                  <a:srgbClr val="009900"/>
                </a:solidFill>
              </a:rPr>
              <a:t>p</a:t>
            </a:r>
            <a:r>
              <a:rPr lang="en-US" sz="2400" baseline="30000" dirty="0" err="1" smtClean="0">
                <a:solidFill>
                  <a:srgbClr val="009900"/>
                </a:solidFill>
              </a:rPr>
              <a:t>N</a:t>
            </a:r>
            <a:r>
              <a:rPr lang="en-US" sz="2400" dirty="0" smtClean="0">
                <a:solidFill>
                  <a:srgbClr val="009900"/>
                </a:solidFill>
              </a:rPr>
              <a:t>) + U(</a:t>
            </a:r>
            <a:r>
              <a:rPr lang="en-US" sz="2400" dirty="0" err="1" smtClean="0">
                <a:solidFill>
                  <a:srgbClr val="009900"/>
                </a:solidFill>
              </a:rPr>
              <a:t>r</a:t>
            </a:r>
            <a:r>
              <a:rPr lang="en-US" sz="2400" baseline="30000" dirty="0" err="1" smtClean="0">
                <a:solidFill>
                  <a:srgbClr val="009900"/>
                </a:solidFill>
              </a:rPr>
              <a:t>N</a:t>
            </a:r>
            <a:r>
              <a:rPr lang="en-US" sz="2400" dirty="0" smtClean="0">
                <a:solidFill>
                  <a:srgbClr val="009900"/>
                </a:solidFill>
              </a:rPr>
              <a:t>)	  </a:t>
            </a:r>
            <a:endParaRPr lang="en-US" sz="2000" dirty="0" smtClean="0">
              <a:solidFill>
                <a:srgbClr val="009900"/>
              </a:solidFill>
            </a:endParaRPr>
          </a:p>
          <a:p>
            <a:pPr eaLnBrk="1" hangingPunct="1"/>
            <a:endParaRPr lang="en-US" sz="2400" dirty="0" smtClean="0">
              <a:solidFill>
                <a:srgbClr val="009900"/>
              </a:solidFill>
            </a:endParaRPr>
          </a:p>
        </p:txBody>
      </p:sp>
      <p:sp>
        <p:nvSpPr>
          <p:cNvPr id="748557" name="Rectangle 13"/>
          <p:cNvSpPr>
            <a:spLocks noChangeArrowheads="1"/>
          </p:cNvSpPr>
          <p:nvPr/>
        </p:nvSpPr>
        <p:spPr bwMode="auto">
          <a:xfrm>
            <a:off x="76200" y="3200400"/>
            <a:ext cx="4343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dirty="0"/>
              <a:t>Kinetic energy depends only on the 3N </a:t>
            </a:r>
            <a:r>
              <a:rPr lang="en-US" sz="2400" i="1" dirty="0">
                <a:solidFill>
                  <a:srgbClr val="FF0000"/>
                </a:solidFill>
              </a:rPr>
              <a:t>velocity</a:t>
            </a:r>
            <a:r>
              <a:rPr lang="en-US" sz="2400" dirty="0"/>
              <a:t> degrees of freedom (</a:t>
            </a:r>
            <a:r>
              <a:rPr lang="en-US" sz="2400" dirty="0" err="1"/>
              <a:t>v</a:t>
            </a:r>
            <a:r>
              <a:rPr lang="en-US" sz="2400" baseline="-25000" dirty="0" err="1"/>
              <a:t>x</a:t>
            </a:r>
            <a:r>
              <a:rPr lang="en-US" sz="2400" dirty="0"/>
              <a:t>, </a:t>
            </a:r>
            <a:r>
              <a:rPr lang="en-US" sz="2400" dirty="0" err="1"/>
              <a:t>v</a:t>
            </a:r>
            <a:r>
              <a:rPr lang="en-US" sz="2400" baseline="-25000" dirty="0" err="1"/>
              <a:t>y</a:t>
            </a:r>
            <a:r>
              <a:rPr lang="en-US" sz="2400" dirty="0"/>
              <a:t>, and </a:t>
            </a:r>
            <a:r>
              <a:rPr lang="en-US" sz="2400" dirty="0" err="1"/>
              <a:t>v</a:t>
            </a:r>
            <a:r>
              <a:rPr lang="en-US" sz="2400" baseline="-25000" dirty="0" err="1"/>
              <a:t>z</a:t>
            </a:r>
            <a:r>
              <a:rPr lang="en-US" sz="2400" dirty="0"/>
              <a:t>),</a:t>
            </a:r>
          </a:p>
          <a:p>
            <a:r>
              <a:rPr lang="en-US" sz="2400" dirty="0">
                <a:solidFill>
                  <a:schemeClr val="accent2"/>
                </a:solidFill>
              </a:rPr>
              <a:t>independent of atomic position</a:t>
            </a:r>
          </a:p>
        </p:txBody>
      </p:sp>
      <p:sp>
        <p:nvSpPr>
          <p:cNvPr id="748558" name="Line 14"/>
          <p:cNvSpPr>
            <a:spLocks noChangeShapeType="1"/>
          </p:cNvSpPr>
          <p:nvPr/>
        </p:nvSpPr>
        <p:spPr bwMode="auto">
          <a:xfrm flipV="1">
            <a:off x="3124200" y="2514600"/>
            <a:ext cx="1600200" cy="685800"/>
          </a:xfrm>
          <a:prstGeom prst="line">
            <a:avLst/>
          </a:prstGeom>
          <a:noFill/>
          <a:ln w="34925">
            <a:solidFill>
              <a:schemeClr val="accent2"/>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748559" name="Line 15"/>
          <p:cNvSpPr>
            <a:spLocks noChangeShapeType="1"/>
          </p:cNvSpPr>
          <p:nvPr/>
        </p:nvSpPr>
        <p:spPr bwMode="auto">
          <a:xfrm flipH="1" flipV="1">
            <a:off x="5943600" y="2514600"/>
            <a:ext cx="1600200" cy="762000"/>
          </a:xfrm>
          <a:prstGeom prst="line">
            <a:avLst/>
          </a:prstGeom>
          <a:noFill/>
          <a:ln w="34925">
            <a:solidFill>
              <a:schemeClr val="accent2"/>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748560" name="Rectangle 16"/>
          <p:cNvSpPr>
            <a:spLocks noChangeArrowheads="1"/>
          </p:cNvSpPr>
          <p:nvPr/>
        </p:nvSpPr>
        <p:spPr bwMode="auto">
          <a:xfrm>
            <a:off x="4648200" y="3200400"/>
            <a:ext cx="4343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dirty="0"/>
              <a:t>Potential energy depends only on the 3N </a:t>
            </a:r>
            <a:r>
              <a:rPr lang="en-US" sz="2400" i="1" dirty="0">
                <a:solidFill>
                  <a:srgbClr val="FF0000"/>
                </a:solidFill>
              </a:rPr>
              <a:t>position</a:t>
            </a:r>
            <a:r>
              <a:rPr lang="en-US" sz="2400" dirty="0"/>
              <a:t> degrees of freedom (</a:t>
            </a:r>
            <a:r>
              <a:rPr lang="en-US" sz="2400" dirty="0" err="1"/>
              <a:t>r</a:t>
            </a:r>
            <a:r>
              <a:rPr lang="en-US" sz="2400" baseline="-25000" dirty="0" err="1"/>
              <a:t>x</a:t>
            </a:r>
            <a:r>
              <a:rPr lang="en-US" sz="2400" dirty="0"/>
              <a:t>, </a:t>
            </a:r>
            <a:r>
              <a:rPr lang="en-US" sz="2400" dirty="0" err="1"/>
              <a:t>r</a:t>
            </a:r>
            <a:r>
              <a:rPr lang="en-US" sz="2400" baseline="-25000" dirty="0" err="1"/>
              <a:t>y</a:t>
            </a:r>
            <a:r>
              <a:rPr lang="en-US" sz="2400" dirty="0"/>
              <a:t>, and </a:t>
            </a:r>
            <a:r>
              <a:rPr lang="en-US" sz="2400" dirty="0" err="1"/>
              <a:t>r</a:t>
            </a:r>
            <a:r>
              <a:rPr lang="en-US" sz="2400" baseline="-25000" dirty="0" err="1"/>
              <a:t>z</a:t>
            </a:r>
            <a:r>
              <a:rPr lang="en-US" sz="2400" dirty="0"/>
              <a:t>),</a:t>
            </a:r>
          </a:p>
          <a:p>
            <a:r>
              <a:rPr lang="en-US" sz="2400" dirty="0">
                <a:solidFill>
                  <a:schemeClr val="accent2"/>
                </a:solidFill>
              </a:rPr>
              <a:t>independent of atomic velocity</a:t>
            </a:r>
          </a:p>
        </p:txBody>
      </p:sp>
      <p:sp>
        <p:nvSpPr>
          <p:cNvPr id="748561" name="Rectangle 17"/>
          <p:cNvSpPr>
            <a:spLocks noChangeArrowheads="1"/>
          </p:cNvSpPr>
          <p:nvPr/>
        </p:nvSpPr>
        <p:spPr bwMode="auto">
          <a:xfrm>
            <a:off x="76200" y="4953000"/>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dirty="0"/>
              <a:t>Will be defined by simulation parameters </a:t>
            </a:r>
            <a:r>
              <a:rPr lang="en-US" sz="2400" dirty="0">
                <a:solidFill>
                  <a:srgbClr val="009900"/>
                </a:solidFill>
              </a:rPr>
              <a:t>(i.e. T, V, P, </a:t>
            </a:r>
            <a:r>
              <a:rPr lang="en-US" sz="2400" dirty="0">
                <a:solidFill>
                  <a:srgbClr val="009900"/>
                </a:solidFill>
                <a:latin typeface="Symbol" pitchFamily="18" charset="2"/>
              </a:rPr>
              <a:t>m</a:t>
            </a:r>
            <a:r>
              <a:rPr lang="en-US" sz="2400" dirty="0" smtClean="0">
                <a:solidFill>
                  <a:srgbClr val="009900"/>
                </a:solidFill>
              </a:rPr>
              <a:t>)</a:t>
            </a:r>
          </a:p>
          <a:p>
            <a:r>
              <a:rPr lang="en-US" sz="2400" i="1" dirty="0" smtClean="0">
                <a:solidFill>
                  <a:srgbClr val="FF0000"/>
                </a:solidFill>
              </a:rPr>
              <a:t>for MD/Brownian simulations</a:t>
            </a:r>
            <a:endParaRPr lang="en-US" sz="2400" i="1" dirty="0">
              <a:solidFill>
                <a:srgbClr val="FF0000"/>
              </a:solidFill>
            </a:endParaRPr>
          </a:p>
        </p:txBody>
      </p:sp>
      <p:sp>
        <p:nvSpPr>
          <p:cNvPr id="748562" name="Rectangle 18"/>
          <p:cNvSpPr>
            <a:spLocks noChangeArrowheads="1"/>
          </p:cNvSpPr>
          <p:nvPr/>
        </p:nvSpPr>
        <p:spPr bwMode="auto">
          <a:xfrm>
            <a:off x="4648200" y="4953000"/>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dirty="0"/>
              <a:t>Will be defined by the force field </a:t>
            </a:r>
            <a:r>
              <a:rPr lang="en-US" sz="2400" dirty="0">
                <a:solidFill>
                  <a:srgbClr val="009900"/>
                </a:solidFill>
              </a:rPr>
              <a:t>(i.e. “the model</a:t>
            </a:r>
            <a:r>
              <a:rPr lang="en-US" sz="2400" dirty="0" smtClean="0">
                <a:solidFill>
                  <a:srgbClr val="009900"/>
                </a:solidFill>
              </a:rPr>
              <a:t>”)</a:t>
            </a:r>
          </a:p>
          <a:p>
            <a:r>
              <a:rPr lang="en-US" sz="2400" i="1" dirty="0" smtClean="0">
                <a:solidFill>
                  <a:srgbClr val="FF0000"/>
                </a:solidFill>
              </a:rPr>
              <a:t>for simulation and Monte Carlo</a:t>
            </a:r>
            <a:endParaRPr lang="en-US" sz="2400" i="1" dirty="0">
              <a:solidFill>
                <a:srgbClr val="FF0000"/>
              </a:solidFill>
            </a:endParaRPr>
          </a:p>
        </p:txBody>
      </p:sp>
    </p:spTree>
    <p:extLst>
      <p:ext uri="{BB962C8B-B14F-4D97-AF65-F5344CB8AC3E}">
        <p14:creationId xmlns:p14="http://schemas.microsoft.com/office/powerpoint/2010/main" val="2793955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85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855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85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85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85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8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57" grpId="0"/>
      <p:bldP spid="748558" grpId="0" animBg="1"/>
      <p:bldP spid="748559" grpId="0" animBg="1"/>
      <p:bldP spid="748560" grpId="0"/>
      <p:bldP spid="748561" grpId="0"/>
      <p:bldP spid="74856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337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AF5499A-34CF-4FCB-AC00-9093DC27D978}" type="slidenum">
              <a:rPr lang="en-US" sz="1400" smtClean="0"/>
              <a:pPr eaLnBrk="1" hangingPunct="1"/>
              <a:t>53</a:t>
            </a:fld>
            <a:endParaRPr lang="en-US" sz="1400" smtClean="0"/>
          </a:p>
        </p:txBody>
      </p:sp>
      <p:sp>
        <p:nvSpPr>
          <p:cNvPr id="630786" name="Rectangle 2"/>
          <p:cNvSpPr>
            <a:spLocks noGrp="1" noChangeArrowheads="1"/>
          </p:cNvSpPr>
          <p:nvPr>
            <p:ph type="body" idx="1"/>
          </p:nvPr>
        </p:nvSpPr>
        <p:spPr>
          <a:xfrm>
            <a:off x="457200" y="1828800"/>
            <a:ext cx="8229600" cy="4267200"/>
          </a:xfrm>
        </p:spPr>
        <p:txBody>
          <a:bodyPr/>
          <a:lstStyle/>
          <a:p>
            <a:pPr eaLnBrk="1" hangingPunct="1">
              <a:spcAft>
                <a:spcPct val="30000"/>
              </a:spcAft>
            </a:pPr>
            <a:r>
              <a:rPr lang="en-US" sz="2400" smtClean="0">
                <a:solidFill>
                  <a:srgbClr val="009900"/>
                </a:solidFill>
              </a:rPr>
              <a:t>Defines the “model” being used </a:t>
            </a:r>
            <a:r>
              <a:rPr lang="en-US" sz="2400" b="1" i="1" smtClean="0">
                <a:solidFill>
                  <a:srgbClr val="009900"/>
                </a:solidFill>
              </a:rPr>
              <a:t>mathematically</a:t>
            </a:r>
          </a:p>
          <a:p>
            <a:pPr eaLnBrk="1" hangingPunct="1">
              <a:spcAft>
                <a:spcPct val="30000"/>
              </a:spcAft>
            </a:pPr>
            <a:r>
              <a:rPr lang="en-US" sz="2400" smtClean="0"/>
              <a:t>Primary input for calculation/simulation </a:t>
            </a:r>
          </a:p>
          <a:p>
            <a:pPr eaLnBrk="1" hangingPunct="1">
              <a:spcAft>
                <a:spcPct val="30000"/>
              </a:spcAft>
            </a:pPr>
            <a:r>
              <a:rPr lang="en-US" sz="2400" smtClean="0"/>
              <a:t>Accounts for energetics of the physical system being studied</a:t>
            </a:r>
          </a:p>
          <a:p>
            <a:pPr eaLnBrk="1" hangingPunct="1">
              <a:spcAft>
                <a:spcPct val="30000"/>
              </a:spcAft>
            </a:pPr>
            <a:r>
              <a:rPr lang="en-US" sz="2400" smtClean="0"/>
              <a:t>The “model” can be at </a:t>
            </a:r>
            <a:r>
              <a:rPr lang="en-US" sz="2400" b="1" i="1" smtClean="0"/>
              <a:t>any</a:t>
            </a:r>
            <a:r>
              <a:rPr lang="en-US" sz="2400" smtClean="0"/>
              <a:t> desired resolution or level of complexity</a:t>
            </a:r>
          </a:p>
          <a:p>
            <a:pPr eaLnBrk="1" hangingPunct="1">
              <a:spcAft>
                <a:spcPct val="30000"/>
              </a:spcAft>
            </a:pPr>
            <a:r>
              <a:rPr lang="en-US" sz="2400" smtClean="0"/>
              <a:t>Resolution determines both tractability and usefulness of the model </a:t>
            </a:r>
          </a:p>
          <a:p>
            <a:pPr eaLnBrk="1" hangingPunct="1">
              <a:spcAft>
                <a:spcPct val="30000"/>
              </a:spcAft>
            </a:pPr>
            <a:r>
              <a:rPr lang="en-US" sz="2400" smtClean="0">
                <a:solidFill>
                  <a:srgbClr val="009900"/>
                </a:solidFill>
              </a:rPr>
              <a:t>We have to avoid GIGO! (Garbage In, Garbage Out!)</a:t>
            </a:r>
          </a:p>
        </p:txBody>
      </p:sp>
      <p:sp>
        <p:nvSpPr>
          <p:cNvPr id="33797" name="Rectangle 3"/>
          <p:cNvSpPr>
            <a:spLocks noGrp="1" noChangeArrowheads="1"/>
          </p:cNvSpPr>
          <p:nvPr>
            <p:ph type="title"/>
          </p:nvPr>
        </p:nvSpPr>
        <p:spPr>
          <a:xfrm>
            <a:off x="457200" y="304800"/>
            <a:ext cx="8229600" cy="1143000"/>
          </a:xfrm>
          <a:noFill/>
        </p:spPr>
        <p:txBody>
          <a:bodyPr/>
          <a:lstStyle/>
          <a:p>
            <a:pPr eaLnBrk="1" hangingPunct="1"/>
            <a:r>
              <a:rPr lang="en-US" sz="4000" smtClean="0">
                <a:solidFill>
                  <a:srgbClr val="FF0000"/>
                </a:solidFill>
              </a:rPr>
              <a:t>The Model: Biomolecular </a:t>
            </a:r>
            <a:br>
              <a:rPr lang="en-US" sz="4000" smtClean="0">
                <a:solidFill>
                  <a:srgbClr val="FF0000"/>
                </a:solidFill>
              </a:rPr>
            </a:br>
            <a:r>
              <a:rPr lang="en-US" sz="4000" smtClean="0">
                <a:solidFill>
                  <a:srgbClr val="FF0000"/>
                </a:solidFill>
              </a:rPr>
              <a:t>potentials (aka “Force Fields”)</a:t>
            </a:r>
          </a:p>
        </p:txBody>
      </p:sp>
    </p:spTree>
    <p:extLst>
      <p:ext uri="{BB962C8B-B14F-4D97-AF65-F5344CB8AC3E}">
        <p14:creationId xmlns:p14="http://schemas.microsoft.com/office/powerpoint/2010/main" val="456227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07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07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07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dirty="0" smtClean="0">
                <a:solidFill>
                  <a:srgbClr val="FF0000"/>
                </a:solidFill>
              </a:rPr>
              <a:t>Agenda:</a:t>
            </a:r>
          </a:p>
        </p:txBody>
      </p:sp>
      <p:sp>
        <p:nvSpPr>
          <p:cNvPr id="92163" name="Content Placeholder 2"/>
          <p:cNvSpPr>
            <a:spLocks noGrp="1"/>
          </p:cNvSpPr>
          <p:nvPr>
            <p:ph idx="1"/>
          </p:nvPr>
        </p:nvSpPr>
        <p:spPr>
          <a:xfrm>
            <a:off x="1676400" y="1828800"/>
            <a:ext cx="5715000" cy="3810000"/>
          </a:xfrm>
        </p:spPr>
        <p:txBody>
          <a:bodyPr/>
          <a:lstStyle/>
          <a:p>
            <a:pPr>
              <a:spcBef>
                <a:spcPts val="2400"/>
              </a:spcBef>
            </a:pPr>
            <a:r>
              <a:rPr lang="en-US" sz="2800" i="1" dirty="0" smtClean="0"/>
              <a:t>What is biomolecular modeling?</a:t>
            </a:r>
          </a:p>
          <a:p>
            <a:pPr>
              <a:spcBef>
                <a:spcPts val="2400"/>
              </a:spcBef>
            </a:pPr>
            <a:r>
              <a:rPr lang="en-US" sz="2800" dirty="0"/>
              <a:t>Building an all-atom model</a:t>
            </a:r>
          </a:p>
          <a:p>
            <a:pPr>
              <a:spcBef>
                <a:spcPts val="2400"/>
              </a:spcBef>
            </a:pPr>
            <a:r>
              <a:rPr lang="en-US" sz="2800" dirty="0" smtClean="0"/>
              <a:t>Important physical concepts</a:t>
            </a:r>
          </a:p>
          <a:p>
            <a:pPr>
              <a:spcBef>
                <a:spcPts val="2400"/>
              </a:spcBef>
            </a:pPr>
            <a:r>
              <a:rPr lang="en-US" sz="2800" dirty="0" smtClean="0"/>
              <a:t>Molecular dynamics simulations</a:t>
            </a:r>
          </a:p>
          <a:p>
            <a:pPr>
              <a:spcBef>
                <a:spcPts val="2400"/>
              </a:spcBef>
            </a:pPr>
            <a:r>
              <a:rPr lang="en-US" sz="2800" dirty="0" smtClean="0"/>
              <a:t>Monte Carlo Calculations</a:t>
            </a:r>
          </a:p>
          <a:p>
            <a:pPr>
              <a:spcBef>
                <a:spcPts val="2400"/>
              </a:spcBef>
            </a:pPr>
            <a:r>
              <a:rPr lang="en-US" sz="2800" dirty="0" smtClean="0"/>
              <a:t>Data analysis</a:t>
            </a:r>
          </a:p>
          <a:p>
            <a:pPr>
              <a:spcBef>
                <a:spcPts val="2400"/>
              </a:spcBef>
            </a:pPr>
            <a:endParaRPr lang="en-US" sz="2800" dirty="0" smtClean="0"/>
          </a:p>
        </p:txBody>
      </p:sp>
      <p:sp>
        <p:nvSpPr>
          <p:cNvPr id="921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21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00B6067-E359-46CE-ACE0-420A411FDD08}" type="slidenum">
              <a:rPr lang="en-US" sz="1400" smtClean="0"/>
              <a:pPr eaLnBrk="1" hangingPunct="1"/>
              <a:t>54</a:t>
            </a:fld>
            <a:endParaRPr lang="en-US" sz="1400" smtClean="0"/>
          </a:p>
        </p:txBody>
      </p:sp>
      <p:sp>
        <p:nvSpPr>
          <p:cNvPr id="92166" name="Rectangle 6"/>
          <p:cNvSpPr>
            <a:spLocks noChangeArrowheads="1"/>
          </p:cNvSpPr>
          <p:nvPr/>
        </p:nvSpPr>
        <p:spPr bwMode="auto">
          <a:xfrm>
            <a:off x="1600200" y="3944294"/>
            <a:ext cx="5791200" cy="6858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extLst>
      <p:ext uri="{BB962C8B-B14F-4D97-AF65-F5344CB8AC3E}">
        <p14:creationId xmlns:p14="http://schemas.microsoft.com/office/powerpoint/2010/main" val="37081210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686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B45FAAB3-DF61-4C82-B195-D837B73253DA}" type="slidenum">
              <a:rPr lang="en-US" sz="1400" smtClean="0"/>
              <a:pPr eaLnBrk="1" hangingPunct="1"/>
              <a:t>55</a:t>
            </a:fld>
            <a:endParaRPr lang="en-US" sz="1400" smtClean="0"/>
          </a:p>
        </p:txBody>
      </p:sp>
      <p:sp>
        <p:nvSpPr>
          <p:cNvPr id="68612" name="Rectangle 2"/>
          <p:cNvSpPr>
            <a:spLocks noGrp="1" noChangeArrowheads="1"/>
          </p:cNvSpPr>
          <p:nvPr>
            <p:ph type="title"/>
          </p:nvPr>
        </p:nvSpPr>
        <p:spPr>
          <a:xfrm>
            <a:off x="457200" y="990600"/>
            <a:ext cx="8229600" cy="2316163"/>
          </a:xfrm>
        </p:spPr>
        <p:txBody>
          <a:bodyPr/>
          <a:lstStyle/>
          <a:p>
            <a:pPr eaLnBrk="1" hangingPunct="1"/>
            <a:r>
              <a:rPr lang="en-US" dirty="0" smtClean="0">
                <a:solidFill>
                  <a:srgbClr val="FF0000"/>
                </a:solidFill>
              </a:rPr>
              <a:t>Molecular Dynamics is</a:t>
            </a:r>
            <a:br>
              <a:rPr lang="en-US" dirty="0" smtClean="0">
                <a:solidFill>
                  <a:srgbClr val="FF0000"/>
                </a:solidFill>
              </a:rPr>
            </a:br>
            <a:r>
              <a:rPr lang="en-US" dirty="0" smtClean="0">
                <a:solidFill>
                  <a:srgbClr val="FF0000"/>
                </a:solidFill>
              </a:rPr>
              <a:t/>
            </a:r>
            <a:br>
              <a:rPr lang="en-US" dirty="0" smtClean="0">
                <a:solidFill>
                  <a:srgbClr val="FF0000"/>
                </a:solidFill>
              </a:rPr>
            </a:br>
            <a:r>
              <a:rPr lang="en-US" b="1" dirty="0" smtClean="0">
                <a:solidFill>
                  <a:srgbClr val="FF0000"/>
                </a:solidFill>
              </a:rPr>
              <a:t>F</a:t>
            </a:r>
            <a:r>
              <a:rPr lang="en-US" dirty="0" smtClean="0">
                <a:solidFill>
                  <a:srgbClr val="FF0000"/>
                </a:solidFill>
              </a:rPr>
              <a:t> = m</a:t>
            </a:r>
            <a:r>
              <a:rPr lang="en-US" b="1" dirty="0" smtClean="0">
                <a:solidFill>
                  <a:srgbClr val="FF0000"/>
                </a:solidFill>
              </a:rPr>
              <a:t>a</a:t>
            </a:r>
            <a:r>
              <a:rPr lang="en-US" dirty="0" smtClean="0">
                <a:solidFill>
                  <a:srgbClr val="FF0000"/>
                </a:solidFill>
              </a:rPr>
              <a:t> = –∂E/∂</a:t>
            </a:r>
            <a:r>
              <a:rPr lang="en-US" b="1" dirty="0" smtClean="0">
                <a:solidFill>
                  <a:srgbClr val="FF0000"/>
                </a:solidFill>
              </a:rPr>
              <a:t>r</a:t>
            </a:r>
          </a:p>
        </p:txBody>
      </p:sp>
      <p:grpSp>
        <p:nvGrpSpPr>
          <p:cNvPr id="4" name="Group 3"/>
          <p:cNvGrpSpPr>
            <a:grpSpLocks/>
          </p:cNvGrpSpPr>
          <p:nvPr/>
        </p:nvGrpSpPr>
        <p:grpSpPr bwMode="auto">
          <a:xfrm>
            <a:off x="2057400" y="3878263"/>
            <a:ext cx="762000" cy="769937"/>
            <a:chOff x="2971800" y="4488359"/>
            <a:chExt cx="762000" cy="769441"/>
          </a:xfrm>
        </p:grpSpPr>
        <p:sp>
          <p:nvSpPr>
            <p:cNvPr id="68633" name="Oval 1"/>
            <p:cNvSpPr>
              <a:spLocks noChangeArrowheads="1"/>
            </p:cNvSpPr>
            <p:nvPr/>
          </p:nvSpPr>
          <p:spPr bwMode="auto">
            <a:xfrm>
              <a:off x="2971800" y="4495800"/>
              <a:ext cx="762000" cy="762000"/>
            </a:xfrm>
            <a:prstGeom prst="ellipse">
              <a:avLst/>
            </a:prstGeom>
            <a:noFill/>
            <a:ln w="254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8634" name="Rectangle 2"/>
            <p:cNvSpPr>
              <a:spLocks noChangeArrowheads="1"/>
            </p:cNvSpPr>
            <p:nvPr/>
          </p:nvSpPr>
          <p:spPr bwMode="auto">
            <a:xfrm>
              <a:off x="3124200" y="4488359"/>
              <a:ext cx="5148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FF"/>
                  </a:solidFill>
                </a:rPr>
                <a:t>+</a:t>
              </a:r>
            </a:p>
          </p:txBody>
        </p:sp>
      </p:grpSp>
      <p:grpSp>
        <p:nvGrpSpPr>
          <p:cNvPr id="10" name="Group 9"/>
          <p:cNvGrpSpPr>
            <a:grpSpLocks/>
          </p:cNvGrpSpPr>
          <p:nvPr/>
        </p:nvGrpSpPr>
        <p:grpSpPr bwMode="auto">
          <a:xfrm>
            <a:off x="6324600" y="3878263"/>
            <a:ext cx="762000" cy="769937"/>
            <a:chOff x="2971800" y="4488359"/>
            <a:chExt cx="762000" cy="769441"/>
          </a:xfrm>
        </p:grpSpPr>
        <p:sp>
          <p:nvSpPr>
            <p:cNvPr id="68631" name="Oval 10"/>
            <p:cNvSpPr>
              <a:spLocks noChangeArrowheads="1"/>
            </p:cNvSpPr>
            <p:nvPr/>
          </p:nvSpPr>
          <p:spPr bwMode="auto">
            <a:xfrm>
              <a:off x="2971800" y="4495800"/>
              <a:ext cx="762000" cy="762000"/>
            </a:xfrm>
            <a:prstGeom prst="ellipse">
              <a:avLst/>
            </a:prstGeom>
            <a:noFill/>
            <a:ln w="254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8632" name="Rectangle 11"/>
            <p:cNvSpPr>
              <a:spLocks noChangeArrowheads="1"/>
            </p:cNvSpPr>
            <p:nvPr/>
          </p:nvSpPr>
          <p:spPr bwMode="auto">
            <a:xfrm>
              <a:off x="3124200" y="4488359"/>
              <a:ext cx="5148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FF"/>
                  </a:solidFill>
                </a:rPr>
                <a:t>+</a:t>
              </a:r>
            </a:p>
          </p:txBody>
        </p:sp>
      </p:grpSp>
      <p:cxnSp>
        <p:nvCxnSpPr>
          <p:cNvPr id="7" name="Straight Arrow Connector 6"/>
          <p:cNvCxnSpPr>
            <a:cxnSpLocks noChangeShapeType="1"/>
          </p:cNvCxnSpPr>
          <p:nvPr/>
        </p:nvCxnSpPr>
        <p:spPr bwMode="auto">
          <a:xfrm>
            <a:off x="7162800" y="4264025"/>
            <a:ext cx="762000" cy="0"/>
          </a:xfrm>
          <a:prstGeom prst="straightConnector1">
            <a:avLst/>
          </a:prstGeom>
          <a:noFill/>
          <a:ln w="31750" algn="ctr">
            <a:solidFill>
              <a:srgbClr val="FF0000"/>
            </a:solidFill>
            <a:round/>
            <a:headEnd/>
            <a:tailEnd type="triangle" w="lg" len="me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flipH="1">
            <a:off x="1219200" y="4259263"/>
            <a:ext cx="762000" cy="7937"/>
          </a:xfrm>
          <a:prstGeom prst="straightConnector1">
            <a:avLst/>
          </a:prstGeom>
          <a:noFill/>
          <a:ln w="31750" algn="ctr">
            <a:solidFill>
              <a:srgbClr val="FF0000"/>
            </a:solidFill>
            <a:round/>
            <a:headEnd/>
            <a:tailEnd type="triangle" w="lg" len="med"/>
          </a:ln>
          <a:extLst>
            <a:ext uri="{909E8E84-426E-40DD-AFC4-6F175D3DCCD1}">
              <a14:hiddenFill xmlns:a14="http://schemas.microsoft.com/office/drawing/2010/main">
                <a:noFill/>
              </a14:hiddenFill>
            </a:ext>
          </a:extLst>
        </p:spPr>
      </p:cxnSp>
      <p:grpSp>
        <p:nvGrpSpPr>
          <p:cNvPr id="18" name="Group 17"/>
          <p:cNvGrpSpPr>
            <a:grpSpLocks/>
          </p:cNvGrpSpPr>
          <p:nvPr/>
        </p:nvGrpSpPr>
        <p:grpSpPr bwMode="auto">
          <a:xfrm>
            <a:off x="3048000" y="5326063"/>
            <a:ext cx="762000" cy="769937"/>
            <a:chOff x="2971800" y="4488359"/>
            <a:chExt cx="762000" cy="769441"/>
          </a:xfrm>
        </p:grpSpPr>
        <p:sp>
          <p:nvSpPr>
            <p:cNvPr id="68629" name="Oval 18"/>
            <p:cNvSpPr>
              <a:spLocks noChangeArrowheads="1"/>
            </p:cNvSpPr>
            <p:nvPr/>
          </p:nvSpPr>
          <p:spPr bwMode="auto">
            <a:xfrm>
              <a:off x="2971800" y="4495800"/>
              <a:ext cx="762000" cy="762000"/>
            </a:xfrm>
            <a:prstGeom prst="ellipse">
              <a:avLst/>
            </a:prstGeom>
            <a:noFill/>
            <a:ln w="254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8630" name="Rectangle 19"/>
            <p:cNvSpPr>
              <a:spLocks noChangeArrowheads="1"/>
            </p:cNvSpPr>
            <p:nvPr/>
          </p:nvSpPr>
          <p:spPr bwMode="auto">
            <a:xfrm>
              <a:off x="3124200" y="4488359"/>
              <a:ext cx="5148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FF"/>
                  </a:solidFill>
                </a:rPr>
                <a:t>+</a:t>
              </a:r>
            </a:p>
          </p:txBody>
        </p:sp>
      </p:grpSp>
      <p:grpSp>
        <p:nvGrpSpPr>
          <p:cNvPr id="21" name="Group 20"/>
          <p:cNvGrpSpPr>
            <a:grpSpLocks/>
          </p:cNvGrpSpPr>
          <p:nvPr/>
        </p:nvGrpSpPr>
        <p:grpSpPr bwMode="auto">
          <a:xfrm>
            <a:off x="5486400" y="5326063"/>
            <a:ext cx="762000" cy="769937"/>
            <a:chOff x="2971800" y="4488359"/>
            <a:chExt cx="762000" cy="769441"/>
          </a:xfrm>
        </p:grpSpPr>
        <p:sp>
          <p:nvSpPr>
            <p:cNvPr id="68627" name="Oval 21"/>
            <p:cNvSpPr>
              <a:spLocks noChangeArrowheads="1"/>
            </p:cNvSpPr>
            <p:nvPr/>
          </p:nvSpPr>
          <p:spPr bwMode="auto">
            <a:xfrm>
              <a:off x="2971800" y="4495800"/>
              <a:ext cx="762000" cy="762000"/>
            </a:xfrm>
            <a:prstGeom prst="ellipse">
              <a:avLst/>
            </a:prstGeom>
            <a:noFill/>
            <a:ln w="254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8628" name="Rectangle 22"/>
            <p:cNvSpPr>
              <a:spLocks noChangeArrowheads="1"/>
            </p:cNvSpPr>
            <p:nvPr/>
          </p:nvSpPr>
          <p:spPr bwMode="auto">
            <a:xfrm>
              <a:off x="3124200" y="4488359"/>
              <a:ext cx="5148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FF"/>
                  </a:solidFill>
                </a:rPr>
                <a:t>+</a:t>
              </a:r>
            </a:p>
          </p:txBody>
        </p:sp>
      </p:grpSp>
      <p:cxnSp>
        <p:nvCxnSpPr>
          <p:cNvPr id="24" name="Straight Arrow Connector 23"/>
          <p:cNvCxnSpPr>
            <a:cxnSpLocks noChangeShapeType="1"/>
          </p:cNvCxnSpPr>
          <p:nvPr/>
        </p:nvCxnSpPr>
        <p:spPr bwMode="auto">
          <a:xfrm flipV="1">
            <a:off x="6324600" y="5695950"/>
            <a:ext cx="1395413" cy="7938"/>
          </a:xfrm>
          <a:prstGeom prst="straightConnector1">
            <a:avLst/>
          </a:prstGeom>
          <a:noFill/>
          <a:ln w="31750" algn="ctr">
            <a:solidFill>
              <a:srgbClr val="FF0000"/>
            </a:solidFill>
            <a:round/>
            <a:headEnd/>
            <a:tailEnd type="triangle" w="lg"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flipH="1">
            <a:off x="1447800" y="5707063"/>
            <a:ext cx="1524000" cy="7937"/>
          </a:xfrm>
          <a:prstGeom prst="straightConnector1">
            <a:avLst/>
          </a:prstGeom>
          <a:noFill/>
          <a:ln w="31750" algn="ctr">
            <a:solidFill>
              <a:srgbClr val="FF0000"/>
            </a:solidFill>
            <a:round/>
            <a:headEnd/>
            <a:tailEnd type="triangle" w="lg" len="med"/>
          </a:ln>
          <a:extLst>
            <a:ext uri="{909E8E84-426E-40DD-AFC4-6F175D3DCCD1}">
              <a14:hiddenFill xmlns:a14="http://schemas.microsoft.com/office/drawing/2010/main">
                <a:noFill/>
              </a14:hiddenFill>
            </a:ext>
          </a:extLst>
        </p:spPr>
      </p:cxnSp>
      <p:sp>
        <p:nvSpPr>
          <p:cNvPr id="13" name="Rectangle 12"/>
          <p:cNvSpPr>
            <a:spLocks noChangeArrowheads="1"/>
          </p:cNvSpPr>
          <p:nvPr/>
        </p:nvSpPr>
        <p:spPr bwMode="auto">
          <a:xfrm>
            <a:off x="7248525" y="3733800"/>
            <a:ext cx="538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FF0000"/>
                </a:solidFill>
              </a:rPr>
              <a:t>F</a:t>
            </a:r>
            <a:r>
              <a:rPr lang="en-US" sz="2800" baseline="-25000">
                <a:solidFill>
                  <a:srgbClr val="FF0000"/>
                </a:solidFill>
              </a:rPr>
              <a:t>0</a:t>
            </a:r>
            <a:endParaRPr lang="en-US" sz="2800" baseline="-25000"/>
          </a:p>
        </p:txBody>
      </p:sp>
      <p:sp>
        <p:nvSpPr>
          <p:cNvPr id="14" name="Rectangle 13"/>
          <p:cNvSpPr>
            <a:spLocks noChangeArrowheads="1"/>
          </p:cNvSpPr>
          <p:nvPr/>
        </p:nvSpPr>
        <p:spPr bwMode="auto">
          <a:xfrm>
            <a:off x="4343400" y="3925888"/>
            <a:ext cx="663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a:solidFill>
                  <a:srgbClr val="0000FF"/>
                </a:solidFill>
              </a:rPr>
              <a:t>E</a:t>
            </a:r>
            <a:r>
              <a:rPr lang="en-US" sz="3600" baseline="-25000">
                <a:solidFill>
                  <a:srgbClr val="0000FF"/>
                </a:solidFill>
              </a:rPr>
              <a:t>0</a:t>
            </a:r>
          </a:p>
        </p:txBody>
      </p:sp>
      <p:sp>
        <p:nvSpPr>
          <p:cNvPr id="37" name="Rectangle 36"/>
          <p:cNvSpPr>
            <a:spLocks noChangeArrowheads="1"/>
          </p:cNvSpPr>
          <p:nvPr/>
        </p:nvSpPr>
        <p:spPr bwMode="auto">
          <a:xfrm>
            <a:off x="3913188" y="5373688"/>
            <a:ext cx="14970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a:solidFill>
                  <a:srgbClr val="0000FF"/>
                </a:solidFill>
              </a:rPr>
              <a:t>E &gt; E</a:t>
            </a:r>
            <a:r>
              <a:rPr lang="en-US" sz="3600" baseline="-25000">
                <a:solidFill>
                  <a:srgbClr val="0000FF"/>
                </a:solidFill>
              </a:rPr>
              <a:t>0</a:t>
            </a:r>
          </a:p>
        </p:txBody>
      </p:sp>
      <p:sp>
        <p:nvSpPr>
          <p:cNvPr id="40" name="Rectangle 39"/>
          <p:cNvSpPr>
            <a:spLocks noChangeArrowheads="1"/>
          </p:cNvSpPr>
          <p:nvPr/>
        </p:nvSpPr>
        <p:spPr bwMode="auto">
          <a:xfrm>
            <a:off x="1371600" y="3733800"/>
            <a:ext cx="536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FF0000"/>
                </a:solidFill>
              </a:rPr>
              <a:t>F</a:t>
            </a:r>
            <a:r>
              <a:rPr lang="en-US" sz="2800" baseline="-25000">
                <a:solidFill>
                  <a:srgbClr val="FF0000"/>
                </a:solidFill>
              </a:rPr>
              <a:t>0</a:t>
            </a:r>
            <a:endParaRPr lang="en-US" sz="2800" baseline="-25000"/>
          </a:p>
        </p:txBody>
      </p:sp>
      <p:sp>
        <p:nvSpPr>
          <p:cNvPr id="28" name="Rectangle 27"/>
          <p:cNvSpPr>
            <a:spLocks noChangeArrowheads="1"/>
          </p:cNvSpPr>
          <p:nvPr/>
        </p:nvSpPr>
        <p:spPr bwMode="auto">
          <a:xfrm>
            <a:off x="2057400" y="5181600"/>
            <a:ext cx="40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FF0000"/>
                </a:solidFill>
              </a:rPr>
              <a:t>F</a:t>
            </a:r>
            <a:endParaRPr lang="en-US" sz="2800" baseline="-25000"/>
          </a:p>
        </p:txBody>
      </p:sp>
      <p:sp>
        <p:nvSpPr>
          <p:cNvPr id="29" name="Rectangle 28"/>
          <p:cNvSpPr>
            <a:spLocks noChangeArrowheads="1"/>
          </p:cNvSpPr>
          <p:nvPr/>
        </p:nvSpPr>
        <p:spPr bwMode="auto">
          <a:xfrm>
            <a:off x="6781800" y="5181600"/>
            <a:ext cx="403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FF0000"/>
                </a:solidFill>
              </a:rPr>
              <a:t>F</a:t>
            </a:r>
            <a:endParaRPr lang="en-US" sz="2800" baseline="-25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37" grpId="0"/>
      <p:bldP spid="40" grpId="0"/>
      <p:bldP spid="28" grpId="0"/>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696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444297B-20EF-4227-BF3D-C81BF59BF39A}" type="slidenum">
              <a:rPr lang="en-US" sz="1400" smtClean="0"/>
              <a:pPr eaLnBrk="1" hangingPunct="1"/>
              <a:t>56</a:t>
            </a:fld>
            <a:endParaRPr lang="en-US" sz="1400" smtClean="0"/>
          </a:p>
        </p:txBody>
      </p:sp>
      <p:sp>
        <p:nvSpPr>
          <p:cNvPr id="69636" name="Rectangle 2"/>
          <p:cNvSpPr>
            <a:spLocks noGrp="1" noChangeArrowheads="1"/>
          </p:cNvSpPr>
          <p:nvPr>
            <p:ph type="title"/>
          </p:nvPr>
        </p:nvSpPr>
        <p:spPr/>
        <p:txBody>
          <a:bodyPr/>
          <a:lstStyle/>
          <a:p>
            <a:pPr eaLnBrk="1" hangingPunct="1"/>
            <a:r>
              <a:rPr lang="en-US" smtClean="0">
                <a:solidFill>
                  <a:srgbClr val="FF0000"/>
                </a:solidFill>
              </a:rPr>
              <a:t>Molecular Dynamics</a:t>
            </a:r>
          </a:p>
        </p:txBody>
      </p:sp>
      <p:sp>
        <p:nvSpPr>
          <p:cNvPr id="69637" name="Rectangle 3"/>
          <p:cNvSpPr>
            <a:spLocks noGrp="1" noChangeArrowheads="1"/>
          </p:cNvSpPr>
          <p:nvPr>
            <p:ph type="body" idx="1"/>
          </p:nvPr>
        </p:nvSpPr>
        <p:spPr>
          <a:xfrm>
            <a:off x="1295400" y="1371600"/>
            <a:ext cx="6553200" cy="533400"/>
          </a:xfrm>
        </p:spPr>
        <p:txBody>
          <a:bodyPr/>
          <a:lstStyle/>
          <a:p>
            <a:pPr algn="ctr" eaLnBrk="1" hangingPunct="1">
              <a:buFontTx/>
              <a:buNone/>
            </a:pPr>
            <a:r>
              <a:rPr lang="en-US" sz="2400" smtClean="0">
                <a:solidFill>
                  <a:srgbClr val="009900"/>
                </a:solidFill>
              </a:rPr>
              <a:t>Atomic data in 4D: time dependent simulation</a:t>
            </a:r>
          </a:p>
        </p:txBody>
      </p:sp>
      <p:pic>
        <p:nvPicPr>
          <p:cNvPr id="69638" name="Picture 4" descr="New_cartoon_with_chlorines_15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30237" y="2012951"/>
            <a:ext cx="385127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3029" name="Rectangle 5"/>
          <p:cNvSpPr>
            <a:spLocks noChangeArrowheads="1"/>
          </p:cNvSpPr>
          <p:nvPr/>
        </p:nvSpPr>
        <p:spPr bwMode="auto">
          <a:xfrm>
            <a:off x="4724400" y="2209800"/>
            <a:ext cx="4267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ts val="1200"/>
              </a:spcBef>
              <a:buFontTx/>
              <a:buChar char="•"/>
            </a:pPr>
            <a:r>
              <a:rPr lang="en-US" sz="2400">
                <a:sym typeface="Wingdings" pitchFamily="2" charset="2"/>
              </a:rPr>
              <a:t>Example: 36 residue villin headpeice</a:t>
            </a:r>
            <a:endParaRPr lang="en-US" sz="2400"/>
          </a:p>
          <a:p>
            <a:pPr marL="342900" indent="-342900" algn="l">
              <a:spcBef>
                <a:spcPts val="1200"/>
              </a:spcBef>
              <a:buFontTx/>
              <a:buChar char="•"/>
            </a:pPr>
            <a:r>
              <a:rPr lang="en-US" sz="2400"/>
              <a:t>All atoms are in motion</a:t>
            </a:r>
          </a:p>
          <a:p>
            <a:pPr marL="342900" indent="-342900" algn="l">
              <a:spcBef>
                <a:spcPts val="1200"/>
              </a:spcBef>
              <a:buFontTx/>
              <a:buChar char="•"/>
            </a:pPr>
            <a:r>
              <a:rPr lang="en-US" sz="2400"/>
              <a:t>FF to calculate energies</a:t>
            </a:r>
          </a:p>
          <a:p>
            <a:pPr marL="342900" indent="-342900" algn="l">
              <a:spcBef>
                <a:spcPts val="1200"/>
              </a:spcBef>
              <a:buFontTx/>
              <a:buChar char="•"/>
            </a:pPr>
            <a:r>
              <a:rPr lang="en-US" sz="2400"/>
              <a:t>Energies </a:t>
            </a:r>
            <a:r>
              <a:rPr lang="en-US" sz="2400">
                <a:sym typeface="Wingdings" pitchFamily="2" charset="2"/>
              </a:rPr>
              <a:t> forces</a:t>
            </a:r>
          </a:p>
          <a:p>
            <a:pPr marL="342900" indent="-342900" algn="l">
              <a:spcBef>
                <a:spcPts val="1200"/>
              </a:spcBef>
              <a:buFontTx/>
              <a:buChar char="•"/>
            </a:pPr>
            <a:r>
              <a:rPr lang="en-US" sz="2400">
                <a:sym typeface="Wingdings" pitchFamily="2" charset="2"/>
              </a:rPr>
              <a:t>Forces are applied to each atom at each timestep</a:t>
            </a:r>
          </a:p>
          <a:p>
            <a:pPr marL="342900" indent="-342900" algn="l">
              <a:spcBef>
                <a:spcPts val="1200"/>
              </a:spcBef>
              <a:buFontTx/>
              <a:buChar char="•"/>
            </a:pPr>
            <a:r>
              <a:rPr lang="en-US" sz="2400">
                <a:sym typeface="Wingdings" pitchFamily="2" charset="2"/>
              </a:rPr>
              <a:t>Timestep ~1 fs = 10</a:t>
            </a:r>
            <a:r>
              <a:rPr lang="en-US" sz="2400" baseline="30000">
                <a:sym typeface="Wingdings" pitchFamily="2" charset="2"/>
              </a:rPr>
              <a:t>-15 </a:t>
            </a:r>
            <a:r>
              <a:rPr lang="en-US" sz="2400">
                <a:sym typeface="Wingdings" pitchFamily="2" charset="2"/>
              </a:rPr>
              <a: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302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302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302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5302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30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20483"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2048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0DF8D680-A0D0-4AD6-8E2D-EC8AD1324E65}" type="slidenum">
              <a:rPr lang="en-US" b="0"/>
              <a:pPr/>
              <a:t>57</a:t>
            </a:fld>
            <a:endParaRPr lang="en-US" b="0"/>
          </a:p>
        </p:txBody>
      </p:sp>
      <p:sp>
        <p:nvSpPr>
          <p:cNvPr id="20485" name="Rectangle 2"/>
          <p:cNvSpPr>
            <a:spLocks noGrp="1" noChangeArrowheads="1"/>
          </p:cNvSpPr>
          <p:nvPr>
            <p:ph type="title"/>
          </p:nvPr>
        </p:nvSpPr>
        <p:spPr>
          <a:xfrm>
            <a:off x="685800" y="152400"/>
            <a:ext cx="7772400" cy="1143000"/>
          </a:xfrm>
        </p:spPr>
        <p:txBody>
          <a:bodyPr/>
          <a:lstStyle/>
          <a:p>
            <a:pPr eaLnBrk="1" hangingPunct="1"/>
            <a:r>
              <a:rPr lang="de-DE" smtClean="0">
                <a:solidFill>
                  <a:srgbClr val="FF0000"/>
                </a:solidFill>
              </a:rPr>
              <a:t>Generate the Trajectory</a:t>
            </a:r>
            <a:endParaRPr lang="en-US" smtClean="0">
              <a:solidFill>
                <a:srgbClr val="FF0000"/>
              </a:solidFill>
            </a:endParaRPr>
          </a:p>
        </p:txBody>
      </p:sp>
      <p:sp>
        <p:nvSpPr>
          <p:cNvPr id="1202179" name="Text Box 3"/>
          <p:cNvSpPr txBox="1">
            <a:spLocks noChangeArrowheads="1"/>
          </p:cNvSpPr>
          <p:nvPr/>
        </p:nvSpPr>
        <p:spPr bwMode="auto">
          <a:xfrm>
            <a:off x="669925" y="1636713"/>
            <a:ext cx="7864475"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de-DE" sz="2400" b="0" dirty="0">
                <a:solidFill>
                  <a:srgbClr val="009900"/>
                </a:solidFill>
              </a:rPr>
              <a:t>Solve the differential equations numerically:</a:t>
            </a:r>
          </a:p>
          <a:p>
            <a:pPr lvl="1" algn="l" eaLnBrk="1" hangingPunct="1"/>
            <a:r>
              <a:rPr lang="de-DE" sz="2400" b="0" dirty="0"/>
              <a:t>A small finite time step </a:t>
            </a:r>
            <a:r>
              <a:rPr lang="de-DE" sz="2400" b="0" dirty="0">
                <a:latin typeface="Symbol" panose="05050102010706020507" pitchFamily="18" charset="2"/>
              </a:rPr>
              <a:t>D</a:t>
            </a:r>
            <a:r>
              <a:rPr lang="de-DE" sz="2400" b="0" i="1" dirty="0"/>
              <a:t>t</a:t>
            </a:r>
            <a:r>
              <a:rPr lang="de-DE" sz="2400" b="0" dirty="0"/>
              <a:t>.</a:t>
            </a:r>
          </a:p>
          <a:p>
            <a:pPr algn="l" eaLnBrk="1" hangingPunct="1"/>
            <a:endParaRPr lang="de-DE" sz="2400" b="0" dirty="0"/>
          </a:p>
          <a:p>
            <a:pPr algn="l" eaLnBrk="1" hangingPunct="1"/>
            <a:endParaRPr lang="de-DE" sz="1200" b="0" dirty="0">
              <a:latin typeface="Times New Roman" panose="02020603050405020304" pitchFamily="18" charset="0"/>
            </a:endParaRPr>
          </a:p>
          <a:p>
            <a:pPr algn="l" eaLnBrk="1" hangingPunct="1"/>
            <a:endParaRPr lang="de-DE" sz="1200" b="0" dirty="0">
              <a:latin typeface="Times New Roman" panose="02020603050405020304" pitchFamily="18" charset="0"/>
            </a:endParaRPr>
          </a:p>
          <a:p>
            <a:pPr algn="l" eaLnBrk="1" hangingPunct="1"/>
            <a:r>
              <a:rPr lang="de-DE" sz="2400" b="0" dirty="0" smtClean="0">
                <a:solidFill>
                  <a:srgbClr val="009900"/>
                </a:solidFill>
              </a:rPr>
              <a:t>Conservation of energy</a:t>
            </a:r>
            <a:r>
              <a:rPr lang="de-DE" sz="2400" b="0" dirty="0">
                <a:solidFill>
                  <a:srgbClr val="009900"/>
                </a:solidFill>
              </a:rPr>
              <a:t>: </a:t>
            </a:r>
          </a:p>
          <a:p>
            <a:pPr lvl="1" algn="l" eaLnBrk="1" hangingPunct="1"/>
            <a:r>
              <a:rPr lang="de-DE" sz="2400" b="0" dirty="0"/>
              <a:t>Kinetic and potential energies can fluctuate, but the total energy should be conserved (~ 0.01%).</a:t>
            </a:r>
          </a:p>
          <a:p>
            <a:pPr algn="l" eaLnBrk="1" hangingPunct="1"/>
            <a:endParaRPr lang="de-DE" sz="1200" b="0" dirty="0"/>
          </a:p>
          <a:p>
            <a:pPr algn="l" eaLnBrk="1" hangingPunct="1"/>
            <a:endParaRPr lang="de-DE" sz="1200" b="0" dirty="0"/>
          </a:p>
          <a:p>
            <a:pPr algn="l" eaLnBrk="1" hangingPunct="1"/>
            <a:r>
              <a:rPr lang="de-DE" sz="2400" b="0" dirty="0">
                <a:solidFill>
                  <a:srgbClr val="009900"/>
                </a:solidFill>
              </a:rPr>
              <a:t>Computational effort:</a:t>
            </a:r>
            <a:r>
              <a:rPr lang="de-DE" sz="2400" b="0" dirty="0"/>
              <a:t> </a:t>
            </a:r>
          </a:p>
          <a:p>
            <a:pPr lvl="1" algn="l" eaLnBrk="1" hangingPunct="1"/>
            <a:r>
              <a:rPr lang="de-DE" sz="2400" b="0" dirty="0"/>
              <a:t>Generate 10</a:t>
            </a:r>
            <a:r>
              <a:rPr lang="de-DE" sz="2400" b="0" baseline="30000" dirty="0"/>
              <a:t>6</a:t>
            </a:r>
            <a:r>
              <a:rPr lang="de-DE" sz="2400" b="0" dirty="0"/>
              <a:t> to 10</a:t>
            </a:r>
            <a:r>
              <a:rPr lang="de-DE" sz="2400" b="0" baseline="30000" dirty="0"/>
              <a:t>10</a:t>
            </a:r>
            <a:r>
              <a:rPr lang="de-DE" sz="2400" b="0" dirty="0"/>
              <a:t> </a:t>
            </a:r>
            <a:r>
              <a:rPr lang="de-DE" sz="2400" b="0" dirty="0">
                <a:solidFill>
                  <a:srgbClr val="FF0000"/>
                </a:solidFill>
              </a:rPr>
              <a:t>(or as many as possible!)</a:t>
            </a:r>
            <a:r>
              <a:rPr lang="de-DE" sz="2400" b="0" dirty="0"/>
              <a:t>   points in the phase space </a:t>
            </a:r>
            <a:endParaRPr lang="en-US" sz="2400" b="0" dirty="0"/>
          </a:p>
        </p:txBody>
      </p:sp>
      <p:sp>
        <p:nvSpPr>
          <p:cNvPr id="20487" name="Text Box 4"/>
          <p:cNvSpPr txBox="1">
            <a:spLocks noChangeArrowheads="1"/>
          </p:cNvSpPr>
          <p:nvPr/>
        </p:nvSpPr>
        <p:spPr bwMode="auto">
          <a:xfrm>
            <a:off x="974725" y="2174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sz="2400" b="0">
              <a:latin typeface="Times New Roman" panose="02020603050405020304" pitchFamily="18" charset="0"/>
            </a:endParaRPr>
          </a:p>
        </p:txBody>
      </p:sp>
      <p:sp>
        <p:nvSpPr>
          <p:cNvPr id="20488" name="Freeform 5"/>
          <p:cNvSpPr>
            <a:spLocks/>
          </p:cNvSpPr>
          <p:nvPr/>
        </p:nvSpPr>
        <p:spPr bwMode="auto">
          <a:xfrm>
            <a:off x="5410200" y="1803400"/>
            <a:ext cx="2667000" cy="1092200"/>
          </a:xfrm>
          <a:custGeom>
            <a:avLst/>
            <a:gdLst>
              <a:gd name="T0" fmla="*/ 0 w 1680"/>
              <a:gd name="T1" fmla="*/ 2147483647 h 688"/>
              <a:gd name="T2" fmla="*/ 2147483647 w 1680"/>
              <a:gd name="T3" fmla="*/ 2147483647 h 688"/>
              <a:gd name="T4" fmla="*/ 2147483647 w 1680"/>
              <a:gd name="T5" fmla="*/ 2147483647 h 688"/>
              <a:gd name="T6" fmla="*/ 2147483647 w 1680"/>
              <a:gd name="T7" fmla="*/ 2147483647 h 688"/>
              <a:gd name="T8" fmla="*/ 2147483647 w 1680"/>
              <a:gd name="T9" fmla="*/ 2147483647 h 688"/>
              <a:gd name="T10" fmla="*/ 2147483647 w 1680"/>
              <a:gd name="T11" fmla="*/ 2147483647 h 688"/>
              <a:gd name="T12" fmla="*/ 2147483647 w 1680"/>
              <a:gd name="T13" fmla="*/ 0 h 688"/>
              <a:gd name="T14" fmla="*/ 0 60000 65536"/>
              <a:gd name="T15" fmla="*/ 0 60000 65536"/>
              <a:gd name="T16" fmla="*/ 0 60000 65536"/>
              <a:gd name="T17" fmla="*/ 0 60000 65536"/>
              <a:gd name="T18" fmla="*/ 0 60000 65536"/>
              <a:gd name="T19" fmla="*/ 0 60000 65536"/>
              <a:gd name="T20" fmla="*/ 0 60000 65536"/>
              <a:gd name="T21" fmla="*/ 0 w 1680"/>
              <a:gd name="T22" fmla="*/ 0 h 688"/>
              <a:gd name="T23" fmla="*/ 1680 w 1680"/>
              <a:gd name="T24" fmla="*/ 688 h 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80" h="688">
                <a:moveTo>
                  <a:pt x="0" y="672"/>
                </a:moveTo>
                <a:cubicBezTo>
                  <a:pt x="60" y="592"/>
                  <a:pt x="120" y="512"/>
                  <a:pt x="192" y="480"/>
                </a:cubicBezTo>
                <a:cubicBezTo>
                  <a:pt x="264" y="448"/>
                  <a:pt x="312" y="448"/>
                  <a:pt x="432" y="480"/>
                </a:cubicBezTo>
                <a:cubicBezTo>
                  <a:pt x="552" y="512"/>
                  <a:pt x="768" y="656"/>
                  <a:pt x="912" y="672"/>
                </a:cubicBezTo>
                <a:cubicBezTo>
                  <a:pt x="1056" y="688"/>
                  <a:pt x="1208" y="672"/>
                  <a:pt x="1296" y="576"/>
                </a:cubicBezTo>
                <a:cubicBezTo>
                  <a:pt x="1384" y="480"/>
                  <a:pt x="1376" y="192"/>
                  <a:pt x="1440" y="96"/>
                </a:cubicBezTo>
                <a:cubicBezTo>
                  <a:pt x="1504" y="0"/>
                  <a:pt x="1592" y="0"/>
                  <a:pt x="1680"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2182" name="Line 6"/>
          <p:cNvSpPr>
            <a:spLocks noChangeShapeType="1"/>
          </p:cNvSpPr>
          <p:nvPr/>
        </p:nvSpPr>
        <p:spPr bwMode="auto">
          <a:xfrm flipV="1">
            <a:off x="5410200" y="2590800"/>
            <a:ext cx="304800" cy="304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2183" name="Line 7"/>
          <p:cNvSpPr>
            <a:spLocks noChangeShapeType="1"/>
          </p:cNvSpPr>
          <p:nvPr/>
        </p:nvSpPr>
        <p:spPr bwMode="auto">
          <a:xfrm flipV="1">
            <a:off x="5715000" y="2590800"/>
            <a:ext cx="381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2184" name="Line 8"/>
          <p:cNvSpPr>
            <a:spLocks noChangeShapeType="1"/>
          </p:cNvSpPr>
          <p:nvPr/>
        </p:nvSpPr>
        <p:spPr bwMode="auto">
          <a:xfrm>
            <a:off x="6096000" y="2590800"/>
            <a:ext cx="304800" cy="152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2185" name="Line 9"/>
          <p:cNvSpPr>
            <a:spLocks noChangeShapeType="1"/>
          </p:cNvSpPr>
          <p:nvPr/>
        </p:nvSpPr>
        <p:spPr bwMode="auto">
          <a:xfrm>
            <a:off x="6400800" y="2743200"/>
            <a:ext cx="3810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2186" name="Line 10"/>
          <p:cNvSpPr>
            <a:spLocks noChangeShapeType="1"/>
          </p:cNvSpPr>
          <p:nvPr/>
        </p:nvSpPr>
        <p:spPr bwMode="auto">
          <a:xfrm flipV="1">
            <a:off x="6781800" y="2819400"/>
            <a:ext cx="4572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2187" name="Line 11"/>
          <p:cNvSpPr>
            <a:spLocks noChangeShapeType="1"/>
          </p:cNvSpPr>
          <p:nvPr/>
        </p:nvSpPr>
        <p:spPr bwMode="auto">
          <a:xfrm flipV="1">
            <a:off x="7239000" y="2514600"/>
            <a:ext cx="304800" cy="304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2188" name="Line 12"/>
          <p:cNvSpPr>
            <a:spLocks noChangeShapeType="1"/>
          </p:cNvSpPr>
          <p:nvPr/>
        </p:nvSpPr>
        <p:spPr bwMode="auto">
          <a:xfrm flipV="1">
            <a:off x="7543800" y="2057400"/>
            <a:ext cx="76200" cy="457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2189" name="Line 13"/>
          <p:cNvSpPr>
            <a:spLocks noChangeShapeType="1"/>
          </p:cNvSpPr>
          <p:nvPr/>
        </p:nvSpPr>
        <p:spPr bwMode="auto">
          <a:xfrm flipV="1">
            <a:off x="7620000" y="1752600"/>
            <a:ext cx="304800" cy="304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2195664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02182"/>
                                        </p:tgtEl>
                                        <p:attrNameLst>
                                          <p:attrName>style.visibility</p:attrName>
                                        </p:attrNameLst>
                                      </p:cBhvr>
                                      <p:to>
                                        <p:strVal val="visible"/>
                                      </p:to>
                                    </p:set>
                                    <p:animEffect transition="in" filter="blinds(horizontal)">
                                      <p:cBhvr>
                                        <p:cTn id="7" dur="250"/>
                                        <p:tgtEl>
                                          <p:spTgt spid="1202182"/>
                                        </p:tgtEl>
                                      </p:cBhvr>
                                    </p:animEffect>
                                  </p:childTnLst>
                                </p:cTn>
                              </p:par>
                            </p:childTnLst>
                          </p:cTn>
                        </p:par>
                        <p:par>
                          <p:cTn id="8" fill="hold" nodeType="afterGroup">
                            <p:stCondLst>
                              <p:cond delay="250"/>
                            </p:stCondLst>
                            <p:childTnLst>
                              <p:par>
                                <p:cTn id="9" presetID="3" presetClass="entr" presetSubtype="10" fill="hold" grpId="0" nodeType="afterEffect">
                                  <p:stCondLst>
                                    <p:cond delay="0"/>
                                  </p:stCondLst>
                                  <p:childTnLst>
                                    <p:set>
                                      <p:cBhvr>
                                        <p:cTn id="10" dur="1" fill="hold">
                                          <p:stCondLst>
                                            <p:cond delay="0"/>
                                          </p:stCondLst>
                                        </p:cTn>
                                        <p:tgtEl>
                                          <p:spTgt spid="1202183"/>
                                        </p:tgtEl>
                                        <p:attrNameLst>
                                          <p:attrName>style.visibility</p:attrName>
                                        </p:attrNameLst>
                                      </p:cBhvr>
                                      <p:to>
                                        <p:strVal val="visible"/>
                                      </p:to>
                                    </p:set>
                                    <p:animEffect transition="in" filter="blinds(horizontal)">
                                      <p:cBhvr>
                                        <p:cTn id="11" dur="250"/>
                                        <p:tgtEl>
                                          <p:spTgt spid="1202183"/>
                                        </p:tgtEl>
                                      </p:cBhvr>
                                    </p:animEffect>
                                  </p:childTnLst>
                                </p:cTn>
                              </p:par>
                            </p:childTnLst>
                          </p:cTn>
                        </p:par>
                        <p:par>
                          <p:cTn id="12" fill="hold" nodeType="afterGroup">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1202184"/>
                                        </p:tgtEl>
                                        <p:attrNameLst>
                                          <p:attrName>style.visibility</p:attrName>
                                        </p:attrNameLst>
                                      </p:cBhvr>
                                      <p:to>
                                        <p:strVal val="visible"/>
                                      </p:to>
                                    </p:set>
                                    <p:animEffect transition="in" filter="blinds(horizontal)">
                                      <p:cBhvr>
                                        <p:cTn id="15" dur="250"/>
                                        <p:tgtEl>
                                          <p:spTgt spid="1202184"/>
                                        </p:tgtEl>
                                      </p:cBhvr>
                                    </p:animEffect>
                                  </p:childTnLst>
                                </p:cTn>
                              </p:par>
                            </p:childTnLst>
                          </p:cTn>
                        </p:par>
                        <p:par>
                          <p:cTn id="16" fill="hold" nodeType="afterGroup">
                            <p:stCondLst>
                              <p:cond delay="750"/>
                            </p:stCondLst>
                            <p:childTnLst>
                              <p:par>
                                <p:cTn id="17" presetID="3" presetClass="entr" presetSubtype="10" fill="hold" grpId="0" nodeType="afterEffect">
                                  <p:stCondLst>
                                    <p:cond delay="0"/>
                                  </p:stCondLst>
                                  <p:childTnLst>
                                    <p:set>
                                      <p:cBhvr>
                                        <p:cTn id="18" dur="1" fill="hold">
                                          <p:stCondLst>
                                            <p:cond delay="0"/>
                                          </p:stCondLst>
                                        </p:cTn>
                                        <p:tgtEl>
                                          <p:spTgt spid="1202185"/>
                                        </p:tgtEl>
                                        <p:attrNameLst>
                                          <p:attrName>style.visibility</p:attrName>
                                        </p:attrNameLst>
                                      </p:cBhvr>
                                      <p:to>
                                        <p:strVal val="visible"/>
                                      </p:to>
                                    </p:set>
                                    <p:animEffect transition="in" filter="blinds(horizontal)">
                                      <p:cBhvr>
                                        <p:cTn id="19" dur="250"/>
                                        <p:tgtEl>
                                          <p:spTgt spid="1202185"/>
                                        </p:tgtEl>
                                      </p:cBhvr>
                                    </p:animEffect>
                                  </p:childTnLst>
                                </p:cTn>
                              </p:par>
                            </p:childTnLst>
                          </p:cTn>
                        </p:par>
                        <p:par>
                          <p:cTn id="20" fill="hold" nodeType="afterGroup">
                            <p:stCondLst>
                              <p:cond delay="1000"/>
                            </p:stCondLst>
                            <p:childTnLst>
                              <p:par>
                                <p:cTn id="21" presetID="3" presetClass="entr" presetSubtype="10" fill="hold" grpId="0" nodeType="afterEffect">
                                  <p:stCondLst>
                                    <p:cond delay="0"/>
                                  </p:stCondLst>
                                  <p:childTnLst>
                                    <p:set>
                                      <p:cBhvr>
                                        <p:cTn id="22" dur="1" fill="hold">
                                          <p:stCondLst>
                                            <p:cond delay="0"/>
                                          </p:stCondLst>
                                        </p:cTn>
                                        <p:tgtEl>
                                          <p:spTgt spid="1202186"/>
                                        </p:tgtEl>
                                        <p:attrNameLst>
                                          <p:attrName>style.visibility</p:attrName>
                                        </p:attrNameLst>
                                      </p:cBhvr>
                                      <p:to>
                                        <p:strVal val="visible"/>
                                      </p:to>
                                    </p:set>
                                    <p:animEffect transition="in" filter="blinds(horizontal)">
                                      <p:cBhvr>
                                        <p:cTn id="23" dur="250"/>
                                        <p:tgtEl>
                                          <p:spTgt spid="1202186"/>
                                        </p:tgtEl>
                                      </p:cBhvr>
                                    </p:animEffect>
                                  </p:childTnLst>
                                </p:cTn>
                              </p:par>
                            </p:childTnLst>
                          </p:cTn>
                        </p:par>
                        <p:par>
                          <p:cTn id="24" fill="hold" nodeType="afterGroup">
                            <p:stCondLst>
                              <p:cond delay="1250"/>
                            </p:stCondLst>
                            <p:childTnLst>
                              <p:par>
                                <p:cTn id="25" presetID="3" presetClass="entr" presetSubtype="10" fill="hold" grpId="0" nodeType="afterEffect">
                                  <p:stCondLst>
                                    <p:cond delay="0"/>
                                  </p:stCondLst>
                                  <p:childTnLst>
                                    <p:set>
                                      <p:cBhvr>
                                        <p:cTn id="26" dur="1" fill="hold">
                                          <p:stCondLst>
                                            <p:cond delay="0"/>
                                          </p:stCondLst>
                                        </p:cTn>
                                        <p:tgtEl>
                                          <p:spTgt spid="1202187"/>
                                        </p:tgtEl>
                                        <p:attrNameLst>
                                          <p:attrName>style.visibility</p:attrName>
                                        </p:attrNameLst>
                                      </p:cBhvr>
                                      <p:to>
                                        <p:strVal val="visible"/>
                                      </p:to>
                                    </p:set>
                                    <p:animEffect transition="in" filter="blinds(horizontal)">
                                      <p:cBhvr>
                                        <p:cTn id="27" dur="250"/>
                                        <p:tgtEl>
                                          <p:spTgt spid="1202187"/>
                                        </p:tgtEl>
                                      </p:cBhvr>
                                    </p:animEffect>
                                  </p:childTnLst>
                                </p:cTn>
                              </p:par>
                            </p:childTnLst>
                          </p:cTn>
                        </p:par>
                        <p:par>
                          <p:cTn id="28" fill="hold" nodeType="afterGroup">
                            <p:stCondLst>
                              <p:cond delay="1500"/>
                            </p:stCondLst>
                            <p:childTnLst>
                              <p:par>
                                <p:cTn id="29" presetID="3" presetClass="entr" presetSubtype="10" fill="hold" grpId="0" nodeType="afterEffect">
                                  <p:stCondLst>
                                    <p:cond delay="0"/>
                                  </p:stCondLst>
                                  <p:childTnLst>
                                    <p:set>
                                      <p:cBhvr>
                                        <p:cTn id="30" dur="1" fill="hold">
                                          <p:stCondLst>
                                            <p:cond delay="0"/>
                                          </p:stCondLst>
                                        </p:cTn>
                                        <p:tgtEl>
                                          <p:spTgt spid="1202188"/>
                                        </p:tgtEl>
                                        <p:attrNameLst>
                                          <p:attrName>style.visibility</p:attrName>
                                        </p:attrNameLst>
                                      </p:cBhvr>
                                      <p:to>
                                        <p:strVal val="visible"/>
                                      </p:to>
                                    </p:set>
                                    <p:animEffect transition="in" filter="blinds(horizontal)">
                                      <p:cBhvr>
                                        <p:cTn id="31" dur="250"/>
                                        <p:tgtEl>
                                          <p:spTgt spid="1202188"/>
                                        </p:tgtEl>
                                      </p:cBhvr>
                                    </p:animEffect>
                                  </p:childTnLst>
                                </p:cTn>
                              </p:par>
                            </p:childTnLst>
                          </p:cTn>
                        </p:par>
                        <p:par>
                          <p:cTn id="32" fill="hold" nodeType="afterGroup">
                            <p:stCondLst>
                              <p:cond delay="1750"/>
                            </p:stCondLst>
                            <p:childTnLst>
                              <p:par>
                                <p:cTn id="33" presetID="3" presetClass="entr" presetSubtype="10" fill="hold" grpId="0" nodeType="afterEffect">
                                  <p:stCondLst>
                                    <p:cond delay="0"/>
                                  </p:stCondLst>
                                  <p:childTnLst>
                                    <p:set>
                                      <p:cBhvr>
                                        <p:cTn id="34" dur="1" fill="hold">
                                          <p:stCondLst>
                                            <p:cond delay="0"/>
                                          </p:stCondLst>
                                        </p:cTn>
                                        <p:tgtEl>
                                          <p:spTgt spid="1202189"/>
                                        </p:tgtEl>
                                        <p:attrNameLst>
                                          <p:attrName>style.visibility</p:attrName>
                                        </p:attrNameLst>
                                      </p:cBhvr>
                                      <p:to>
                                        <p:strVal val="visible"/>
                                      </p:to>
                                    </p:set>
                                    <p:animEffect transition="in" filter="blinds(horizontal)">
                                      <p:cBhvr>
                                        <p:cTn id="35" dur="250"/>
                                        <p:tgtEl>
                                          <p:spTgt spid="120218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1202179">
                                            <p:txEl>
                                              <p:pRg st="5" end="5"/>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02179">
                                            <p:txEl>
                                              <p:pRg st="6" end="6"/>
                                            </p:txEl>
                                          </p:spTgt>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1202179">
                                            <p:txEl>
                                              <p:pRg st="9" end="9"/>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021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2182" grpId="0" animBg="1"/>
      <p:bldP spid="1202183" grpId="0" animBg="1"/>
      <p:bldP spid="1202184" grpId="0" animBg="1"/>
      <p:bldP spid="1202185" grpId="0" animBg="1"/>
      <p:bldP spid="1202186" grpId="0" animBg="1"/>
      <p:bldP spid="1202187" grpId="0" animBg="1"/>
      <p:bldP spid="1202188" grpId="0" animBg="1"/>
      <p:bldP spid="120218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5" name="Rectangle 3"/>
          <p:cNvSpPr>
            <a:spLocks noGrp="1" noChangeArrowheads="1"/>
          </p:cNvSpPr>
          <p:nvPr>
            <p:ph type="body" idx="1"/>
          </p:nvPr>
        </p:nvSpPr>
        <p:spPr>
          <a:xfrm>
            <a:off x="685800" y="1219200"/>
            <a:ext cx="8001000" cy="4876800"/>
          </a:xfrm>
        </p:spPr>
        <p:txBody>
          <a:bodyPr/>
          <a:lstStyle/>
          <a:p>
            <a:pPr eaLnBrk="1" hangingPunct="1"/>
            <a:r>
              <a:rPr lang="en-US" sz="2400" dirty="0" smtClean="0">
                <a:solidFill>
                  <a:srgbClr val="009900"/>
                </a:solidFill>
              </a:rPr>
              <a:t>Random direction</a:t>
            </a:r>
          </a:p>
          <a:p>
            <a:pPr lvl="1" eaLnBrk="1" hangingPunct="1"/>
            <a:r>
              <a:rPr lang="en-US" sz="2400" dirty="0" smtClean="0"/>
              <a:t>randomize each </a:t>
            </a:r>
            <a:r>
              <a:rPr lang="en-US" sz="2400" i="1" dirty="0" smtClean="0"/>
              <a:t>vector</a:t>
            </a:r>
            <a:r>
              <a:rPr lang="en-US" sz="2400" dirty="0" smtClean="0"/>
              <a:t> component independently  by choosing point on spherical surface</a:t>
            </a:r>
          </a:p>
          <a:p>
            <a:pPr lvl="1" eaLnBrk="1" hangingPunct="1"/>
            <a:endParaRPr lang="en-US" sz="1200" dirty="0" smtClean="0"/>
          </a:p>
          <a:p>
            <a:pPr eaLnBrk="1" hangingPunct="1"/>
            <a:r>
              <a:rPr lang="en-US" sz="2400" dirty="0" smtClean="0">
                <a:solidFill>
                  <a:srgbClr val="009900"/>
                </a:solidFill>
              </a:rPr>
              <a:t>Magnitude consistent with desired temperature.</a:t>
            </a:r>
            <a:endParaRPr lang="en-US" sz="2400" dirty="0" smtClean="0">
              <a:solidFill>
                <a:srgbClr val="FF0000"/>
              </a:solidFill>
            </a:endParaRPr>
          </a:p>
          <a:p>
            <a:pPr lvl="1" eaLnBrk="1" hangingPunct="1"/>
            <a:r>
              <a:rPr lang="en-US" sz="2400" dirty="0" smtClean="0"/>
              <a:t>Maxwell-Boltzmann velocities</a:t>
            </a:r>
          </a:p>
          <a:p>
            <a:pPr lvl="1" eaLnBrk="1" hangingPunct="1"/>
            <a:endParaRPr lang="en-US" sz="2400" dirty="0" smtClean="0"/>
          </a:p>
          <a:p>
            <a:pPr lvl="1" eaLnBrk="1" hangingPunct="1"/>
            <a:endParaRPr lang="en-US" sz="2000" dirty="0" smtClean="0"/>
          </a:p>
          <a:p>
            <a:pPr lvl="1" eaLnBrk="1" hangingPunct="1"/>
            <a:r>
              <a:rPr lang="en-US" sz="2400" dirty="0" smtClean="0"/>
              <a:t>Same for y, z components</a:t>
            </a:r>
          </a:p>
          <a:p>
            <a:pPr lvl="1" eaLnBrk="1" hangingPunct="1"/>
            <a:r>
              <a:rPr lang="en-US" sz="2400" dirty="0" smtClean="0"/>
              <a:t>Assign randomly to get right temperature</a:t>
            </a:r>
          </a:p>
          <a:p>
            <a:pPr lvl="1" eaLnBrk="1" hangingPunct="1"/>
            <a:endParaRPr lang="en-US" sz="1000" dirty="0" smtClean="0"/>
          </a:p>
          <a:p>
            <a:pPr eaLnBrk="1" hangingPunct="1"/>
            <a:r>
              <a:rPr lang="en-US" sz="2400" dirty="0" smtClean="0">
                <a:solidFill>
                  <a:srgbClr val="009900"/>
                </a:solidFill>
              </a:rPr>
              <a:t>Shift system to get zero center-of-mass momentum</a:t>
            </a:r>
          </a:p>
        </p:txBody>
      </p:sp>
      <p:sp>
        <p:nvSpPr>
          <p:cNvPr id="307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307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30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3E5B042-22AC-4E41-8C46-199FB8157284}" type="slidenum">
              <a:rPr lang="en-US" b="0"/>
              <a:pPr/>
              <a:t>58</a:t>
            </a:fld>
            <a:endParaRPr lang="en-US" b="0"/>
          </a:p>
        </p:txBody>
      </p:sp>
      <p:sp>
        <p:nvSpPr>
          <p:cNvPr id="3078" name="Rectangle 2"/>
          <p:cNvSpPr>
            <a:spLocks noGrp="1" noChangeArrowheads="1"/>
          </p:cNvSpPr>
          <p:nvPr>
            <p:ph type="title"/>
          </p:nvPr>
        </p:nvSpPr>
        <p:spPr>
          <a:xfrm>
            <a:off x="685800" y="228600"/>
            <a:ext cx="7874000" cy="901700"/>
          </a:xfrm>
        </p:spPr>
        <p:txBody>
          <a:bodyPr/>
          <a:lstStyle/>
          <a:p>
            <a:pPr eaLnBrk="1" hangingPunct="1"/>
            <a:r>
              <a:rPr lang="en-US" smtClean="0">
                <a:solidFill>
                  <a:srgbClr val="FF0000"/>
                </a:solidFill>
              </a:rPr>
              <a:t>Initial Velocities</a:t>
            </a:r>
          </a:p>
        </p:txBody>
      </p:sp>
      <p:grpSp>
        <p:nvGrpSpPr>
          <p:cNvPr id="4" name="Group 3"/>
          <p:cNvGrpSpPr/>
          <p:nvPr/>
        </p:nvGrpSpPr>
        <p:grpSpPr>
          <a:xfrm>
            <a:off x="6152330" y="3244096"/>
            <a:ext cx="2886286" cy="1446550"/>
            <a:chOff x="6152330" y="3180944"/>
            <a:chExt cx="2886286" cy="1446550"/>
          </a:xfrm>
        </p:grpSpPr>
        <p:sp>
          <p:nvSpPr>
            <p:cNvPr id="16" name="Rectangle 15"/>
            <p:cNvSpPr>
              <a:spLocks noChangeArrowheads="1"/>
            </p:cNvSpPr>
            <p:nvPr/>
          </p:nvSpPr>
          <p:spPr bwMode="auto">
            <a:xfrm>
              <a:off x="6553200" y="3180944"/>
              <a:ext cx="248541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200" dirty="0" smtClean="0">
                  <a:solidFill>
                    <a:srgbClr val="FF0000"/>
                  </a:solidFill>
                </a:rPr>
                <a:t>Note that this exponent is </a:t>
              </a:r>
              <a:r>
                <a:rPr lang="en-US" sz="2200" dirty="0">
                  <a:solidFill>
                    <a:srgbClr val="FF0000"/>
                  </a:solidFill>
                </a:rPr>
                <a:t>just the </a:t>
              </a:r>
              <a:r>
                <a:rPr lang="en-US" sz="2200" dirty="0" smtClean="0">
                  <a:solidFill>
                    <a:srgbClr val="FF0000"/>
                  </a:solidFill>
                </a:rPr>
                <a:t>kinetic energy </a:t>
              </a:r>
              <a:r>
                <a:rPr lang="en-US" sz="2200" dirty="0">
                  <a:solidFill>
                    <a:srgbClr val="FF0000"/>
                  </a:solidFill>
                </a:rPr>
                <a:t>in units of </a:t>
              </a:r>
              <a:r>
                <a:rPr lang="en-US" sz="2200" dirty="0" err="1">
                  <a:solidFill>
                    <a:srgbClr val="FF0000"/>
                  </a:solidFill>
                </a:rPr>
                <a:t>kT</a:t>
              </a:r>
              <a:endParaRPr lang="en-US" sz="2200" dirty="0">
                <a:solidFill>
                  <a:srgbClr val="FF0000"/>
                </a:solidFill>
              </a:endParaRPr>
            </a:p>
          </p:txBody>
        </p:sp>
        <p:cxnSp>
          <p:nvCxnSpPr>
            <p:cNvPr id="17" name="Straight Connector 16"/>
            <p:cNvCxnSpPr/>
            <p:nvPr/>
          </p:nvCxnSpPr>
          <p:spPr>
            <a:xfrm flipH="1">
              <a:off x="6152330" y="3733800"/>
              <a:ext cx="477070" cy="1"/>
            </a:xfrm>
            <a:prstGeom prst="line">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stretch>
            <a:fillRect/>
          </a:stretch>
        </p:blipFill>
        <p:spPr>
          <a:xfrm>
            <a:off x="1654672" y="3361833"/>
            <a:ext cx="4517528" cy="1286367"/>
          </a:xfrm>
          <a:prstGeom prst="rect">
            <a:avLst/>
          </a:prstGeom>
        </p:spPr>
      </p:pic>
    </p:spTree>
    <p:extLst>
      <p:ext uri="{BB962C8B-B14F-4D97-AF65-F5344CB8AC3E}">
        <p14:creationId xmlns:p14="http://schemas.microsoft.com/office/powerpoint/2010/main" val="3459935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677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771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771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6771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77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22531"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2253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34B56B54-2491-4E57-8B4B-DC64F197552E}" type="slidenum">
              <a:rPr lang="en-US" b="0"/>
              <a:pPr/>
              <a:t>59</a:t>
            </a:fld>
            <a:endParaRPr lang="en-US" b="0"/>
          </a:p>
        </p:txBody>
      </p:sp>
      <p:sp>
        <p:nvSpPr>
          <p:cNvPr id="22533" name="Text Box 2"/>
          <p:cNvSpPr txBox="1">
            <a:spLocks noChangeArrowheads="1"/>
          </p:cNvSpPr>
          <p:nvPr/>
        </p:nvSpPr>
        <p:spPr bwMode="auto">
          <a:xfrm>
            <a:off x="533400" y="1327150"/>
            <a:ext cx="82613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GB" sz="2400" b="0"/>
              <a:t>The average speed of nitrogen in air of 300 K is about 520 m/s. The ensemble of speeds is best described by a Maxwell distribution.</a:t>
            </a:r>
          </a:p>
        </p:txBody>
      </p:sp>
      <p:pic>
        <p:nvPicPr>
          <p:cNvPr id="22534" name="Picture 3" descr="AAAKKNM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00338"/>
            <a:ext cx="3146425"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 Box 4"/>
          <p:cNvSpPr txBox="1">
            <a:spLocks noChangeArrowheads="1"/>
          </p:cNvSpPr>
          <p:nvPr/>
        </p:nvSpPr>
        <p:spPr bwMode="auto">
          <a:xfrm>
            <a:off x="3889375" y="2590800"/>
            <a:ext cx="4797425"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GB" sz="2200" b="0" dirty="0"/>
              <a:t>Back of the envelope calculation:</a:t>
            </a:r>
          </a:p>
          <a:p>
            <a:pPr eaLnBrk="1" hangingPunct="1"/>
            <a:r>
              <a:rPr lang="en-GB" sz="2200" b="0" dirty="0">
                <a:solidFill>
                  <a:srgbClr val="0000FF"/>
                </a:solidFill>
              </a:rPr>
              <a:t>500 m/s = </a:t>
            </a:r>
            <a:r>
              <a:rPr lang="en-GB" sz="2200" b="0" dirty="0" smtClean="0">
                <a:solidFill>
                  <a:srgbClr val="0000FF"/>
                </a:solidFill>
              </a:rPr>
              <a:t>0.005 </a:t>
            </a:r>
            <a:r>
              <a:rPr lang="en-US" sz="2200" b="0" dirty="0" smtClean="0">
                <a:solidFill>
                  <a:srgbClr val="0000FF"/>
                </a:solidFill>
                <a:cs typeface="Arial" panose="020B0604020202020204" pitchFamily="34" charset="0"/>
              </a:rPr>
              <a:t>Å</a:t>
            </a:r>
            <a:r>
              <a:rPr lang="en-GB" sz="2200" b="0" dirty="0" smtClean="0">
                <a:solidFill>
                  <a:srgbClr val="0000FF"/>
                </a:solidFill>
              </a:rPr>
              <a:t>/fs </a:t>
            </a:r>
            <a:endParaRPr lang="en-GB" sz="2200" b="0" dirty="0">
              <a:solidFill>
                <a:srgbClr val="0000FF"/>
              </a:solidFill>
            </a:endParaRPr>
          </a:p>
          <a:p>
            <a:pPr eaLnBrk="1" hangingPunct="1"/>
            <a:endParaRPr lang="en-GB" sz="1200" b="0" dirty="0"/>
          </a:p>
          <a:p>
            <a:pPr eaLnBrk="1" hangingPunct="1"/>
            <a:r>
              <a:rPr lang="en-GB" sz="2200" b="0" dirty="0" smtClean="0"/>
              <a:t>Particles can move </a:t>
            </a:r>
            <a:r>
              <a:rPr lang="en-GB" sz="2200" b="0" dirty="0"/>
              <a:t>0.1 </a:t>
            </a:r>
            <a:r>
              <a:rPr lang="en-GB" sz="2200" b="0" dirty="0">
                <a:cs typeface="Arial" panose="020B0604020202020204" pitchFamily="34" charset="0"/>
              </a:rPr>
              <a:t>Å</a:t>
            </a:r>
            <a:r>
              <a:rPr lang="en-GB" sz="2200" b="0" dirty="0"/>
              <a:t> in a straight line before we calculate forces </a:t>
            </a:r>
            <a:r>
              <a:rPr lang="en-GB" sz="2200" b="0" dirty="0" smtClean="0"/>
              <a:t>again</a:t>
            </a:r>
          </a:p>
          <a:p>
            <a:pPr eaLnBrk="1" hangingPunct="1"/>
            <a:endParaRPr lang="en-GB" sz="1200" b="0" dirty="0"/>
          </a:p>
          <a:p>
            <a:pPr eaLnBrk="1" hangingPunct="1"/>
            <a:r>
              <a:rPr lang="en-GB" sz="2200" b="0" dirty="0" smtClean="0"/>
              <a:t>Must recalculate </a:t>
            </a:r>
            <a:r>
              <a:rPr lang="en-GB" sz="2200" b="0" dirty="0"/>
              <a:t>forces every ~20 fs for low </a:t>
            </a:r>
            <a:r>
              <a:rPr lang="en-GB" sz="2200" b="0" dirty="0" smtClean="0"/>
              <a:t>density gas phase simulation</a:t>
            </a:r>
            <a:endParaRPr lang="en-GB" sz="2200" b="0" dirty="0"/>
          </a:p>
        </p:txBody>
      </p:sp>
      <p:sp>
        <p:nvSpPr>
          <p:cNvPr id="22536" name="Rectangle 7"/>
          <p:cNvSpPr>
            <a:spLocks noGrp="1" noChangeArrowheads="1"/>
          </p:cNvSpPr>
          <p:nvPr>
            <p:ph type="title"/>
          </p:nvPr>
        </p:nvSpPr>
        <p:spPr>
          <a:xfrm>
            <a:off x="685800" y="76200"/>
            <a:ext cx="7772400" cy="1143000"/>
          </a:xfrm>
          <a:noFill/>
        </p:spPr>
        <p:txBody>
          <a:bodyPr/>
          <a:lstStyle/>
          <a:p>
            <a:pPr eaLnBrk="1" hangingPunct="1"/>
            <a:r>
              <a:rPr lang="de-DE" smtClean="0">
                <a:solidFill>
                  <a:srgbClr val="FF0000"/>
                </a:solidFill>
              </a:rPr>
              <a:t>Non-deterministic Scheme</a:t>
            </a:r>
            <a:endParaRPr lang="en-US" smtClean="0">
              <a:solidFill>
                <a:srgbClr val="FF0000"/>
              </a:solidFill>
            </a:endParaRPr>
          </a:p>
        </p:txBody>
      </p:sp>
      <p:sp>
        <p:nvSpPr>
          <p:cNvPr id="1176584" name="Rectangle 8"/>
          <p:cNvSpPr>
            <a:spLocks noChangeArrowheads="1"/>
          </p:cNvSpPr>
          <p:nvPr/>
        </p:nvSpPr>
        <p:spPr bwMode="auto">
          <a:xfrm>
            <a:off x="481013" y="5562600"/>
            <a:ext cx="8358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GB" sz="2400" b="0" dirty="0">
                <a:solidFill>
                  <a:srgbClr val="0000FF"/>
                </a:solidFill>
              </a:rPr>
              <a:t>In practice 1 fs integration steps are used for solution phase</a:t>
            </a:r>
            <a:endParaRPr lang="en-US" sz="2400" b="0" dirty="0">
              <a:solidFill>
                <a:srgbClr val="0000FF"/>
              </a:solidFill>
            </a:endParaRPr>
          </a:p>
        </p:txBody>
      </p:sp>
    </p:spTree>
    <p:extLst>
      <p:ext uri="{BB962C8B-B14F-4D97-AF65-F5344CB8AC3E}">
        <p14:creationId xmlns:p14="http://schemas.microsoft.com/office/powerpoint/2010/main" val="4132402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3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76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658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194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1C35987-BB4F-4D2E-BCC5-A20AD255592B}" type="slidenum">
              <a:rPr lang="en-US" sz="1400" smtClean="0"/>
              <a:pPr eaLnBrk="1" hangingPunct="1"/>
              <a:t>6</a:t>
            </a:fld>
            <a:endParaRPr lang="en-US" sz="1400" smtClean="0"/>
          </a:p>
        </p:txBody>
      </p:sp>
      <p:sp>
        <p:nvSpPr>
          <p:cNvPr id="19460" name="Rectangle 2"/>
          <p:cNvSpPr>
            <a:spLocks noGrp="1" noChangeArrowheads="1"/>
          </p:cNvSpPr>
          <p:nvPr>
            <p:ph type="title"/>
          </p:nvPr>
        </p:nvSpPr>
        <p:spPr/>
        <p:txBody>
          <a:bodyPr/>
          <a:lstStyle/>
          <a:p>
            <a:pPr eaLnBrk="1" hangingPunct="1"/>
            <a:r>
              <a:rPr lang="en-US" sz="4000" smtClean="0">
                <a:solidFill>
                  <a:srgbClr val="FF0000"/>
                </a:solidFill>
              </a:rPr>
              <a:t>Goals of Modeling &amp; Simulation</a:t>
            </a:r>
          </a:p>
        </p:txBody>
      </p:sp>
      <p:sp>
        <p:nvSpPr>
          <p:cNvPr id="93187" name="Rectangle 3"/>
          <p:cNvSpPr>
            <a:spLocks noGrp="1" noChangeArrowheads="1"/>
          </p:cNvSpPr>
          <p:nvPr>
            <p:ph type="body" idx="1"/>
          </p:nvPr>
        </p:nvSpPr>
        <p:spPr>
          <a:xfrm>
            <a:off x="457200" y="1562100"/>
            <a:ext cx="8458200" cy="4533900"/>
          </a:xfrm>
        </p:spPr>
        <p:txBody>
          <a:bodyPr/>
          <a:lstStyle/>
          <a:p>
            <a:pPr eaLnBrk="1" hangingPunct="1">
              <a:spcAft>
                <a:spcPct val="25000"/>
              </a:spcAft>
            </a:pPr>
            <a:r>
              <a:rPr lang="en-US" sz="2400" b="1" i="1" smtClean="0"/>
              <a:t>Understand</a:t>
            </a:r>
            <a:r>
              <a:rPr lang="en-US" sz="2400" smtClean="0"/>
              <a:t> how biomolecular systems behave/function</a:t>
            </a:r>
            <a:endParaRPr lang="en-US" sz="2400" b="1" i="1" smtClean="0"/>
          </a:p>
          <a:p>
            <a:pPr eaLnBrk="1" hangingPunct="1">
              <a:spcAft>
                <a:spcPct val="25000"/>
              </a:spcAft>
            </a:pPr>
            <a:r>
              <a:rPr lang="en-US" sz="2400" b="1" i="1" smtClean="0"/>
              <a:t>Calculate</a:t>
            </a:r>
            <a:r>
              <a:rPr lang="en-US" sz="2400" smtClean="0"/>
              <a:t> thermodynamic, kinetic, mechanistic and structural properties</a:t>
            </a:r>
          </a:p>
          <a:p>
            <a:pPr eaLnBrk="1" hangingPunct="1">
              <a:spcAft>
                <a:spcPct val="25000"/>
              </a:spcAft>
            </a:pPr>
            <a:r>
              <a:rPr lang="en-US" sz="2400" b="1" i="1" smtClean="0"/>
              <a:t>Gain insight</a:t>
            </a:r>
            <a:r>
              <a:rPr lang="en-US" sz="2400" smtClean="0"/>
              <a:t> and supplement experiment</a:t>
            </a:r>
          </a:p>
          <a:p>
            <a:pPr eaLnBrk="1" hangingPunct="1">
              <a:spcAft>
                <a:spcPct val="25000"/>
              </a:spcAft>
            </a:pPr>
            <a:r>
              <a:rPr lang="en-US" sz="2400" b="1" i="1" smtClean="0"/>
              <a:t>Improve</a:t>
            </a:r>
            <a:r>
              <a:rPr lang="en-US" sz="2400" smtClean="0"/>
              <a:t> modeling, predictive power, and knowledge for design</a:t>
            </a:r>
          </a:p>
          <a:p>
            <a:pPr eaLnBrk="1" hangingPunct="1">
              <a:spcAft>
                <a:spcPct val="25000"/>
              </a:spcAft>
            </a:pPr>
            <a:r>
              <a:rPr lang="en-US" sz="2400" b="1" i="1" smtClean="0"/>
              <a:t>Collaborate</a:t>
            </a:r>
            <a:r>
              <a:rPr lang="en-US" sz="2400" smtClean="0"/>
              <a:t> with experimental and analytical approaches</a:t>
            </a:r>
          </a:p>
          <a:p>
            <a:pPr eaLnBrk="1" hangingPunct="1">
              <a:spcAft>
                <a:spcPct val="25000"/>
              </a:spcAft>
            </a:pPr>
            <a:endParaRPr lang="en-US" sz="800" smtClean="0"/>
          </a:p>
          <a:p>
            <a:pPr algn="ctr" eaLnBrk="1" hangingPunct="1">
              <a:buFontTx/>
              <a:buNone/>
            </a:pPr>
            <a:r>
              <a:rPr lang="en-US" sz="2800" b="1" smtClean="0">
                <a:solidFill>
                  <a:schemeClr val="accent2"/>
                </a:solidFill>
              </a:rPr>
              <a:t>Simulations are thought experiments </a:t>
            </a:r>
          </a:p>
          <a:p>
            <a:pPr algn="ctr" eaLnBrk="1" hangingPunct="1">
              <a:buFontTx/>
              <a:buNone/>
            </a:pPr>
            <a:r>
              <a:rPr lang="en-US" sz="2800" b="1" smtClean="0">
                <a:solidFill>
                  <a:schemeClr val="accent2"/>
                </a:solidFill>
              </a:rPr>
              <a:t>performed on computers!</a:t>
            </a:r>
          </a:p>
        </p:txBody>
      </p:sp>
    </p:spTree>
    <p:extLst>
      <p:ext uri="{BB962C8B-B14F-4D97-AF65-F5344CB8AC3E}">
        <p14:creationId xmlns:p14="http://schemas.microsoft.com/office/powerpoint/2010/main" val="3881723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31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1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23555"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235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39ECE55C-7424-453A-B8AA-6B3C38A16EA6}" type="slidenum">
              <a:rPr lang="en-US" b="0"/>
              <a:pPr/>
              <a:t>60</a:t>
            </a:fld>
            <a:endParaRPr lang="en-US" b="0"/>
          </a:p>
        </p:txBody>
      </p:sp>
      <p:sp>
        <p:nvSpPr>
          <p:cNvPr id="23557" name="Rectangle 2"/>
          <p:cNvSpPr>
            <a:spLocks noGrp="1" noChangeArrowheads="1"/>
          </p:cNvSpPr>
          <p:nvPr>
            <p:ph type="title"/>
          </p:nvPr>
        </p:nvSpPr>
        <p:spPr>
          <a:xfrm>
            <a:off x="685800" y="76200"/>
            <a:ext cx="7772400" cy="1143000"/>
          </a:xfrm>
        </p:spPr>
        <p:txBody>
          <a:bodyPr/>
          <a:lstStyle/>
          <a:p>
            <a:pPr eaLnBrk="1" hangingPunct="1"/>
            <a:r>
              <a:rPr lang="de-DE" smtClean="0">
                <a:solidFill>
                  <a:srgbClr val="FF0000"/>
                </a:solidFill>
              </a:rPr>
              <a:t>Time Step size</a:t>
            </a:r>
            <a:endParaRPr lang="en-US" smtClean="0">
              <a:solidFill>
                <a:srgbClr val="FF0000"/>
              </a:solidFill>
            </a:endParaRPr>
          </a:p>
        </p:txBody>
      </p:sp>
      <p:sp>
        <p:nvSpPr>
          <p:cNvPr id="23558" name="Text Box 3"/>
          <p:cNvSpPr txBox="1">
            <a:spLocks noChangeArrowheads="1"/>
          </p:cNvSpPr>
          <p:nvPr/>
        </p:nvSpPr>
        <p:spPr bwMode="auto">
          <a:xfrm>
            <a:off x="457200" y="1571625"/>
            <a:ext cx="8305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r>
              <a:rPr lang="en-US" sz="2400" dirty="0"/>
              <a:t>The time step is determined by the fastest process in the </a:t>
            </a:r>
            <a:r>
              <a:rPr lang="en-US" sz="2400" dirty="0" smtClean="0"/>
              <a:t>system (X-H vibrational period is a few fs!)</a:t>
            </a:r>
            <a:endParaRPr lang="en-US" sz="2400" dirty="0"/>
          </a:p>
          <a:p>
            <a:pPr lvl="1" algn="l" eaLnBrk="1" hangingPunct="1"/>
            <a:r>
              <a:rPr lang="en-US" sz="2400" b="0" dirty="0">
                <a:solidFill>
                  <a:srgbClr val="FF0000"/>
                </a:solidFill>
              </a:rPr>
              <a:t>Too small: </a:t>
            </a:r>
            <a:r>
              <a:rPr lang="en-US" sz="2400" b="0" dirty="0"/>
              <a:t>expensive, subject to round-off errors</a:t>
            </a:r>
          </a:p>
          <a:p>
            <a:pPr lvl="1" algn="l" eaLnBrk="1" hangingPunct="1"/>
            <a:r>
              <a:rPr lang="en-US" sz="2400" b="0" dirty="0">
                <a:solidFill>
                  <a:srgbClr val="FF0000"/>
                </a:solidFill>
              </a:rPr>
              <a:t>Too large: </a:t>
            </a:r>
            <a:r>
              <a:rPr lang="en-US" sz="2400" b="0" dirty="0"/>
              <a:t>inaccurate, producing artifacts</a:t>
            </a:r>
          </a:p>
        </p:txBody>
      </p:sp>
      <p:grpSp>
        <p:nvGrpSpPr>
          <p:cNvPr id="23559" name="Group 4"/>
          <p:cNvGrpSpPr>
            <a:grpSpLocks/>
          </p:cNvGrpSpPr>
          <p:nvPr/>
        </p:nvGrpSpPr>
        <p:grpSpPr bwMode="auto">
          <a:xfrm>
            <a:off x="1408377" y="3881735"/>
            <a:ext cx="685800" cy="914400"/>
            <a:chOff x="432" y="1536"/>
            <a:chExt cx="432" cy="576"/>
          </a:xfrm>
        </p:grpSpPr>
        <p:sp>
          <p:nvSpPr>
            <p:cNvPr id="23586" name="Oval 5"/>
            <p:cNvSpPr>
              <a:spLocks noChangeArrowheads="1"/>
            </p:cNvSpPr>
            <p:nvPr/>
          </p:nvSpPr>
          <p:spPr bwMode="auto">
            <a:xfrm>
              <a:off x="432" y="1536"/>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87" name="Oval 6"/>
            <p:cNvSpPr>
              <a:spLocks noChangeArrowheads="1"/>
            </p:cNvSpPr>
            <p:nvPr/>
          </p:nvSpPr>
          <p:spPr bwMode="auto">
            <a:xfrm>
              <a:off x="480" y="1536"/>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88" name="Oval 7"/>
            <p:cNvSpPr>
              <a:spLocks noChangeArrowheads="1"/>
            </p:cNvSpPr>
            <p:nvPr/>
          </p:nvSpPr>
          <p:spPr bwMode="auto">
            <a:xfrm>
              <a:off x="528" y="1584"/>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89" name="Oval 8"/>
            <p:cNvSpPr>
              <a:spLocks noChangeArrowheads="1"/>
            </p:cNvSpPr>
            <p:nvPr/>
          </p:nvSpPr>
          <p:spPr bwMode="auto">
            <a:xfrm>
              <a:off x="576" y="1584"/>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0" name="Oval 9"/>
            <p:cNvSpPr>
              <a:spLocks noChangeArrowheads="1"/>
            </p:cNvSpPr>
            <p:nvPr/>
          </p:nvSpPr>
          <p:spPr bwMode="auto">
            <a:xfrm>
              <a:off x="624" y="1584"/>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1" name="Oval 10"/>
            <p:cNvSpPr>
              <a:spLocks noChangeArrowheads="1"/>
            </p:cNvSpPr>
            <p:nvPr/>
          </p:nvSpPr>
          <p:spPr bwMode="auto">
            <a:xfrm>
              <a:off x="432" y="2016"/>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2" name="Oval 11"/>
            <p:cNvSpPr>
              <a:spLocks noChangeArrowheads="1"/>
            </p:cNvSpPr>
            <p:nvPr/>
          </p:nvSpPr>
          <p:spPr bwMode="auto">
            <a:xfrm>
              <a:off x="480" y="2016"/>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3" name="Oval 12"/>
            <p:cNvSpPr>
              <a:spLocks noChangeArrowheads="1"/>
            </p:cNvSpPr>
            <p:nvPr/>
          </p:nvSpPr>
          <p:spPr bwMode="auto">
            <a:xfrm>
              <a:off x="528" y="1968"/>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4" name="Oval 13"/>
            <p:cNvSpPr>
              <a:spLocks noChangeArrowheads="1"/>
            </p:cNvSpPr>
            <p:nvPr/>
          </p:nvSpPr>
          <p:spPr bwMode="auto">
            <a:xfrm>
              <a:off x="576" y="1968"/>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5" name="Oval 14"/>
            <p:cNvSpPr>
              <a:spLocks noChangeArrowheads="1"/>
            </p:cNvSpPr>
            <p:nvPr/>
          </p:nvSpPr>
          <p:spPr bwMode="auto">
            <a:xfrm>
              <a:off x="624" y="1968"/>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6" name="Oval 15"/>
            <p:cNvSpPr>
              <a:spLocks noChangeArrowheads="1"/>
            </p:cNvSpPr>
            <p:nvPr/>
          </p:nvSpPr>
          <p:spPr bwMode="auto">
            <a:xfrm>
              <a:off x="672" y="1920"/>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7" name="Oval 16"/>
            <p:cNvSpPr>
              <a:spLocks noChangeArrowheads="1"/>
            </p:cNvSpPr>
            <p:nvPr/>
          </p:nvSpPr>
          <p:spPr bwMode="auto">
            <a:xfrm>
              <a:off x="720" y="1920"/>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8" name="Oval 17"/>
            <p:cNvSpPr>
              <a:spLocks noChangeArrowheads="1"/>
            </p:cNvSpPr>
            <p:nvPr/>
          </p:nvSpPr>
          <p:spPr bwMode="auto">
            <a:xfrm>
              <a:off x="768" y="1920"/>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99" name="Oval 18"/>
            <p:cNvSpPr>
              <a:spLocks noChangeArrowheads="1"/>
            </p:cNvSpPr>
            <p:nvPr/>
          </p:nvSpPr>
          <p:spPr bwMode="auto">
            <a:xfrm>
              <a:off x="672" y="1632"/>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600" name="Oval 19"/>
            <p:cNvSpPr>
              <a:spLocks noChangeArrowheads="1"/>
            </p:cNvSpPr>
            <p:nvPr/>
          </p:nvSpPr>
          <p:spPr bwMode="auto">
            <a:xfrm>
              <a:off x="720" y="1632"/>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601" name="Oval 20"/>
            <p:cNvSpPr>
              <a:spLocks noChangeArrowheads="1"/>
            </p:cNvSpPr>
            <p:nvPr/>
          </p:nvSpPr>
          <p:spPr bwMode="auto">
            <a:xfrm>
              <a:off x="768" y="1632"/>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grpSp>
      <p:grpSp>
        <p:nvGrpSpPr>
          <p:cNvPr id="23560" name="Group 21"/>
          <p:cNvGrpSpPr>
            <a:grpSpLocks/>
          </p:cNvGrpSpPr>
          <p:nvPr/>
        </p:nvGrpSpPr>
        <p:grpSpPr bwMode="auto">
          <a:xfrm>
            <a:off x="6248400" y="3805535"/>
            <a:ext cx="1828800" cy="1066800"/>
            <a:chOff x="3600" y="1488"/>
            <a:chExt cx="1152" cy="672"/>
          </a:xfrm>
        </p:grpSpPr>
        <p:sp>
          <p:nvSpPr>
            <p:cNvPr id="23570" name="Oval 22"/>
            <p:cNvSpPr>
              <a:spLocks noChangeArrowheads="1"/>
            </p:cNvSpPr>
            <p:nvPr/>
          </p:nvSpPr>
          <p:spPr bwMode="auto">
            <a:xfrm>
              <a:off x="3600" y="1536"/>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71" name="Oval 23"/>
            <p:cNvSpPr>
              <a:spLocks noChangeArrowheads="1"/>
            </p:cNvSpPr>
            <p:nvPr/>
          </p:nvSpPr>
          <p:spPr bwMode="auto">
            <a:xfrm>
              <a:off x="3744" y="1584"/>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72" name="Oval 24"/>
            <p:cNvSpPr>
              <a:spLocks noChangeArrowheads="1"/>
            </p:cNvSpPr>
            <p:nvPr/>
          </p:nvSpPr>
          <p:spPr bwMode="auto">
            <a:xfrm>
              <a:off x="3888" y="1632"/>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73" name="Oval 25"/>
            <p:cNvSpPr>
              <a:spLocks noChangeArrowheads="1"/>
            </p:cNvSpPr>
            <p:nvPr/>
          </p:nvSpPr>
          <p:spPr bwMode="auto">
            <a:xfrm>
              <a:off x="4032" y="1680"/>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74" name="Oval 26"/>
            <p:cNvSpPr>
              <a:spLocks noChangeArrowheads="1"/>
            </p:cNvSpPr>
            <p:nvPr/>
          </p:nvSpPr>
          <p:spPr bwMode="auto">
            <a:xfrm>
              <a:off x="4224" y="1728"/>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75" name="Oval 27"/>
            <p:cNvSpPr>
              <a:spLocks noChangeArrowheads="1"/>
            </p:cNvSpPr>
            <p:nvPr/>
          </p:nvSpPr>
          <p:spPr bwMode="auto">
            <a:xfrm>
              <a:off x="3600" y="2016"/>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76" name="Oval 28"/>
            <p:cNvSpPr>
              <a:spLocks noChangeArrowheads="1"/>
            </p:cNvSpPr>
            <p:nvPr/>
          </p:nvSpPr>
          <p:spPr bwMode="auto">
            <a:xfrm>
              <a:off x="3744" y="1968"/>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77" name="Oval 29"/>
            <p:cNvSpPr>
              <a:spLocks noChangeArrowheads="1"/>
            </p:cNvSpPr>
            <p:nvPr/>
          </p:nvSpPr>
          <p:spPr bwMode="auto">
            <a:xfrm>
              <a:off x="3936" y="1920"/>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78" name="Oval 30"/>
            <p:cNvSpPr>
              <a:spLocks noChangeArrowheads="1"/>
            </p:cNvSpPr>
            <p:nvPr/>
          </p:nvSpPr>
          <p:spPr bwMode="auto">
            <a:xfrm>
              <a:off x="4080" y="1872"/>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79" name="Oval 31"/>
            <p:cNvSpPr>
              <a:spLocks noChangeArrowheads="1"/>
            </p:cNvSpPr>
            <p:nvPr/>
          </p:nvSpPr>
          <p:spPr bwMode="auto">
            <a:xfrm>
              <a:off x="4224" y="1872"/>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80" name="Oval 32"/>
            <p:cNvSpPr>
              <a:spLocks noChangeArrowheads="1"/>
            </p:cNvSpPr>
            <p:nvPr/>
          </p:nvSpPr>
          <p:spPr bwMode="auto">
            <a:xfrm>
              <a:off x="4368" y="1920"/>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81" name="Oval 33"/>
            <p:cNvSpPr>
              <a:spLocks noChangeArrowheads="1"/>
            </p:cNvSpPr>
            <p:nvPr/>
          </p:nvSpPr>
          <p:spPr bwMode="auto">
            <a:xfrm>
              <a:off x="4512" y="1968"/>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82" name="Oval 34"/>
            <p:cNvSpPr>
              <a:spLocks noChangeArrowheads="1"/>
            </p:cNvSpPr>
            <p:nvPr/>
          </p:nvSpPr>
          <p:spPr bwMode="auto">
            <a:xfrm>
              <a:off x="4656" y="2064"/>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83" name="Oval 35"/>
            <p:cNvSpPr>
              <a:spLocks noChangeArrowheads="1"/>
            </p:cNvSpPr>
            <p:nvPr/>
          </p:nvSpPr>
          <p:spPr bwMode="auto">
            <a:xfrm>
              <a:off x="4368" y="1680"/>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84" name="Oval 36"/>
            <p:cNvSpPr>
              <a:spLocks noChangeArrowheads="1"/>
            </p:cNvSpPr>
            <p:nvPr/>
          </p:nvSpPr>
          <p:spPr bwMode="auto">
            <a:xfrm>
              <a:off x="4512" y="1632"/>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85" name="Oval 37"/>
            <p:cNvSpPr>
              <a:spLocks noChangeArrowheads="1"/>
            </p:cNvSpPr>
            <p:nvPr/>
          </p:nvSpPr>
          <p:spPr bwMode="auto">
            <a:xfrm>
              <a:off x="4608" y="1488"/>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grpSp>
      <p:grpSp>
        <p:nvGrpSpPr>
          <p:cNvPr id="23561" name="Group 38"/>
          <p:cNvGrpSpPr>
            <a:grpSpLocks/>
          </p:cNvGrpSpPr>
          <p:nvPr/>
        </p:nvGrpSpPr>
        <p:grpSpPr bwMode="auto">
          <a:xfrm>
            <a:off x="3787314" y="3881735"/>
            <a:ext cx="1295400" cy="914400"/>
            <a:chOff x="2304" y="2304"/>
            <a:chExt cx="816" cy="576"/>
          </a:xfrm>
        </p:grpSpPr>
        <p:sp>
          <p:nvSpPr>
            <p:cNvPr id="23563" name="AutoShape 39"/>
            <p:cNvSpPr>
              <a:spLocks noChangeArrowheads="1"/>
            </p:cNvSpPr>
            <p:nvPr/>
          </p:nvSpPr>
          <p:spPr bwMode="auto">
            <a:xfrm>
              <a:off x="2688" y="2400"/>
              <a:ext cx="288" cy="432"/>
            </a:xfrm>
            <a:prstGeom prst="irregularSeal1">
              <a:avLst/>
            </a:prstGeom>
            <a:solidFill>
              <a:srgbClr val="FFFF00"/>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64" name="Oval 40"/>
            <p:cNvSpPr>
              <a:spLocks noChangeArrowheads="1"/>
            </p:cNvSpPr>
            <p:nvPr/>
          </p:nvSpPr>
          <p:spPr bwMode="auto">
            <a:xfrm>
              <a:off x="2304" y="2304"/>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65" name="Oval 41"/>
            <p:cNvSpPr>
              <a:spLocks noChangeArrowheads="1"/>
            </p:cNvSpPr>
            <p:nvPr/>
          </p:nvSpPr>
          <p:spPr bwMode="auto">
            <a:xfrm>
              <a:off x="3024" y="2688"/>
              <a:ext cx="96" cy="96"/>
            </a:xfrm>
            <a:prstGeom prst="ellipse">
              <a:avLst/>
            </a:prstGeom>
            <a:solidFill>
              <a:schemeClr val="accent1"/>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66" name="Oval 42"/>
            <p:cNvSpPr>
              <a:spLocks noChangeArrowheads="1"/>
            </p:cNvSpPr>
            <p:nvPr/>
          </p:nvSpPr>
          <p:spPr bwMode="auto">
            <a:xfrm>
              <a:off x="2304" y="2784"/>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67" name="Oval 43"/>
            <p:cNvSpPr>
              <a:spLocks noChangeArrowheads="1"/>
            </p:cNvSpPr>
            <p:nvPr/>
          </p:nvSpPr>
          <p:spPr bwMode="auto">
            <a:xfrm>
              <a:off x="3024" y="2448"/>
              <a:ext cx="96" cy="96"/>
            </a:xfrm>
            <a:prstGeom prst="ellipse">
              <a:avLst/>
            </a:prstGeom>
            <a:solidFill>
              <a:srgbClr val="FF0000"/>
            </a:solidFill>
            <a:ln w="9525">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23568" name="Line 44"/>
            <p:cNvSpPr>
              <a:spLocks noChangeShapeType="1"/>
            </p:cNvSpPr>
            <p:nvPr/>
          </p:nvSpPr>
          <p:spPr bwMode="auto">
            <a:xfrm>
              <a:off x="2400" y="2352"/>
              <a:ext cx="624" cy="384"/>
            </a:xfrm>
            <a:prstGeom prst="line">
              <a:avLst/>
            </a:prstGeom>
            <a:noFill/>
            <a:ln w="2857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9" name="Line 45"/>
            <p:cNvSpPr>
              <a:spLocks noChangeShapeType="1"/>
            </p:cNvSpPr>
            <p:nvPr/>
          </p:nvSpPr>
          <p:spPr bwMode="auto">
            <a:xfrm flipV="1">
              <a:off x="2400" y="2496"/>
              <a:ext cx="624" cy="336"/>
            </a:xfrm>
            <a:prstGeom prst="line">
              <a:avLst/>
            </a:prstGeom>
            <a:noFill/>
            <a:ln w="2857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562" name="Text Box 46"/>
          <p:cNvSpPr txBox="1">
            <a:spLocks noChangeArrowheads="1"/>
          </p:cNvSpPr>
          <p:nvPr/>
        </p:nvSpPr>
        <p:spPr bwMode="auto">
          <a:xfrm>
            <a:off x="1050925" y="5177135"/>
            <a:ext cx="1400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sz="2400" b="0" dirty="0">
                <a:latin typeface="Times New Roman" panose="02020603050405020304" pitchFamily="18" charset="0"/>
              </a:rPr>
              <a:t>Too </a:t>
            </a:r>
            <a:r>
              <a:rPr lang="en-US" sz="2400" b="0" dirty="0" smtClean="0">
                <a:latin typeface="Times New Roman" panose="02020603050405020304" pitchFamily="18" charset="0"/>
              </a:rPr>
              <a:t>small</a:t>
            </a:r>
            <a:endParaRPr lang="en-US" sz="2400" b="0" dirty="0">
              <a:latin typeface="Times New Roman" panose="02020603050405020304" pitchFamily="18" charset="0"/>
            </a:endParaRPr>
          </a:p>
        </p:txBody>
      </p:sp>
      <p:sp>
        <p:nvSpPr>
          <p:cNvPr id="50" name="Text Box 46"/>
          <p:cNvSpPr txBox="1">
            <a:spLocks noChangeArrowheads="1"/>
          </p:cNvSpPr>
          <p:nvPr/>
        </p:nvSpPr>
        <p:spPr bwMode="auto">
          <a:xfrm>
            <a:off x="3763100" y="5177135"/>
            <a:ext cx="1343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sz="2400" b="0" dirty="0" smtClean="0">
                <a:latin typeface="Times New Roman" panose="02020603050405020304" pitchFamily="18" charset="0"/>
              </a:rPr>
              <a:t>Too large</a:t>
            </a:r>
            <a:endParaRPr lang="en-US" sz="2400" b="0" dirty="0">
              <a:latin typeface="Times New Roman" panose="02020603050405020304" pitchFamily="18" charset="0"/>
            </a:endParaRPr>
          </a:p>
        </p:txBody>
      </p:sp>
      <p:sp>
        <p:nvSpPr>
          <p:cNvPr id="51" name="Text Box 46"/>
          <p:cNvSpPr txBox="1">
            <a:spLocks noChangeArrowheads="1"/>
          </p:cNvSpPr>
          <p:nvPr/>
        </p:nvSpPr>
        <p:spPr bwMode="auto">
          <a:xfrm>
            <a:off x="6553499" y="5177135"/>
            <a:ext cx="12186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sz="2400" b="0" dirty="0" smtClean="0">
                <a:latin typeface="Times New Roman" panose="02020603050405020304" pitchFamily="18" charset="0"/>
              </a:rPr>
              <a:t>Just </a:t>
            </a:r>
            <a:r>
              <a:rPr lang="en-US" sz="2400" b="0" dirty="0">
                <a:latin typeface="Times New Roman" panose="02020603050405020304" pitchFamily="18" charset="0"/>
              </a:rPr>
              <a:t>fine</a:t>
            </a:r>
          </a:p>
        </p:txBody>
      </p:sp>
    </p:spTree>
    <p:extLst>
      <p:ext uri="{BB962C8B-B14F-4D97-AF65-F5344CB8AC3E}">
        <p14:creationId xmlns:p14="http://schemas.microsoft.com/office/powerpoint/2010/main" val="158957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2" grpId="0"/>
      <p:bldP spid="50" grpId="0"/>
      <p:bldP spid="5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737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26B4CD72-7C59-4488-87A5-A7EEAA95AF7F}" type="slidenum">
              <a:rPr lang="en-US" sz="1400" smtClean="0"/>
              <a:pPr eaLnBrk="1" hangingPunct="1"/>
              <a:t>61</a:t>
            </a:fld>
            <a:endParaRPr lang="en-US" sz="1400" smtClean="0"/>
          </a:p>
        </p:txBody>
      </p:sp>
      <p:sp>
        <p:nvSpPr>
          <p:cNvPr id="73732" name="Rectangle 2"/>
          <p:cNvSpPr>
            <a:spLocks noGrp="1" noChangeArrowheads="1"/>
          </p:cNvSpPr>
          <p:nvPr>
            <p:ph type="title"/>
          </p:nvPr>
        </p:nvSpPr>
        <p:spPr/>
        <p:txBody>
          <a:bodyPr/>
          <a:lstStyle/>
          <a:p>
            <a:pPr eaLnBrk="1" hangingPunct="1"/>
            <a:r>
              <a:rPr lang="en-US" smtClean="0">
                <a:solidFill>
                  <a:srgbClr val="FF0000"/>
                </a:solidFill>
              </a:rPr>
              <a:t>Boundary Conditions</a:t>
            </a:r>
          </a:p>
        </p:txBody>
      </p:sp>
      <p:sp>
        <p:nvSpPr>
          <p:cNvPr id="1329155" name="Rectangle 3"/>
          <p:cNvSpPr>
            <a:spLocks noGrp="1" noChangeArrowheads="1"/>
          </p:cNvSpPr>
          <p:nvPr>
            <p:ph type="body" idx="1"/>
          </p:nvPr>
        </p:nvSpPr>
        <p:spPr>
          <a:xfrm>
            <a:off x="457200" y="1752600"/>
            <a:ext cx="8229600" cy="4373563"/>
          </a:xfrm>
        </p:spPr>
        <p:txBody>
          <a:bodyPr/>
          <a:lstStyle/>
          <a:p>
            <a:pPr eaLnBrk="1" hangingPunct="1"/>
            <a:r>
              <a:rPr lang="en-US" sz="2400" b="1" i="1" smtClean="0">
                <a:solidFill>
                  <a:srgbClr val="0000FF"/>
                </a:solidFill>
              </a:rPr>
              <a:t>Iff</a:t>
            </a:r>
            <a:r>
              <a:rPr lang="en-US" sz="2400" smtClean="0"/>
              <a:t> we’re using an all-atom model of the solvent, we have to confine the water in some way or it will “drift away” … This goes for ions and co-solutes as well!</a:t>
            </a:r>
          </a:p>
          <a:p>
            <a:pPr eaLnBrk="1" hangingPunct="1"/>
            <a:endParaRPr lang="en-US" sz="1200" smtClean="0"/>
          </a:p>
          <a:p>
            <a:pPr eaLnBrk="1" hangingPunct="1"/>
            <a:r>
              <a:rPr lang="en-US" sz="2400" smtClean="0">
                <a:solidFill>
                  <a:srgbClr val="009900"/>
                </a:solidFill>
              </a:rPr>
              <a:t>Using a “hard-walled” box</a:t>
            </a:r>
            <a:r>
              <a:rPr lang="en-US" sz="2400" smtClean="0"/>
              <a:t> is not physical relevant</a:t>
            </a:r>
          </a:p>
          <a:p>
            <a:pPr eaLnBrk="1" hangingPunct="1"/>
            <a:endParaRPr lang="en-US" sz="1200" smtClean="0"/>
          </a:p>
          <a:p>
            <a:pPr eaLnBrk="1" hangingPunct="1"/>
            <a:r>
              <a:rPr lang="en-US" sz="2400" smtClean="0">
                <a:solidFill>
                  <a:srgbClr val="009900"/>
                </a:solidFill>
              </a:rPr>
              <a:t>Using a “hard-walled” sphere</a:t>
            </a:r>
            <a:r>
              <a:rPr lang="en-US" sz="2400" smtClean="0"/>
              <a:t> is OK for some situations (pores, very large systems that remain centered) …</a:t>
            </a:r>
          </a:p>
          <a:p>
            <a:pPr eaLnBrk="1" hangingPunct="1"/>
            <a:endParaRPr lang="en-US" sz="1200" smtClean="0"/>
          </a:p>
          <a:p>
            <a:pPr eaLnBrk="1" hangingPunct="1"/>
            <a:r>
              <a:rPr lang="en-US" sz="2400" smtClean="0">
                <a:solidFill>
                  <a:srgbClr val="009900"/>
                </a:solidFill>
              </a:rPr>
              <a:t>Best method: </a:t>
            </a:r>
            <a:r>
              <a:rPr lang="en-US" sz="2400" smtClean="0"/>
              <a:t>Periodic boundary conditions (PBC’s)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48131"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481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709BC2D-FB0E-443F-9ADA-16EFC7EE3279}" type="slidenum">
              <a:rPr lang="en-US" b="0"/>
              <a:pPr/>
              <a:t>62</a:t>
            </a:fld>
            <a:endParaRPr lang="en-US" b="0"/>
          </a:p>
        </p:txBody>
      </p:sp>
      <p:sp>
        <p:nvSpPr>
          <p:cNvPr id="48133" name="Rectangle 2"/>
          <p:cNvSpPr>
            <a:spLocks noGrp="1" noChangeArrowheads="1"/>
          </p:cNvSpPr>
          <p:nvPr>
            <p:ph type="title"/>
          </p:nvPr>
        </p:nvSpPr>
        <p:spPr>
          <a:xfrm>
            <a:off x="685800" y="76200"/>
            <a:ext cx="7772400" cy="1143000"/>
          </a:xfrm>
        </p:spPr>
        <p:txBody>
          <a:bodyPr/>
          <a:lstStyle/>
          <a:p>
            <a:pPr eaLnBrk="1" hangingPunct="1"/>
            <a:r>
              <a:rPr lang="de-DE" smtClean="0">
                <a:solidFill>
                  <a:srgbClr val="FF0000"/>
                </a:solidFill>
              </a:rPr>
              <a:t>Boundary Effect</a:t>
            </a:r>
            <a:endParaRPr lang="en-US" smtClean="0">
              <a:solidFill>
                <a:srgbClr val="FF0000"/>
              </a:solidFill>
            </a:endParaRPr>
          </a:p>
        </p:txBody>
      </p:sp>
      <p:sp>
        <p:nvSpPr>
          <p:cNvPr id="48134" name="Text Box 3"/>
          <p:cNvSpPr txBox="1">
            <a:spLocks noChangeArrowheads="1"/>
          </p:cNvSpPr>
          <p:nvPr/>
        </p:nvSpPr>
        <p:spPr bwMode="auto">
          <a:xfrm>
            <a:off x="313286" y="1157288"/>
            <a:ext cx="85539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sz="2400" b="0" dirty="0" smtClean="0">
                <a:solidFill>
                  <a:srgbClr val="009900"/>
                </a:solidFill>
              </a:rPr>
              <a:t>Most experiments </a:t>
            </a:r>
            <a:r>
              <a:rPr lang="en-US" sz="2400" b="0" dirty="0">
                <a:solidFill>
                  <a:srgbClr val="009900"/>
                </a:solidFill>
              </a:rPr>
              <a:t>measure macroscopic or bulk properties. </a:t>
            </a:r>
          </a:p>
          <a:p>
            <a:pPr algn="ctr" eaLnBrk="1" hangingPunct="1"/>
            <a:r>
              <a:rPr lang="en-US" sz="2400" b="0" dirty="0">
                <a:solidFill>
                  <a:srgbClr val="009900"/>
                </a:solidFill>
              </a:rPr>
              <a:t>(</a:t>
            </a:r>
            <a:r>
              <a:rPr lang="en-US" sz="2400" b="0" dirty="0" smtClean="0">
                <a:solidFill>
                  <a:srgbClr val="009900"/>
                </a:solidFill>
              </a:rPr>
              <a:t>Avogadro’s # of particles , </a:t>
            </a:r>
            <a:r>
              <a:rPr lang="en-US" sz="2400" b="0" i="1" dirty="0" smtClean="0">
                <a:solidFill>
                  <a:srgbClr val="009900"/>
                </a:solidFill>
              </a:rPr>
              <a:t>N</a:t>
            </a:r>
            <a:r>
              <a:rPr lang="en-US" sz="2400" b="0" baseline="-25000" dirty="0" smtClean="0">
                <a:solidFill>
                  <a:srgbClr val="009900"/>
                </a:solidFill>
              </a:rPr>
              <a:t>A</a:t>
            </a:r>
            <a:r>
              <a:rPr lang="en-US" sz="2400" b="0" dirty="0" smtClean="0">
                <a:solidFill>
                  <a:srgbClr val="009900"/>
                </a:solidFill>
              </a:rPr>
              <a:t> </a:t>
            </a:r>
            <a:r>
              <a:rPr lang="en-US" sz="2400" b="0" dirty="0">
                <a:solidFill>
                  <a:srgbClr val="009900"/>
                </a:solidFill>
              </a:rPr>
              <a:t>= 6.022</a:t>
            </a:r>
            <a:r>
              <a:rPr lang="en-US" sz="2400" b="0" dirty="0">
                <a:solidFill>
                  <a:srgbClr val="009900"/>
                </a:solidFill>
                <a:cs typeface="Times New Roman" panose="02020603050405020304" pitchFamily="18" charset="0"/>
              </a:rPr>
              <a:t>×</a:t>
            </a:r>
            <a:r>
              <a:rPr lang="en-US" sz="2400" b="0" dirty="0">
                <a:solidFill>
                  <a:srgbClr val="009900"/>
                </a:solidFill>
              </a:rPr>
              <a:t>10</a:t>
            </a:r>
            <a:r>
              <a:rPr lang="en-US" sz="2400" b="0" baseline="30000" dirty="0">
                <a:solidFill>
                  <a:srgbClr val="009900"/>
                </a:solidFill>
              </a:rPr>
              <a:t>23</a:t>
            </a:r>
            <a:r>
              <a:rPr lang="en-US" sz="2400" b="0" dirty="0">
                <a:solidFill>
                  <a:srgbClr val="009900"/>
                </a:solidFill>
              </a:rPr>
              <a:t> </a:t>
            </a:r>
            <a:r>
              <a:rPr lang="en-US" sz="2400" b="0" dirty="0" err="1">
                <a:solidFill>
                  <a:srgbClr val="009900"/>
                </a:solidFill>
              </a:rPr>
              <a:t>mol</a:t>
            </a:r>
            <a:r>
              <a:rPr lang="en-US" sz="2400" b="0" baseline="30000" dirty="0">
                <a:solidFill>
                  <a:srgbClr val="009900"/>
                </a:solidFill>
              </a:rPr>
              <a:t>–1</a:t>
            </a:r>
            <a:r>
              <a:rPr lang="en-US" sz="2400" b="0" dirty="0">
                <a:solidFill>
                  <a:srgbClr val="009900"/>
                </a:solidFill>
              </a:rPr>
              <a:t>)</a:t>
            </a:r>
          </a:p>
        </p:txBody>
      </p:sp>
      <p:sp>
        <p:nvSpPr>
          <p:cNvPr id="48135" name="Oval 4"/>
          <p:cNvSpPr>
            <a:spLocks noChangeArrowheads="1"/>
          </p:cNvSpPr>
          <p:nvPr/>
        </p:nvSpPr>
        <p:spPr bwMode="auto">
          <a:xfrm>
            <a:off x="533400" y="2667000"/>
            <a:ext cx="2438400" cy="23622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48136" name="Oval 5"/>
          <p:cNvSpPr>
            <a:spLocks noChangeArrowheads="1"/>
          </p:cNvSpPr>
          <p:nvPr/>
        </p:nvSpPr>
        <p:spPr bwMode="auto">
          <a:xfrm>
            <a:off x="914400" y="3048000"/>
            <a:ext cx="1676400" cy="1600200"/>
          </a:xfrm>
          <a:prstGeom prst="ellipse">
            <a:avLst/>
          </a:prstGeom>
          <a:solidFill>
            <a:srgbClr val="FFFF00"/>
          </a:solidFill>
          <a:ln w="38100">
            <a:solidFill>
              <a:schemeClr val="tx1"/>
            </a:solidFill>
            <a:prstDash val="dash"/>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48137" name="Line 6"/>
          <p:cNvSpPr>
            <a:spLocks noChangeShapeType="1"/>
          </p:cNvSpPr>
          <p:nvPr/>
        </p:nvSpPr>
        <p:spPr bwMode="auto">
          <a:xfrm>
            <a:off x="1828800" y="3886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8" name="Line 7"/>
          <p:cNvSpPr>
            <a:spLocks noChangeShapeType="1"/>
          </p:cNvSpPr>
          <p:nvPr/>
        </p:nvSpPr>
        <p:spPr bwMode="auto">
          <a:xfrm flipV="1">
            <a:off x="1828800" y="3429000"/>
            <a:ext cx="1066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9" name="Text Box 8"/>
          <p:cNvSpPr txBox="1">
            <a:spLocks noChangeArrowheads="1"/>
          </p:cNvSpPr>
          <p:nvPr/>
        </p:nvSpPr>
        <p:spPr bwMode="auto">
          <a:xfrm>
            <a:off x="990600" y="3429000"/>
            <a:ext cx="9620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sz="2400" b="0">
                <a:solidFill>
                  <a:srgbClr val="0000FF"/>
                </a:solidFill>
                <a:latin typeface="Times New Roman" panose="02020603050405020304" pitchFamily="18" charset="0"/>
              </a:rPr>
              <a:t>Bulk</a:t>
            </a:r>
          </a:p>
          <a:p>
            <a:pPr algn="ctr" eaLnBrk="1" hangingPunct="1"/>
            <a:r>
              <a:rPr lang="en-US" sz="2400" b="0">
                <a:solidFill>
                  <a:srgbClr val="0000FF"/>
                </a:solidFill>
                <a:latin typeface="Times New Roman" panose="02020603050405020304" pitchFamily="18" charset="0"/>
              </a:rPr>
              <a:t>region</a:t>
            </a:r>
          </a:p>
        </p:txBody>
      </p:sp>
      <p:sp>
        <p:nvSpPr>
          <p:cNvPr id="48140" name="Text Box 9"/>
          <p:cNvSpPr txBox="1">
            <a:spLocks noChangeArrowheads="1"/>
          </p:cNvSpPr>
          <p:nvPr/>
        </p:nvSpPr>
        <p:spPr bwMode="auto">
          <a:xfrm>
            <a:off x="2298700" y="2706688"/>
            <a:ext cx="216852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sz="2400" b="0">
                <a:solidFill>
                  <a:srgbClr val="0000FF"/>
                </a:solidFill>
              </a:rPr>
              <a:t>Surface region</a:t>
            </a:r>
          </a:p>
        </p:txBody>
      </p:sp>
      <p:sp>
        <p:nvSpPr>
          <p:cNvPr id="48141" name="Text Box 10"/>
          <p:cNvSpPr txBox="1">
            <a:spLocks noChangeArrowheads="1"/>
          </p:cNvSpPr>
          <p:nvPr/>
        </p:nvSpPr>
        <p:spPr bwMode="auto">
          <a:xfrm>
            <a:off x="4648200" y="2320925"/>
            <a:ext cx="4267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sz="2400" dirty="0"/>
              <a:t>A liter of water:</a:t>
            </a:r>
            <a:r>
              <a:rPr lang="en-US" sz="2400" b="0" dirty="0"/>
              <a:t> one in 1.5 million water molecules interacts with the </a:t>
            </a:r>
            <a:r>
              <a:rPr lang="en-US" sz="2400" b="0" dirty="0" smtClean="0"/>
              <a:t>walls</a:t>
            </a:r>
            <a:endParaRPr lang="en-US" sz="2400" b="0" dirty="0"/>
          </a:p>
          <a:p>
            <a:pPr eaLnBrk="1" hangingPunct="1"/>
            <a:endParaRPr lang="en-US" sz="2400" b="0" dirty="0"/>
          </a:p>
          <a:p>
            <a:pPr eaLnBrk="1" hangingPunct="1"/>
            <a:r>
              <a:rPr lang="en-US" sz="2400" dirty="0"/>
              <a:t>A drop of 1000 waters:</a:t>
            </a:r>
            <a:r>
              <a:rPr lang="en-US" sz="2400" b="0" dirty="0"/>
              <a:t> the majority of the waters are interacting with the </a:t>
            </a:r>
            <a:r>
              <a:rPr lang="en-US" sz="2400" b="0" dirty="0" smtClean="0"/>
              <a:t>boundary</a:t>
            </a:r>
            <a:endParaRPr lang="en-US" sz="2400" b="0" dirty="0"/>
          </a:p>
        </p:txBody>
      </p:sp>
      <p:sp>
        <p:nvSpPr>
          <p:cNvPr id="1331211" name="Text Box 11"/>
          <p:cNvSpPr txBox="1">
            <a:spLocks noChangeArrowheads="1"/>
          </p:cNvSpPr>
          <p:nvPr/>
        </p:nvSpPr>
        <p:spPr bwMode="auto">
          <a:xfrm>
            <a:off x="381000" y="5334000"/>
            <a:ext cx="8458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sz="2400" b="0" i="1">
                <a:solidFill>
                  <a:srgbClr val="FF0000"/>
                </a:solidFill>
              </a:rPr>
              <a:t>Can we minimize the boundary effect and make our simulations more relevant to experimental measurements?</a:t>
            </a:r>
          </a:p>
        </p:txBody>
      </p:sp>
    </p:spTree>
    <p:extLst>
      <p:ext uri="{BB962C8B-B14F-4D97-AF65-F5344CB8AC3E}">
        <p14:creationId xmlns:p14="http://schemas.microsoft.com/office/powerpoint/2010/main" val="329823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49155"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491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07A83C98-CF48-4084-9388-0A54FE7073B0}" type="slidenum">
              <a:rPr lang="en-US" b="0"/>
              <a:pPr/>
              <a:t>63</a:t>
            </a:fld>
            <a:endParaRPr lang="en-US" b="0"/>
          </a:p>
        </p:txBody>
      </p:sp>
      <p:sp>
        <p:nvSpPr>
          <p:cNvPr id="49157" name="Rectangle 2"/>
          <p:cNvSpPr>
            <a:spLocks noGrp="1" noChangeArrowheads="1"/>
          </p:cNvSpPr>
          <p:nvPr>
            <p:ph type="title"/>
          </p:nvPr>
        </p:nvSpPr>
        <p:spPr>
          <a:xfrm>
            <a:off x="685800" y="76200"/>
            <a:ext cx="7772400" cy="1143000"/>
          </a:xfrm>
        </p:spPr>
        <p:txBody>
          <a:bodyPr/>
          <a:lstStyle/>
          <a:p>
            <a:pPr eaLnBrk="1" hangingPunct="1"/>
            <a:r>
              <a:rPr lang="de-DE" smtClean="0">
                <a:solidFill>
                  <a:srgbClr val="FF0000"/>
                </a:solidFill>
              </a:rPr>
              <a:t>Non-Periodic Boundaries</a:t>
            </a:r>
            <a:endParaRPr lang="en-US" smtClean="0">
              <a:solidFill>
                <a:srgbClr val="FF0000"/>
              </a:solidFill>
            </a:endParaRPr>
          </a:p>
        </p:txBody>
      </p:sp>
      <p:pic>
        <p:nvPicPr>
          <p:cNvPr id="491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09800"/>
            <a:ext cx="32829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Oval 4"/>
          <p:cNvSpPr>
            <a:spLocks noChangeArrowheads="1"/>
          </p:cNvSpPr>
          <p:nvPr/>
        </p:nvSpPr>
        <p:spPr bwMode="auto">
          <a:xfrm>
            <a:off x="1758950" y="3276600"/>
            <a:ext cx="1676400" cy="1600200"/>
          </a:xfrm>
          <a:prstGeom prst="ellipse">
            <a:avLst/>
          </a:prstGeom>
          <a:noFill/>
          <a:ln w="381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49160" name="Oval 5"/>
          <p:cNvSpPr>
            <a:spLocks noChangeArrowheads="1"/>
          </p:cNvSpPr>
          <p:nvPr/>
        </p:nvSpPr>
        <p:spPr bwMode="auto">
          <a:xfrm>
            <a:off x="457200" y="1981200"/>
            <a:ext cx="4419600" cy="4343400"/>
          </a:xfrm>
          <a:prstGeom prst="ellipse">
            <a:avLst/>
          </a:prstGeom>
          <a:noFill/>
          <a:ln w="38100">
            <a:solidFill>
              <a:srgbClr val="0099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49161" name="Line 6"/>
          <p:cNvSpPr>
            <a:spLocks noChangeShapeType="1"/>
          </p:cNvSpPr>
          <p:nvPr/>
        </p:nvSpPr>
        <p:spPr bwMode="auto">
          <a:xfrm flipH="1">
            <a:off x="2971800" y="3352800"/>
            <a:ext cx="457200" cy="38100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2" name="Text Box 7"/>
          <p:cNvSpPr txBox="1">
            <a:spLocks noChangeArrowheads="1"/>
          </p:cNvSpPr>
          <p:nvPr/>
        </p:nvSpPr>
        <p:spPr bwMode="auto">
          <a:xfrm>
            <a:off x="3170238" y="2513013"/>
            <a:ext cx="10334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sz="2400" b="0">
                <a:solidFill>
                  <a:srgbClr val="0000FF"/>
                </a:solidFill>
              </a:rPr>
              <a:t>Active</a:t>
            </a:r>
          </a:p>
          <a:p>
            <a:pPr algn="ctr" eaLnBrk="1" hangingPunct="1"/>
            <a:r>
              <a:rPr lang="en-US" sz="2400" b="0">
                <a:solidFill>
                  <a:srgbClr val="0000FF"/>
                </a:solidFill>
              </a:rPr>
              <a:t>region</a:t>
            </a:r>
          </a:p>
        </p:txBody>
      </p:sp>
      <p:sp>
        <p:nvSpPr>
          <p:cNvPr id="49163" name="Line 8"/>
          <p:cNvSpPr>
            <a:spLocks noChangeShapeType="1"/>
          </p:cNvSpPr>
          <p:nvPr/>
        </p:nvSpPr>
        <p:spPr bwMode="auto">
          <a:xfrm flipH="1" flipV="1">
            <a:off x="3892550" y="5334000"/>
            <a:ext cx="450850" cy="457200"/>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4" name="Text Box 9"/>
          <p:cNvSpPr txBox="1">
            <a:spLocks noChangeArrowheads="1"/>
          </p:cNvSpPr>
          <p:nvPr/>
        </p:nvSpPr>
        <p:spPr bwMode="auto">
          <a:xfrm>
            <a:off x="4343400" y="5502275"/>
            <a:ext cx="103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sz="2400" b="0">
                <a:solidFill>
                  <a:srgbClr val="009900"/>
                </a:solidFill>
              </a:rPr>
              <a:t>Buffer</a:t>
            </a:r>
          </a:p>
          <a:p>
            <a:pPr algn="ctr" eaLnBrk="1" hangingPunct="1"/>
            <a:r>
              <a:rPr lang="en-US" sz="2400" b="0">
                <a:solidFill>
                  <a:srgbClr val="009900"/>
                </a:solidFill>
              </a:rPr>
              <a:t>region</a:t>
            </a:r>
          </a:p>
        </p:txBody>
      </p:sp>
      <p:sp>
        <p:nvSpPr>
          <p:cNvPr id="49165" name="Text Box 10"/>
          <p:cNvSpPr txBox="1">
            <a:spLocks noChangeArrowheads="1"/>
          </p:cNvSpPr>
          <p:nvPr/>
        </p:nvSpPr>
        <p:spPr bwMode="auto">
          <a:xfrm>
            <a:off x="822325" y="1030288"/>
            <a:ext cx="8081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sz="2400" b="0">
                <a:solidFill>
                  <a:srgbClr val="0000FF"/>
                </a:solidFill>
              </a:rPr>
              <a:t>Active region:</a:t>
            </a:r>
            <a:r>
              <a:rPr lang="en-US" sz="2400" b="0"/>
              <a:t> normal MD simulations</a:t>
            </a:r>
          </a:p>
          <a:p>
            <a:pPr eaLnBrk="1" hangingPunct="1"/>
            <a:r>
              <a:rPr lang="en-US" sz="2400" b="0">
                <a:solidFill>
                  <a:srgbClr val="009900"/>
                </a:solidFill>
              </a:rPr>
              <a:t>Buffer region:</a:t>
            </a:r>
            <a:r>
              <a:rPr lang="en-US" sz="2400" b="0"/>
              <a:t> atoms fixed or restrained to certain positions</a:t>
            </a:r>
          </a:p>
        </p:txBody>
      </p:sp>
      <p:sp>
        <p:nvSpPr>
          <p:cNvPr id="1333259" name="Text Box 11"/>
          <p:cNvSpPr txBox="1">
            <a:spLocks noChangeArrowheads="1"/>
          </p:cNvSpPr>
          <p:nvPr/>
        </p:nvSpPr>
        <p:spPr bwMode="auto">
          <a:xfrm>
            <a:off x="5622925" y="3687763"/>
            <a:ext cx="34448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sz="2400" b="0" dirty="0">
                <a:solidFill>
                  <a:srgbClr val="0000FF"/>
                </a:solidFill>
              </a:rPr>
              <a:t>If </a:t>
            </a:r>
            <a:r>
              <a:rPr lang="en-US" sz="2400" b="0" i="1" dirty="0">
                <a:solidFill>
                  <a:srgbClr val="0000FF"/>
                </a:solidFill>
              </a:rPr>
              <a:t>needed</a:t>
            </a:r>
            <a:r>
              <a:rPr lang="en-US" sz="2400" b="0" dirty="0">
                <a:solidFill>
                  <a:srgbClr val="0000FF"/>
                </a:solidFill>
              </a:rPr>
              <a:t>, this treatment greatly reduces the number of </a:t>
            </a:r>
            <a:r>
              <a:rPr lang="en-US" sz="2400" b="0" dirty="0" smtClean="0">
                <a:solidFill>
                  <a:srgbClr val="0000FF"/>
                </a:solidFill>
              </a:rPr>
              <a:t>“mobile” atoms</a:t>
            </a:r>
            <a:endParaRPr lang="en-US" sz="2400" b="0" dirty="0">
              <a:solidFill>
                <a:srgbClr val="0000FF"/>
              </a:solidFill>
            </a:endParaRPr>
          </a:p>
        </p:txBody>
      </p:sp>
      <p:sp>
        <p:nvSpPr>
          <p:cNvPr id="1333260" name="Text Box 12"/>
          <p:cNvSpPr txBox="1">
            <a:spLocks noChangeArrowheads="1"/>
          </p:cNvSpPr>
          <p:nvPr/>
        </p:nvSpPr>
        <p:spPr bwMode="auto">
          <a:xfrm>
            <a:off x="5622925" y="1981200"/>
            <a:ext cx="34448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sz="2400" b="0"/>
              <a:t>We can constrain the water to stay in some volume, but </a:t>
            </a:r>
            <a:r>
              <a:rPr lang="en-US" sz="2400" b="0" i="1">
                <a:solidFill>
                  <a:srgbClr val="FF0000"/>
                </a:solidFill>
              </a:rPr>
              <a:t>how “real” is the dynamics?</a:t>
            </a:r>
          </a:p>
        </p:txBody>
      </p:sp>
      <p:sp>
        <p:nvSpPr>
          <p:cNvPr id="1333261" name="Text Box 13"/>
          <p:cNvSpPr txBox="1">
            <a:spLocks noChangeArrowheads="1"/>
          </p:cNvSpPr>
          <p:nvPr/>
        </p:nvSpPr>
        <p:spPr bwMode="auto">
          <a:xfrm>
            <a:off x="5638800" y="5486400"/>
            <a:ext cx="3444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sz="2400" b="0" i="1" dirty="0">
                <a:solidFill>
                  <a:srgbClr val="FF0000"/>
                </a:solidFill>
              </a:rPr>
              <a:t>There is a better way!</a:t>
            </a:r>
          </a:p>
        </p:txBody>
      </p:sp>
    </p:spTree>
    <p:extLst>
      <p:ext uri="{BB962C8B-B14F-4D97-AF65-F5344CB8AC3E}">
        <p14:creationId xmlns:p14="http://schemas.microsoft.com/office/powerpoint/2010/main" val="3383166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3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32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3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259" grpId="0"/>
      <p:bldP spid="1333260" grpId="0"/>
      <p:bldP spid="133326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501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5018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CB0F29D5-B179-492E-9F24-D1F19CF3E3A7}" type="slidenum">
              <a:rPr lang="en-US" b="0"/>
              <a:pPr/>
              <a:t>64</a:t>
            </a:fld>
            <a:endParaRPr lang="en-US" b="0"/>
          </a:p>
        </p:txBody>
      </p:sp>
      <p:sp>
        <p:nvSpPr>
          <p:cNvPr id="50181" name="Rectangle 2"/>
          <p:cNvSpPr>
            <a:spLocks noGrp="1" noChangeArrowheads="1"/>
          </p:cNvSpPr>
          <p:nvPr>
            <p:ph type="title"/>
          </p:nvPr>
        </p:nvSpPr>
        <p:spPr/>
        <p:txBody>
          <a:bodyPr/>
          <a:lstStyle/>
          <a:p>
            <a:pPr eaLnBrk="1" hangingPunct="1"/>
            <a:r>
              <a:rPr lang="en-US" smtClean="0">
                <a:solidFill>
                  <a:srgbClr val="FF0000"/>
                </a:solidFill>
              </a:rPr>
              <a:t>Periodic Boundary Conditions</a:t>
            </a:r>
          </a:p>
        </p:txBody>
      </p:sp>
      <p:sp>
        <p:nvSpPr>
          <p:cNvPr id="50182" name="Rectangle 3"/>
          <p:cNvSpPr>
            <a:spLocks noGrp="1" noChangeArrowheads="1"/>
          </p:cNvSpPr>
          <p:nvPr>
            <p:ph type="body" idx="1"/>
          </p:nvPr>
        </p:nvSpPr>
        <p:spPr>
          <a:xfrm>
            <a:off x="1295400" y="1371600"/>
            <a:ext cx="6553200" cy="533400"/>
          </a:xfrm>
        </p:spPr>
        <p:txBody>
          <a:bodyPr/>
          <a:lstStyle/>
          <a:p>
            <a:pPr algn="ctr" eaLnBrk="1" hangingPunct="1">
              <a:buFontTx/>
              <a:buNone/>
            </a:pPr>
            <a:r>
              <a:rPr lang="en-US" sz="2400" i="1" smtClean="0">
                <a:solidFill>
                  <a:srgbClr val="009900"/>
                </a:solidFill>
              </a:rPr>
              <a:t>Pretend</a:t>
            </a:r>
            <a:r>
              <a:rPr lang="en-US" sz="2400" smtClean="0">
                <a:solidFill>
                  <a:srgbClr val="009900"/>
                </a:solidFill>
              </a:rPr>
              <a:t> we’re simulating bulk conditions!</a:t>
            </a:r>
          </a:p>
        </p:txBody>
      </p:sp>
      <p:sp>
        <p:nvSpPr>
          <p:cNvPr id="1330181" name="Rectangle 5"/>
          <p:cNvSpPr>
            <a:spLocks noChangeArrowheads="1"/>
          </p:cNvSpPr>
          <p:nvPr/>
        </p:nvSpPr>
        <p:spPr bwMode="auto">
          <a:xfrm>
            <a:off x="4648200" y="2209800"/>
            <a:ext cx="4343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ts val="1800"/>
              </a:spcBef>
              <a:buFontTx/>
              <a:buChar char="•"/>
            </a:pPr>
            <a:r>
              <a:rPr lang="en-US" sz="2200" b="0" dirty="0"/>
              <a:t>No hard boundaries used</a:t>
            </a:r>
          </a:p>
          <a:p>
            <a:pPr algn="l" eaLnBrk="1" hangingPunct="1">
              <a:spcBef>
                <a:spcPts val="1800"/>
              </a:spcBef>
              <a:buFontTx/>
              <a:buChar char="•"/>
            </a:pPr>
            <a:r>
              <a:rPr lang="en-US" sz="2200" b="0" dirty="0" smtClean="0"/>
              <a:t>Soft boundaries </a:t>
            </a:r>
            <a:r>
              <a:rPr lang="en-US" sz="2200" b="0" dirty="0"/>
              <a:t>allow molecules to pass </a:t>
            </a:r>
            <a:r>
              <a:rPr lang="en-US" sz="2200" b="0" dirty="0" smtClean="0"/>
              <a:t>(green </a:t>
            </a:r>
            <a:r>
              <a:rPr lang="en-US" sz="2200" b="0" dirty="0"/>
              <a:t>ions)</a:t>
            </a:r>
          </a:p>
          <a:p>
            <a:pPr algn="l" eaLnBrk="1" hangingPunct="1">
              <a:spcBef>
                <a:spcPts val="1800"/>
              </a:spcBef>
              <a:buFontTx/>
              <a:buChar char="•"/>
            </a:pPr>
            <a:r>
              <a:rPr lang="en-US" sz="2200" b="0" dirty="0"/>
              <a:t>PBC’s act as an </a:t>
            </a:r>
            <a:r>
              <a:rPr lang="en-US" sz="2200" dirty="0">
                <a:solidFill>
                  <a:srgbClr val="0000FF"/>
                </a:solidFill>
              </a:rPr>
              <a:t>infinite</a:t>
            </a:r>
            <a:r>
              <a:rPr lang="en-US" sz="2200" b="0" dirty="0"/>
              <a:t> number of </a:t>
            </a:r>
            <a:r>
              <a:rPr lang="en-US" sz="2200" dirty="0">
                <a:solidFill>
                  <a:srgbClr val="0000FF"/>
                </a:solidFill>
              </a:rPr>
              <a:t>identical</a:t>
            </a:r>
            <a:r>
              <a:rPr lang="en-US" sz="2200" b="0" dirty="0"/>
              <a:t> “cells” in x, y, and z directions</a:t>
            </a:r>
          </a:p>
          <a:p>
            <a:pPr algn="l" eaLnBrk="1" hangingPunct="1">
              <a:spcBef>
                <a:spcPts val="1800"/>
              </a:spcBef>
              <a:buFontTx/>
              <a:buChar char="•"/>
            </a:pPr>
            <a:r>
              <a:rPr lang="en-US" sz="2200" b="0" i="1" dirty="0">
                <a:solidFill>
                  <a:srgbClr val="FF0000"/>
                </a:solidFill>
              </a:rPr>
              <a:t>Do atoms on opposite sides of the cell “see each other” across the boundary?</a:t>
            </a:r>
          </a:p>
          <a:p>
            <a:pPr algn="l" eaLnBrk="1" hangingPunct="1">
              <a:spcBef>
                <a:spcPts val="1800"/>
              </a:spcBef>
              <a:buFontTx/>
              <a:buChar char="•"/>
            </a:pPr>
            <a:endParaRPr lang="en-US" sz="2200" b="0" dirty="0"/>
          </a:p>
        </p:txBody>
      </p:sp>
      <p:pic>
        <p:nvPicPr>
          <p:cNvPr id="50184" name="Picture 7" descr="New_cartoon_with_chlorines_15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57212" y="1957388"/>
            <a:ext cx="385127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4223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018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018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018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01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51203"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5120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3D26E775-BD84-4C7D-94F4-4E8AB88610B5}" type="slidenum">
              <a:rPr lang="en-US" b="0"/>
              <a:pPr/>
              <a:t>65</a:t>
            </a:fld>
            <a:endParaRPr lang="en-US" b="0"/>
          </a:p>
        </p:txBody>
      </p:sp>
      <p:sp>
        <p:nvSpPr>
          <p:cNvPr id="51205" name="Rectangle 2"/>
          <p:cNvSpPr>
            <a:spLocks noGrp="1" noChangeArrowheads="1"/>
          </p:cNvSpPr>
          <p:nvPr>
            <p:ph type="title"/>
          </p:nvPr>
        </p:nvSpPr>
        <p:spPr/>
        <p:txBody>
          <a:bodyPr/>
          <a:lstStyle/>
          <a:p>
            <a:pPr eaLnBrk="1" hangingPunct="1"/>
            <a:r>
              <a:rPr lang="en-US" altLang="ko-KR" smtClean="0">
                <a:solidFill>
                  <a:srgbClr val="FF0000"/>
                </a:solidFill>
                <a:ea typeface="굴림" panose="020B0600000101010101" pitchFamily="34" charset="-127"/>
              </a:rPr>
              <a:t>Periodic Boundary Conditions</a:t>
            </a:r>
            <a:r>
              <a:rPr lang="en-US" altLang="ko-KR" smtClean="0">
                <a:ea typeface="굴림" panose="020B0600000101010101" pitchFamily="34" charset="-127"/>
              </a:rPr>
              <a:t> </a:t>
            </a:r>
          </a:p>
        </p:txBody>
      </p:sp>
      <p:pic>
        <p:nvPicPr>
          <p:cNvPr id="51206" name="Picture 3" descr="figure-21-29"/>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81000" y="1495425"/>
            <a:ext cx="4025900" cy="4448175"/>
          </a:xfrm>
          <a:noFill/>
        </p:spPr>
      </p:pic>
      <p:sp>
        <p:nvSpPr>
          <p:cNvPr id="1339396" name="Rectangle 4"/>
          <p:cNvSpPr>
            <a:spLocks noGrp="1" noChangeArrowheads="1"/>
          </p:cNvSpPr>
          <p:nvPr>
            <p:ph type="body" sz="half" idx="2"/>
          </p:nvPr>
        </p:nvSpPr>
        <p:spPr>
          <a:xfrm>
            <a:off x="4419600" y="1447800"/>
            <a:ext cx="4495800" cy="4678363"/>
          </a:xfrm>
        </p:spPr>
        <p:txBody>
          <a:bodyPr/>
          <a:lstStyle/>
          <a:p>
            <a:pPr eaLnBrk="1" hangingPunct="1">
              <a:lnSpc>
                <a:spcPct val="90000"/>
              </a:lnSpc>
            </a:pPr>
            <a:r>
              <a:rPr lang="en-US" altLang="ko-KR" sz="2200" dirty="0" smtClean="0">
                <a:ea typeface="굴림" panose="020B0600000101010101" pitchFamily="34" charset="-127"/>
              </a:rPr>
              <a:t>Infinite Replicas of the “primary” simulation cell</a:t>
            </a:r>
          </a:p>
          <a:p>
            <a:pPr eaLnBrk="1" hangingPunct="1">
              <a:lnSpc>
                <a:spcPct val="90000"/>
              </a:lnSpc>
            </a:pPr>
            <a:endParaRPr lang="en-US" altLang="ko-KR" sz="1200" dirty="0" smtClean="0">
              <a:ea typeface="굴림" panose="020B0600000101010101" pitchFamily="34" charset="-127"/>
            </a:endParaRPr>
          </a:p>
          <a:p>
            <a:pPr eaLnBrk="1" hangingPunct="1">
              <a:lnSpc>
                <a:spcPct val="90000"/>
              </a:lnSpc>
            </a:pPr>
            <a:r>
              <a:rPr lang="en-US" altLang="ko-KR" sz="2200" dirty="0" smtClean="0">
                <a:ea typeface="굴림" panose="020B0600000101010101" pitchFamily="34" charset="-127"/>
              </a:rPr>
              <a:t>Molecules in any cell have a mirror image counter part in all the other cells</a:t>
            </a:r>
          </a:p>
          <a:p>
            <a:pPr eaLnBrk="1" hangingPunct="1">
              <a:lnSpc>
                <a:spcPct val="90000"/>
              </a:lnSpc>
            </a:pPr>
            <a:endParaRPr lang="en-US" altLang="ko-KR" sz="1200" dirty="0" smtClean="0">
              <a:ea typeface="굴림" panose="020B0600000101010101" pitchFamily="34" charset="-127"/>
            </a:endParaRPr>
          </a:p>
          <a:p>
            <a:pPr eaLnBrk="1" hangingPunct="1">
              <a:lnSpc>
                <a:spcPct val="90000"/>
              </a:lnSpc>
            </a:pPr>
            <a:r>
              <a:rPr lang="en-US" altLang="ko-KR" sz="2200" dirty="0" smtClean="0">
                <a:ea typeface="굴림" panose="020B0600000101010101" pitchFamily="34" charset="-127"/>
              </a:rPr>
              <a:t>Changes in the “primary” box are matched exactly in all  “other” boxes</a:t>
            </a:r>
          </a:p>
          <a:p>
            <a:pPr eaLnBrk="1" hangingPunct="1">
              <a:lnSpc>
                <a:spcPct val="90000"/>
              </a:lnSpc>
            </a:pPr>
            <a:endParaRPr lang="en-US" altLang="ko-KR" sz="1200" dirty="0" smtClean="0">
              <a:ea typeface="굴림" panose="020B0600000101010101" pitchFamily="34" charset="-127"/>
            </a:endParaRPr>
          </a:p>
          <a:p>
            <a:pPr eaLnBrk="1" hangingPunct="1">
              <a:lnSpc>
                <a:spcPct val="90000"/>
              </a:lnSpc>
            </a:pPr>
            <a:r>
              <a:rPr lang="en-US" altLang="ko-KR" sz="2200" dirty="0" smtClean="0">
                <a:ea typeface="굴림" panose="020B0600000101010101" pitchFamily="34" charset="-127"/>
              </a:rPr>
              <a:t>S</a:t>
            </a:r>
            <a:r>
              <a:rPr lang="en-US" altLang="ko-KR" sz="2200" dirty="0" smtClean="0">
                <a:ea typeface="굴림" panose="020B0600000101010101" pitchFamily="34" charset="-127"/>
                <a:sym typeface="Wingdings" panose="05000000000000000000" pitchFamily="2" charset="2"/>
              </a:rPr>
              <a:t>urface effects are eliminated</a:t>
            </a:r>
          </a:p>
          <a:p>
            <a:pPr eaLnBrk="1" hangingPunct="1">
              <a:lnSpc>
                <a:spcPct val="90000"/>
              </a:lnSpc>
            </a:pPr>
            <a:endParaRPr lang="en-US" altLang="ko-KR" sz="1200" dirty="0" smtClean="0">
              <a:ea typeface="굴림" panose="020B0600000101010101" pitchFamily="34" charset="-127"/>
              <a:sym typeface="Wingdings" panose="05000000000000000000" pitchFamily="2" charset="2"/>
            </a:endParaRPr>
          </a:p>
          <a:p>
            <a:pPr eaLnBrk="1" hangingPunct="1">
              <a:lnSpc>
                <a:spcPct val="90000"/>
              </a:lnSpc>
            </a:pPr>
            <a:r>
              <a:rPr lang="en-US" altLang="ko-KR" sz="2200" dirty="0" smtClean="0">
                <a:solidFill>
                  <a:srgbClr val="009900"/>
                </a:solidFill>
                <a:ea typeface="굴림" panose="020B0600000101010101" pitchFamily="34" charset="-127"/>
                <a:sym typeface="Wingdings" panose="05000000000000000000" pitchFamily="2" charset="2"/>
              </a:rPr>
              <a:t>We can examine any box of the right size … they’re the same!</a:t>
            </a:r>
            <a:endParaRPr lang="en-US" altLang="ko-KR" sz="2200" dirty="0" smtClean="0">
              <a:solidFill>
                <a:srgbClr val="009900"/>
              </a:solidFill>
              <a:ea typeface="굴림" panose="020B0600000101010101" pitchFamily="34" charset="-127"/>
            </a:endParaRPr>
          </a:p>
        </p:txBody>
      </p:sp>
      <p:sp>
        <p:nvSpPr>
          <p:cNvPr id="1339397" name="Rectangle 5"/>
          <p:cNvSpPr>
            <a:spLocks noChangeArrowheads="1"/>
          </p:cNvSpPr>
          <p:nvPr/>
        </p:nvSpPr>
        <p:spPr bwMode="auto">
          <a:xfrm>
            <a:off x="2438400" y="2819400"/>
            <a:ext cx="1524000" cy="1371600"/>
          </a:xfrm>
          <a:prstGeom prst="rect">
            <a:avLst/>
          </a:prstGeom>
          <a:noFill/>
          <a:ln w="254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1339398" name="Rectangle 6"/>
          <p:cNvSpPr>
            <a:spLocks noChangeArrowheads="1"/>
          </p:cNvSpPr>
          <p:nvPr/>
        </p:nvSpPr>
        <p:spPr bwMode="auto">
          <a:xfrm>
            <a:off x="685800" y="1752600"/>
            <a:ext cx="1524000" cy="1371600"/>
          </a:xfrm>
          <a:prstGeom prst="rect">
            <a:avLst/>
          </a:prstGeom>
          <a:noFill/>
          <a:ln w="254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1339399" name="Rectangle 7"/>
          <p:cNvSpPr>
            <a:spLocks noChangeArrowheads="1"/>
          </p:cNvSpPr>
          <p:nvPr/>
        </p:nvSpPr>
        <p:spPr bwMode="auto">
          <a:xfrm>
            <a:off x="838200" y="3581400"/>
            <a:ext cx="1524000" cy="1371600"/>
          </a:xfrm>
          <a:prstGeom prst="rect">
            <a:avLst/>
          </a:prstGeom>
          <a:noFill/>
          <a:ln w="254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Tree>
    <p:extLst>
      <p:ext uri="{BB962C8B-B14F-4D97-AF65-F5344CB8AC3E}">
        <p14:creationId xmlns:p14="http://schemas.microsoft.com/office/powerpoint/2010/main" val="3292977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939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939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9396">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9396">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939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939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39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9397" grpId="0" animBg="1"/>
      <p:bldP spid="1339398" grpId="0" animBg="1"/>
      <p:bldP spid="133939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52227"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5222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126DB0AA-B9EA-4D38-AB24-B7C5E2E1EB9D}" type="slidenum">
              <a:rPr lang="en-US" b="0"/>
              <a:pPr/>
              <a:t>66</a:t>
            </a:fld>
            <a:endParaRPr lang="en-US" b="0"/>
          </a:p>
        </p:txBody>
      </p:sp>
      <p:sp>
        <p:nvSpPr>
          <p:cNvPr id="52229" name="Rectangle 2"/>
          <p:cNvSpPr>
            <a:spLocks noGrp="1" noChangeArrowheads="1"/>
          </p:cNvSpPr>
          <p:nvPr>
            <p:ph type="title"/>
          </p:nvPr>
        </p:nvSpPr>
        <p:spPr/>
        <p:txBody>
          <a:bodyPr/>
          <a:lstStyle/>
          <a:p>
            <a:pPr eaLnBrk="1" hangingPunct="1"/>
            <a:r>
              <a:rPr lang="en-US" altLang="ko-KR" smtClean="0">
                <a:solidFill>
                  <a:srgbClr val="FF0000"/>
                </a:solidFill>
                <a:ea typeface="굴림" panose="020B0600000101010101" pitchFamily="34" charset="-127"/>
              </a:rPr>
              <a:t>Periodic Boundary Conditions</a:t>
            </a:r>
            <a:r>
              <a:rPr lang="en-US" altLang="ko-KR" smtClean="0">
                <a:ea typeface="굴림" panose="020B0600000101010101" pitchFamily="34" charset="-127"/>
              </a:rPr>
              <a:t> </a:t>
            </a:r>
          </a:p>
        </p:txBody>
      </p:sp>
      <p:pic>
        <p:nvPicPr>
          <p:cNvPr id="52230" name="Picture 3" descr="figure-21-29"/>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81000" y="1495425"/>
            <a:ext cx="4025900" cy="4448175"/>
          </a:xfrm>
          <a:noFill/>
        </p:spPr>
      </p:pic>
      <p:sp>
        <p:nvSpPr>
          <p:cNvPr id="1354756" name="Rectangle 4"/>
          <p:cNvSpPr>
            <a:spLocks noGrp="1" noChangeArrowheads="1"/>
          </p:cNvSpPr>
          <p:nvPr>
            <p:ph type="body" sz="half" idx="2"/>
          </p:nvPr>
        </p:nvSpPr>
        <p:spPr>
          <a:xfrm>
            <a:off x="4419600" y="1447800"/>
            <a:ext cx="4495800" cy="4678363"/>
          </a:xfrm>
        </p:spPr>
        <p:txBody>
          <a:bodyPr/>
          <a:lstStyle/>
          <a:p>
            <a:pPr eaLnBrk="1" hangingPunct="1">
              <a:lnSpc>
                <a:spcPct val="90000"/>
              </a:lnSpc>
            </a:pPr>
            <a:r>
              <a:rPr lang="en-US" altLang="ko-KR" sz="2200" b="1" dirty="0" smtClean="0">
                <a:solidFill>
                  <a:srgbClr val="0000FF"/>
                </a:solidFill>
                <a:ea typeface="굴림" panose="020B0600000101010101" pitchFamily="34" charset="-127"/>
              </a:rPr>
              <a:t>Problem:</a:t>
            </a:r>
            <a:r>
              <a:rPr lang="en-US" altLang="ko-KR" sz="2200" dirty="0" smtClean="0">
                <a:solidFill>
                  <a:srgbClr val="009900"/>
                </a:solidFill>
                <a:ea typeface="굴림" panose="020B0600000101010101" pitchFamily="34" charset="-127"/>
              </a:rPr>
              <a:t> </a:t>
            </a:r>
            <a:r>
              <a:rPr lang="en-US" altLang="ko-KR" sz="2200" dirty="0" smtClean="0">
                <a:ea typeface="굴림" panose="020B0600000101010101" pitchFamily="34" charset="-127"/>
              </a:rPr>
              <a:t>we don’t want to calculate the interactions between a particle and one of it’s images</a:t>
            </a:r>
          </a:p>
          <a:p>
            <a:pPr eaLnBrk="1" hangingPunct="1">
              <a:lnSpc>
                <a:spcPct val="90000"/>
              </a:lnSpc>
            </a:pPr>
            <a:endParaRPr lang="en-US" altLang="ko-KR" sz="1200" dirty="0" smtClean="0">
              <a:ea typeface="굴림" panose="020B0600000101010101" pitchFamily="34" charset="-127"/>
            </a:endParaRPr>
          </a:p>
          <a:p>
            <a:pPr eaLnBrk="1" hangingPunct="1">
              <a:lnSpc>
                <a:spcPct val="90000"/>
              </a:lnSpc>
            </a:pPr>
            <a:r>
              <a:rPr lang="en-US" altLang="ko-KR" sz="2200" dirty="0" smtClean="0">
                <a:ea typeface="굴림" panose="020B0600000101010101" pitchFamily="34" charset="-127"/>
              </a:rPr>
              <a:t>Employ the </a:t>
            </a:r>
            <a:r>
              <a:rPr lang="en-US" altLang="ko-KR" sz="2200" i="1" dirty="0" smtClean="0">
                <a:solidFill>
                  <a:srgbClr val="009900"/>
                </a:solidFill>
                <a:ea typeface="굴림" panose="020B0600000101010101" pitchFamily="34" charset="-127"/>
              </a:rPr>
              <a:t>Minimum Image Convention</a:t>
            </a:r>
            <a:r>
              <a:rPr lang="en-US" altLang="ko-KR" sz="2200" dirty="0" smtClean="0">
                <a:solidFill>
                  <a:srgbClr val="009900"/>
                </a:solidFill>
                <a:ea typeface="굴림" panose="020B0600000101010101" pitchFamily="34" charset="-127"/>
              </a:rPr>
              <a:t>:</a:t>
            </a:r>
            <a:r>
              <a:rPr lang="en-US" altLang="ko-KR" sz="2200" dirty="0" smtClean="0">
                <a:ea typeface="굴림" panose="020B0600000101010101" pitchFamily="34" charset="-127"/>
              </a:rPr>
              <a:t> a particle centered in a cell can only “see” other particles that are in that cell</a:t>
            </a:r>
          </a:p>
          <a:p>
            <a:pPr eaLnBrk="1" hangingPunct="1">
              <a:lnSpc>
                <a:spcPct val="90000"/>
              </a:lnSpc>
            </a:pPr>
            <a:endParaRPr lang="en-US" altLang="ko-KR" sz="1200" dirty="0" smtClean="0">
              <a:ea typeface="굴림" panose="020B0600000101010101" pitchFamily="34" charset="-127"/>
            </a:endParaRPr>
          </a:p>
          <a:p>
            <a:pPr eaLnBrk="1" hangingPunct="1">
              <a:lnSpc>
                <a:spcPct val="90000"/>
              </a:lnSpc>
            </a:pPr>
            <a:r>
              <a:rPr lang="en-US" altLang="ko-KR" sz="2200" dirty="0" smtClean="0">
                <a:ea typeface="굴림" panose="020B0600000101010101" pitchFamily="34" charset="-127"/>
              </a:rPr>
              <a:t>This implies that </a:t>
            </a:r>
            <a:r>
              <a:rPr lang="en-US" altLang="ko-KR" sz="2200" dirty="0" smtClean="0">
                <a:solidFill>
                  <a:srgbClr val="FF0000"/>
                </a:solidFill>
                <a:ea typeface="굴림" panose="020B0600000101010101" pitchFamily="34" charset="-127"/>
              </a:rPr>
              <a:t>each particle also interacts with only the nearest image</a:t>
            </a:r>
            <a:r>
              <a:rPr lang="en-US" altLang="ko-KR" sz="2200" dirty="0" smtClean="0">
                <a:ea typeface="굴림" panose="020B0600000101010101" pitchFamily="34" charset="-127"/>
              </a:rPr>
              <a:t> of every other particle</a:t>
            </a:r>
          </a:p>
        </p:txBody>
      </p:sp>
      <p:sp>
        <p:nvSpPr>
          <p:cNvPr id="52232" name="Oval 8"/>
          <p:cNvSpPr>
            <a:spLocks noChangeAspect="1" noChangeArrowheads="1"/>
          </p:cNvSpPr>
          <p:nvPr/>
        </p:nvSpPr>
        <p:spPr bwMode="auto">
          <a:xfrm>
            <a:off x="2960370" y="3897630"/>
            <a:ext cx="192088" cy="192088"/>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2233" name="Oval 9"/>
          <p:cNvSpPr>
            <a:spLocks noChangeAspect="1" noChangeArrowheads="1"/>
          </p:cNvSpPr>
          <p:nvPr/>
        </p:nvSpPr>
        <p:spPr bwMode="auto">
          <a:xfrm>
            <a:off x="1484313" y="3886200"/>
            <a:ext cx="192087" cy="192088"/>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2234" name="Line 10"/>
          <p:cNvSpPr>
            <a:spLocks noChangeAspect="1" noChangeShapeType="1"/>
          </p:cNvSpPr>
          <p:nvPr/>
        </p:nvSpPr>
        <p:spPr bwMode="auto">
          <a:xfrm>
            <a:off x="1676400" y="3962400"/>
            <a:ext cx="1295400" cy="1588"/>
          </a:xfrm>
          <a:prstGeom prst="line">
            <a:avLst/>
          </a:prstGeom>
          <a:noFill/>
          <a:ln w="28575">
            <a:solidFill>
              <a:srgbClr val="0000FF"/>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54763" name="Rectangle 11"/>
          <p:cNvSpPr>
            <a:spLocks noChangeArrowheads="1"/>
          </p:cNvSpPr>
          <p:nvPr/>
        </p:nvSpPr>
        <p:spPr bwMode="auto">
          <a:xfrm>
            <a:off x="2286000" y="3352800"/>
            <a:ext cx="1524000" cy="1371600"/>
          </a:xfrm>
          <a:prstGeom prst="rect">
            <a:avLst/>
          </a:prstGeom>
          <a:noFill/>
          <a:ln w="254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1354764" name="Oval 12"/>
          <p:cNvSpPr>
            <a:spLocks noChangeAspect="1" noChangeArrowheads="1"/>
          </p:cNvSpPr>
          <p:nvPr/>
        </p:nvSpPr>
        <p:spPr bwMode="auto">
          <a:xfrm>
            <a:off x="3518853" y="3835083"/>
            <a:ext cx="192087" cy="192087"/>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1354766" name="Oval 14"/>
          <p:cNvSpPr>
            <a:spLocks noChangeAspect="1" noChangeArrowheads="1"/>
          </p:cNvSpPr>
          <p:nvPr/>
        </p:nvSpPr>
        <p:spPr bwMode="auto">
          <a:xfrm>
            <a:off x="3290253" y="4608513"/>
            <a:ext cx="192087" cy="192087"/>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1354767" name="Oval 15"/>
          <p:cNvSpPr>
            <a:spLocks noChangeAspect="1" noChangeArrowheads="1"/>
          </p:cNvSpPr>
          <p:nvPr/>
        </p:nvSpPr>
        <p:spPr bwMode="auto">
          <a:xfrm>
            <a:off x="2615883" y="3313113"/>
            <a:ext cx="192087" cy="192087"/>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Tree>
    <p:extLst>
      <p:ext uri="{BB962C8B-B14F-4D97-AF65-F5344CB8AC3E}">
        <p14:creationId xmlns:p14="http://schemas.microsoft.com/office/powerpoint/2010/main" val="4231686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475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476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5475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47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4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4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4763" grpId="0" animBg="1"/>
      <p:bldP spid="1354764" grpId="0" animBg="1"/>
      <p:bldP spid="1354766" grpId="0" animBg="1"/>
      <p:bldP spid="135476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53251"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5325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A9B60A4A-D6F4-4CE8-AF36-3A45381D36BD}" type="slidenum">
              <a:rPr lang="en-US" b="0"/>
              <a:pPr/>
              <a:t>67</a:t>
            </a:fld>
            <a:endParaRPr lang="en-US" b="0"/>
          </a:p>
        </p:txBody>
      </p:sp>
      <p:sp>
        <p:nvSpPr>
          <p:cNvPr id="53253" name="Rectangle 2"/>
          <p:cNvSpPr>
            <a:spLocks noGrp="1" noChangeArrowheads="1"/>
          </p:cNvSpPr>
          <p:nvPr>
            <p:ph type="title"/>
          </p:nvPr>
        </p:nvSpPr>
        <p:spPr/>
        <p:txBody>
          <a:bodyPr/>
          <a:lstStyle/>
          <a:p>
            <a:pPr eaLnBrk="1" hangingPunct="1"/>
            <a:r>
              <a:rPr lang="en-US" altLang="ko-KR" smtClean="0">
                <a:solidFill>
                  <a:srgbClr val="FF0000"/>
                </a:solidFill>
                <a:ea typeface="굴림" panose="020B0600000101010101" pitchFamily="34" charset="-127"/>
              </a:rPr>
              <a:t>Minimum Image Convention</a:t>
            </a:r>
            <a:r>
              <a:rPr lang="en-US" altLang="ko-KR" smtClean="0">
                <a:ea typeface="굴림" panose="020B0600000101010101" pitchFamily="34" charset="-127"/>
              </a:rPr>
              <a:t> </a:t>
            </a:r>
          </a:p>
        </p:txBody>
      </p:sp>
      <p:pic>
        <p:nvPicPr>
          <p:cNvPr id="53254" name="Picture 3" descr="figure-21-29"/>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81000" y="1495425"/>
            <a:ext cx="4025900" cy="4448175"/>
          </a:xfrm>
          <a:noFill/>
        </p:spPr>
      </p:pic>
      <p:sp>
        <p:nvSpPr>
          <p:cNvPr id="1355780" name="Rectangle 4"/>
          <p:cNvSpPr>
            <a:spLocks noGrp="1" noChangeArrowheads="1"/>
          </p:cNvSpPr>
          <p:nvPr>
            <p:ph type="body" sz="half" idx="2"/>
          </p:nvPr>
        </p:nvSpPr>
        <p:spPr>
          <a:xfrm>
            <a:off x="4419600" y="1447800"/>
            <a:ext cx="4495800" cy="4678363"/>
          </a:xfrm>
        </p:spPr>
        <p:txBody>
          <a:bodyPr/>
          <a:lstStyle/>
          <a:p>
            <a:pPr eaLnBrk="1" hangingPunct="1">
              <a:lnSpc>
                <a:spcPct val="90000"/>
              </a:lnSpc>
            </a:pPr>
            <a:r>
              <a:rPr lang="en-US" altLang="ko-KR" sz="2200" smtClean="0">
                <a:solidFill>
                  <a:srgbClr val="009900"/>
                </a:solidFill>
                <a:ea typeface="굴림" panose="020B0600000101010101" pitchFamily="34" charset="-127"/>
              </a:rPr>
              <a:t>Another way of stating the MIC:</a:t>
            </a:r>
          </a:p>
          <a:p>
            <a:pPr lvl="1" eaLnBrk="1" hangingPunct="1">
              <a:lnSpc>
                <a:spcPct val="90000"/>
              </a:lnSpc>
            </a:pPr>
            <a:r>
              <a:rPr lang="en-US" altLang="ko-KR" sz="2000" smtClean="0">
                <a:ea typeface="굴림" panose="020B0600000101010101" pitchFamily="34" charset="-127"/>
              </a:rPr>
              <a:t>For a box with a side length L,</a:t>
            </a:r>
          </a:p>
          <a:p>
            <a:pPr lvl="1" eaLnBrk="1" hangingPunct="1">
              <a:lnSpc>
                <a:spcPct val="90000"/>
              </a:lnSpc>
            </a:pPr>
            <a:r>
              <a:rPr lang="en-US" altLang="ko-KR" sz="2000" smtClean="0">
                <a:ea typeface="굴림" panose="020B0600000101010101" pitchFamily="34" charset="-127"/>
              </a:rPr>
              <a:t>Particles only interact if they are within a distance L/2 from one another</a:t>
            </a:r>
          </a:p>
          <a:p>
            <a:pPr eaLnBrk="1" hangingPunct="1">
              <a:lnSpc>
                <a:spcPct val="90000"/>
              </a:lnSpc>
            </a:pPr>
            <a:endParaRPr lang="en-US" altLang="ko-KR" sz="800" smtClean="0">
              <a:ea typeface="굴림" panose="020B0600000101010101" pitchFamily="34" charset="-127"/>
            </a:endParaRPr>
          </a:p>
          <a:p>
            <a:pPr eaLnBrk="1" hangingPunct="1">
              <a:lnSpc>
                <a:spcPct val="90000"/>
              </a:lnSpc>
            </a:pPr>
            <a:r>
              <a:rPr lang="en-US" altLang="ko-KR" sz="2200" smtClean="0">
                <a:solidFill>
                  <a:srgbClr val="009900"/>
                </a:solidFill>
                <a:ea typeface="굴림" panose="020B0600000101010101" pitchFamily="34" charset="-127"/>
              </a:rPr>
              <a:t>Conditions:</a:t>
            </a:r>
          </a:p>
          <a:p>
            <a:pPr lvl="1" eaLnBrk="1" hangingPunct="1">
              <a:lnSpc>
                <a:spcPct val="90000"/>
              </a:lnSpc>
            </a:pPr>
            <a:r>
              <a:rPr lang="en-US" altLang="ko-KR" sz="2000" smtClean="0">
                <a:ea typeface="굴림" panose="020B0600000101010101" pitchFamily="34" charset="-127"/>
              </a:rPr>
              <a:t>The box must be much larger than the size of the biomolecule</a:t>
            </a:r>
          </a:p>
          <a:p>
            <a:pPr lvl="1" eaLnBrk="1" hangingPunct="1">
              <a:lnSpc>
                <a:spcPct val="90000"/>
              </a:lnSpc>
            </a:pPr>
            <a:r>
              <a:rPr lang="en-US" altLang="ko-KR" sz="2000" smtClean="0">
                <a:ea typeface="굴림" panose="020B0600000101010101" pitchFamily="34" charset="-127"/>
              </a:rPr>
              <a:t>We are not calculating long range interactions (qq and LJ) for distant particles</a:t>
            </a:r>
          </a:p>
          <a:p>
            <a:pPr eaLnBrk="1" hangingPunct="1">
              <a:lnSpc>
                <a:spcPct val="90000"/>
              </a:lnSpc>
            </a:pPr>
            <a:endParaRPr lang="en-US" altLang="ko-KR" sz="800" smtClean="0">
              <a:ea typeface="굴림" panose="020B0600000101010101" pitchFamily="34" charset="-127"/>
            </a:endParaRPr>
          </a:p>
          <a:p>
            <a:pPr eaLnBrk="1" hangingPunct="1">
              <a:lnSpc>
                <a:spcPct val="90000"/>
              </a:lnSpc>
            </a:pPr>
            <a:r>
              <a:rPr lang="en-US" altLang="ko-KR" sz="2400" smtClean="0">
                <a:solidFill>
                  <a:srgbClr val="0000FF"/>
                </a:solidFill>
                <a:ea typeface="굴림" panose="020B0600000101010101" pitchFamily="34" charset="-127"/>
              </a:rPr>
              <a:t>Must be careful about qq interactions! </a:t>
            </a:r>
          </a:p>
          <a:p>
            <a:pPr eaLnBrk="1" hangingPunct="1">
              <a:lnSpc>
                <a:spcPct val="90000"/>
              </a:lnSpc>
              <a:buFontTx/>
              <a:buNone/>
            </a:pPr>
            <a:r>
              <a:rPr lang="en-US" altLang="ko-KR" sz="2000" smtClean="0">
                <a:solidFill>
                  <a:srgbClr val="0000FF"/>
                </a:solidFill>
                <a:ea typeface="굴림" panose="020B0600000101010101" pitchFamily="34" charset="-127"/>
              </a:rPr>
              <a:t>	(we’ll get back to this!)</a:t>
            </a:r>
          </a:p>
        </p:txBody>
      </p:sp>
      <p:sp>
        <p:nvSpPr>
          <p:cNvPr id="53256" name="Oval 5"/>
          <p:cNvSpPr>
            <a:spLocks noChangeAspect="1" noChangeArrowheads="1"/>
          </p:cNvSpPr>
          <p:nvPr/>
        </p:nvSpPr>
        <p:spPr bwMode="auto">
          <a:xfrm>
            <a:off x="2960370" y="3897630"/>
            <a:ext cx="192088" cy="192088"/>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3257" name="Oval 6"/>
          <p:cNvSpPr>
            <a:spLocks noChangeAspect="1" noChangeArrowheads="1"/>
          </p:cNvSpPr>
          <p:nvPr/>
        </p:nvSpPr>
        <p:spPr bwMode="auto">
          <a:xfrm>
            <a:off x="1484313" y="3886200"/>
            <a:ext cx="192087" cy="192088"/>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15" name="Line 10"/>
          <p:cNvSpPr>
            <a:spLocks noChangeAspect="1" noChangeShapeType="1"/>
          </p:cNvSpPr>
          <p:nvPr/>
        </p:nvSpPr>
        <p:spPr bwMode="auto">
          <a:xfrm>
            <a:off x="1676400" y="3962400"/>
            <a:ext cx="1295400" cy="1588"/>
          </a:xfrm>
          <a:prstGeom prst="line">
            <a:avLst/>
          </a:prstGeom>
          <a:noFill/>
          <a:ln w="28575">
            <a:solidFill>
              <a:srgbClr val="0000FF"/>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3259" name="Rectangle 8"/>
          <p:cNvSpPr>
            <a:spLocks noChangeArrowheads="1"/>
          </p:cNvSpPr>
          <p:nvPr/>
        </p:nvSpPr>
        <p:spPr bwMode="auto">
          <a:xfrm>
            <a:off x="2286000" y="3352800"/>
            <a:ext cx="1524000" cy="1371600"/>
          </a:xfrm>
          <a:prstGeom prst="rect">
            <a:avLst/>
          </a:prstGeom>
          <a:noFill/>
          <a:ln w="254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3260" name="Oval 9"/>
          <p:cNvSpPr>
            <a:spLocks noChangeAspect="1" noChangeArrowheads="1"/>
          </p:cNvSpPr>
          <p:nvPr/>
        </p:nvSpPr>
        <p:spPr bwMode="auto">
          <a:xfrm>
            <a:off x="3518853" y="3835083"/>
            <a:ext cx="192087" cy="192087"/>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3261" name="Oval 10"/>
          <p:cNvSpPr>
            <a:spLocks noChangeAspect="1" noChangeArrowheads="1"/>
          </p:cNvSpPr>
          <p:nvPr/>
        </p:nvSpPr>
        <p:spPr bwMode="auto">
          <a:xfrm>
            <a:off x="3290253" y="4608513"/>
            <a:ext cx="192087" cy="192087"/>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3262" name="Oval 11"/>
          <p:cNvSpPr>
            <a:spLocks noChangeAspect="1" noChangeArrowheads="1"/>
          </p:cNvSpPr>
          <p:nvPr/>
        </p:nvSpPr>
        <p:spPr bwMode="auto">
          <a:xfrm>
            <a:off x="2615883" y="3313113"/>
            <a:ext cx="192087" cy="192087"/>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Tree>
    <p:extLst>
      <p:ext uri="{BB962C8B-B14F-4D97-AF65-F5344CB8AC3E}">
        <p14:creationId xmlns:p14="http://schemas.microsoft.com/office/powerpoint/2010/main" val="2643375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578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578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5780">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5578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5578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5427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5427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B0E31961-22AF-426D-BDA6-A5491C99808E}" type="slidenum">
              <a:rPr lang="en-US" b="0"/>
              <a:pPr/>
              <a:t>68</a:t>
            </a:fld>
            <a:endParaRPr lang="en-US" b="0"/>
          </a:p>
        </p:txBody>
      </p:sp>
      <p:sp>
        <p:nvSpPr>
          <p:cNvPr id="54277" name="Rectangle 2"/>
          <p:cNvSpPr>
            <a:spLocks noGrp="1" noChangeArrowheads="1"/>
          </p:cNvSpPr>
          <p:nvPr>
            <p:ph type="title"/>
          </p:nvPr>
        </p:nvSpPr>
        <p:spPr/>
        <p:txBody>
          <a:bodyPr/>
          <a:lstStyle/>
          <a:p>
            <a:pPr eaLnBrk="1" hangingPunct="1"/>
            <a:r>
              <a:rPr lang="en-US" altLang="ko-KR" smtClean="0">
                <a:solidFill>
                  <a:srgbClr val="FF0000"/>
                </a:solidFill>
                <a:ea typeface="굴림" panose="020B0600000101010101" pitchFamily="34" charset="-127"/>
              </a:rPr>
              <a:t>Periodic Boundary Conditions</a:t>
            </a:r>
            <a:endParaRPr lang="en-US" smtClean="0">
              <a:solidFill>
                <a:srgbClr val="FF0000"/>
              </a:solidFill>
              <a:ea typeface="굴림" panose="020B0600000101010101" pitchFamily="34" charset="-127"/>
            </a:endParaRPr>
          </a:p>
        </p:txBody>
      </p:sp>
      <p:sp>
        <p:nvSpPr>
          <p:cNvPr id="54278" name="Rectangle 3"/>
          <p:cNvSpPr>
            <a:spLocks noGrp="1" noChangeArrowheads="1"/>
          </p:cNvSpPr>
          <p:nvPr>
            <p:ph type="body" idx="1"/>
          </p:nvPr>
        </p:nvSpPr>
        <p:spPr>
          <a:xfrm>
            <a:off x="4495800" y="1600200"/>
            <a:ext cx="4419600" cy="4525963"/>
          </a:xfrm>
        </p:spPr>
        <p:txBody>
          <a:bodyPr/>
          <a:lstStyle/>
          <a:p>
            <a:pPr eaLnBrk="1" hangingPunct="1"/>
            <a:r>
              <a:rPr lang="en-US" sz="2200" smtClean="0"/>
              <a:t>Several types of simulation cells can be used while applying PBC’s &amp; the MIC</a:t>
            </a:r>
          </a:p>
          <a:p>
            <a:pPr eaLnBrk="1" hangingPunct="1"/>
            <a:endParaRPr lang="en-US" sz="1200" smtClean="0"/>
          </a:p>
          <a:p>
            <a:pPr eaLnBrk="1" hangingPunct="1"/>
            <a:r>
              <a:rPr lang="en-US" sz="2200" smtClean="0"/>
              <a:t>Non-cubic cells might better fit the system being studied and might minimize the amount of solvent being simulated</a:t>
            </a:r>
          </a:p>
        </p:txBody>
      </p:sp>
      <p:pic>
        <p:nvPicPr>
          <p:cNvPr id="54279" name="Picture 4"/>
          <p:cNvPicPr>
            <a:picLocks noChangeAspect="1" noChangeArrowheads="1"/>
          </p:cNvPicPr>
          <p:nvPr/>
        </p:nvPicPr>
        <p:blipFill>
          <a:blip r:embed="rId2">
            <a:extLst>
              <a:ext uri="{28A0092B-C50C-407E-A947-70E740481C1C}">
                <a14:useLocalDpi xmlns:a14="http://schemas.microsoft.com/office/drawing/2010/main" val="0"/>
              </a:ext>
            </a:extLst>
          </a:blip>
          <a:srcRect r="30826" b="14815"/>
          <a:stretch>
            <a:fillRect/>
          </a:stretch>
        </p:blipFill>
        <p:spPr bwMode="auto">
          <a:xfrm>
            <a:off x="398463" y="1695450"/>
            <a:ext cx="3868737"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80" name="Group 23"/>
          <p:cNvGrpSpPr>
            <a:grpSpLocks/>
          </p:cNvGrpSpPr>
          <p:nvPr/>
        </p:nvGrpSpPr>
        <p:grpSpPr bwMode="auto">
          <a:xfrm>
            <a:off x="5786438" y="4648200"/>
            <a:ext cx="2290762" cy="1581150"/>
            <a:chOff x="3501" y="3024"/>
            <a:chExt cx="1443" cy="996"/>
          </a:xfrm>
        </p:grpSpPr>
        <p:sp>
          <p:nvSpPr>
            <p:cNvPr id="54281" name="AutoShape 7"/>
            <p:cNvSpPr>
              <a:spLocks noChangeArrowheads="1"/>
            </p:cNvSpPr>
            <p:nvPr/>
          </p:nvSpPr>
          <p:spPr bwMode="auto">
            <a:xfrm>
              <a:off x="3501" y="3273"/>
              <a:ext cx="576" cy="498"/>
            </a:xfrm>
            <a:prstGeom prst="hexagon">
              <a:avLst>
                <a:gd name="adj" fmla="val 28916"/>
                <a:gd name="vf" fmla="val 11547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82" name="AutoShape 8"/>
            <p:cNvSpPr>
              <a:spLocks noChangeArrowheads="1"/>
            </p:cNvSpPr>
            <p:nvPr/>
          </p:nvSpPr>
          <p:spPr bwMode="auto">
            <a:xfrm>
              <a:off x="3936" y="3522"/>
              <a:ext cx="576" cy="498"/>
            </a:xfrm>
            <a:prstGeom prst="hexagon">
              <a:avLst>
                <a:gd name="adj" fmla="val 28916"/>
                <a:gd name="vf" fmla="val 11547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83" name="AutoShape 9"/>
            <p:cNvSpPr>
              <a:spLocks noChangeArrowheads="1"/>
            </p:cNvSpPr>
            <p:nvPr/>
          </p:nvSpPr>
          <p:spPr bwMode="auto">
            <a:xfrm>
              <a:off x="3936" y="3024"/>
              <a:ext cx="576" cy="498"/>
            </a:xfrm>
            <a:prstGeom prst="hexagon">
              <a:avLst>
                <a:gd name="adj" fmla="val 28916"/>
                <a:gd name="vf" fmla="val 11547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84" name="AutoShape 10"/>
            <p:cNvSpPr>
              <a:spLocks noChangeArrowheads="1"/>
            </p:cNvSpPr>
            <p:nvPr/>
          </p:nvSpPr>
          <p:spPr bwMode="auto">
            <a:xfrm>
              <a:off x="4368" y="3276"/>
              <a:ext cx="576" cy="498"/>
            </a:xfrm>
            <a:prstGeom prst="hexagon">
              <a:avLst>
                <a:gd name="adj" fmla="val 28916"/>
                <a:gd name="vf" fmla="val 11547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85" name="Oval 11"/>
            <p:cNvSpPr>
              <a:spLocks noChangeArrowheads="1"/>
            </p:cNvSpPr>
            <p:nvPr/>
          </p:nvSpPr>
          <p:spPr bwMode="auto">
            <a:xfrm>
              <a:off x="3648" y="3408"/>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86" name="Oval 12"/>
            <p:cNvSpPr>
              <a:spLocks noChangeArrowheads="1"/>
            </p:cNvSpPr>
            <p:nvPr/>
          </p:nvSpPr>
          <p:spPr bwMode="auto">
            <a:xfrm>
              <a:off x="3744" y="3504"/>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87" name="Oval 13"/>
            <p:cNvSpPr>
              <a:spLocks noChangeArrowheads="1"/>
            </p:cNvSpPr>
            <p:nvPr/>
          </p:nvSpPr>
          <p:spPr bwMode="auto">
            <a:xfrm>
              <a:off x="3888" y="3456"/>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88" name="Oval 14"/>
            <p:cNvSpPr>
              <a:spLocks noChangeArrowheads="1"/>
            </p:cNvSpPr>
            <p:nvPr/>
          </p:nvSpPr>
          <p:spPr bwMode="auto">
            <a:xfrm>
              <a:off x="4080" y="3168"/>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89" name="Oval 15"/>
            <p:cNvSpPr>
              <a:spLocks noChangeArrowheads="1"/>
            </p:cNvSpPr>
            <p:nvPr/>
          </p:nvSpPr>
          <p:spPr bwMode="auto">
            <a:xfrm>
              <a:off x="4176" y="3264"/>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90" name="Oval 16"/>
            <p:cNvSpPr>
              <a:spLocks noChangeArrowheads="1"/>
            </p:cNvSpPr>
            <p:nvPr/>
          </p:nvSpPr>
          <p:spPr bwMode="auto">
            <a:xfrm>
              <a:off x="4320" y="3216"/>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91" name="Oval 17"/>
            <p:cNvSpPr>
              <a:spLocks noChangeArrowheads="1"/>
            </p:cNvSpPr>
            <p:nvPr/>
          </p:nvSpPr>
          <p:spPr bwMode="auto">
            <a:xfrm>
              <a:off x="4080" y="3648"/>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92" name="Oval 18"/>
            <p:cNvSpPr>
              <a:spLocks noChangeArrowheads="1"/>
            </p:cNvSpPr>
            <p:nvPr/>
          </p:nvSpPr>
          <p:spPr bwMode="auto">
            <a:xfrm>
              <a:off x="4176" y="3744"/>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93" name="Oval 19"/>
            <p:cNvSpPr>
              <a:spLocks noChangeArrowheads="1"/>
            </p:cNvSpPr>
            <p:nvPr/>
          </p:nvSpPr>
          <p:spPr bwMode="auto">
            <a:xfrm>
              <a:off x="4320" y="3696"/>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94" name="Oval 20"/>
            <p:cNvSpPr>
              <a:spLocks noChangeArrowheads="1"/>
            </p:cNvSpPr>
            <p:nvPr/>
          </p:nvSpPr>
          <p:spPr bwMode="auto">
            <a:xfrm>
              <a:off x="4512" y="3456"/>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95" name="Oval 21"/>
            <p:cNvSpPr>
              <a:spLocks noChangeArrowheads="1"/>
            </p:cNvSpPr>
            <p:nvPr/>
          </p:nvSpPr>
          <p:spPr bwMode="auto">
            <a:xfrm>
              <a:off x="4608" y="3552"/>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54296" name="Oval 22"/>
            <p:cNvSpPr>
              <a:spLocks noChangeArrowheads="1"/>
            </p:cNvSpPr>
            <p:nvPr/>
          </p:nvSpPr>
          <p:spPr bwMode="auto">
            <a:xfrm>
              <a:off x="4752" y="3504"/>
              <a:ext cx="96" cy="96"/>
            </a:xfrm>
            <a:prstGeom prst="ellipse">
              <a:avLst/>
            </a:prstGeom>
            <a:solidFill>
              <a:schemeClr val="accent1"/>
            </a:solidFill>
            <a:ln w="12700">
              <a:solidFill>
                <a:schemeClr val="tx1"/>
              </a:solidFill>
              <a:round/>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grpSp>
    </p:spTree>
    <p:extLst>
      <p:ext uri="{BB962C8B-B14F-4D97-AF65-F5344CB8AC3E}">
        <p14:creationId xmlns:p14="http://schemas.microsoft.com/office/powerpoint/2010/main" val="36860819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552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5530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E057D32-D89A-4A88-B775-8F325DCF0A33}" type="slidenum">
              <a:rPr lang="en-US" b="0"/>
              <a:pPr/>
              <a:t>69</a:t>
            </a:fld>
            <a:endParaRPr lang="en-US" b="0"/>
          </a:p>
        </p:txBody>
      </p:sp>
      <p:sp>
        <p:nvSpPr>
          <p:cNvPr id="55301" name="Rectangle 3"/>
          <p:cNvSpPr>
            <a:spLocks noGrp="1" noChangeArrowheads="1"/>
          </p:cNvSpPr>
          <p:nvPr>
            <p:ph type="title"/>
          </p:nvPr>
        </p:nvSpPr>
        <p:spPr>
          <a:xfrm>
            <a:off x="381000" y="165100"/>
            <a:ext cx="8432800" cy="901700"/>
          </a:xfrm>
        </p:spPr>
        <p:txBody>
          <a:bodyPr/>
          <a:lstStyle/>
          <a:p>
            <a:pPr eaLnBrk="1" hangingPunct="1"/>
            <a:r>
              <a:rPr lang="en-US" smtClean="0">
                <a:solidFill>
                  <a:srgbClr val="FF0000"/>
                </a:solidFill>
              </a:rPr>
              <a:t>Issues with PBC’s</a:t>
            </a:r>
          </a:p>
        </p:txBody>
      </p:sp>
      <p:sp>
        <p:nvSpPr>
          <p:cNvPr id="1345540" name="Rectangle 4"/>
          <p:cNvSpPr>
            <a:spLocks noGrp="1" noChangeArrowheads="1"/>
          </p:cNvSpPr>
          <p:nvPr>
            <p:ph type="body" idx="1"/>
          </p:nvPr>
        </p:nvSpPr>
        <p:spPr>
          <a:xfrm>
            <a:off x="381000" y="1219200"/>
            <a:ext cx="8305800" cy="4953000"/>
          </a:xfrm>
        </p:spPr>
        <p:txBody>
          <a:bodyPr/>
          <a:lstStyle/>
          <a:p>
            <a:pPr eaLnBrk="1" hangingPunct="1"/>
            <a:r>
              <a:rPr lang="en-US" sz="2400" dirty="0" smtClean="0">
                <a:solidFill>
                  <a:srgbClr val="009900"/>
                </a:solidFill>
              </a:rPr>
              <a:t>Correlations</a:t>
            </a:r>
          </a:p>
          <a:p>
            <a:pPr lvl="1" eaLnBrk="1" hangingPunct="1"/>
            <a:r>
              <a:rPr lang="en-US" sz="2400" i="1" dirty="0" smtClean="0"/>
              <a:t>New artificial correlations?</a:t>
            </a:r>
          </a:p>
          <a:p>
            <a:pPr lvl="1" eaLnBrk="1" hangingPunct="1"/>
            <a:r>
              <a:rPr lang="en-US" sz="2400" dirty="0" smtClean="0"/>
              <a:t>Suppressed long range correlations</a:t>
            </a:r>
          </a:p>
          <a:p>
            <a:pPr lvl="1" eaLnBrk="1" hangingPunct="1"/>
            <a:r>
              <a:rPr lang="en-US" sz="2400" dirty="0" smtClean="0"/>
              <a:t>Missing long range motions (larger than the box!)</a:t>
            </a:r>
          </a:p>
          <a:p>
            <a:pPr lvl="1" eaLnBrk="1" hangingPunct="1"/>
            <a:endParaRPr lang="en-US" sz="1200" dirty="0" smtClean="0"/>
          </a:p>
          <a:p>
            <a:pPr eaLnBrk="1" hangingPunct="1"/>
            <a:r>
              <a:rPr lang="en-US" sz="2400" dirty="0" smtClean="0">
                <a:solidFill>
                  <a:srgbClr val="009900"/>
                </a:solidFill>
              </a:rPr>
              <a:t>Considerations</a:t>
            </a:r>
          </a:p>
          <a:p>
            <a:pPr lvl="1" eaLnBrk="1" hangingPunct="1"/>
            <a:r>
              <a:rPr lang="en-US" sz="2400" dirty="0" smtClean="0"/>
              <a:t>Places a lower limit on box size </a:t>
            </a:r>
          </a:p>
          <a:p>
            <a:pPr lvl="1" eaLnBrk="1" hangingPunct="1"/>
            <a:r>
              <a:rPr lang="en-US" sz="2400" dirty="0" smtClean="0"/>
              <a:t>Gives a definitive volume from which concentrations can be calculated</a:t>
            </a:r>
          </a:p>
          <a:p>
            <a:pPr lvl="1" eaLnBrk="1" hangingPunct="1"/>
            <a:r>
              <a:rPr lang="en-US" sz="2400" b="1" i="1" dirty="0" smtClean="0"/>
              <a:t>Not needed in many cases:</a:t>
            </a:r>
          </a:p>
          <a:p>
            <a:pPr lvl="2" eaLnBrk="1" hangingPunct="1"/>
            <a:r>
              <a:rPr lang="en-US" dirty="0" smtClean="0"/>
              <a:t>simplified models (i.e. no water present)</a:t>
            </a:r>
          </a:p>
          <a:p>
            <a:pPr lvl="2" eaLnBrk="1" hangingPunct="1"/>
            <a:r>
              <a:rPr lang="en-US" dirty="0" smtClean="0"/>
              <a:t>Implicit water models or restrained water molecules </a:t>
            </a:r>
          </a:p>
        </p:txBody>
      </p:sp>
    </p:spTree>
    <p:extLst>
      <p:ext uri="{BB962C8B-B14F-4D97-AF65-F5344CB8AC3E}">
        <p14:creationId xmlns:p14="http://schemas.microsoft.com/office/powerpoint/2010/main" val="2765131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4554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554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5540">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4554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5540">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4554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2048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272EE08-0F01-401B-9CC0-052CA6E06C02}" type="slidenum">
              <a:rPr lang="en-US" sz="1400" smtClean="0"/>
              <a:pPr eaLnBrk="1" hangingPunct="1"/>
              <a:t>7</a:t>
            </a:fld>
            <a:endParaRPr lang="en-US" sz="1400" smtClean="0"/>
          </a:p>
        </p:txBody>
      </p:sp>
      <p:sp>
        <p:nvSpPr>
          <p:cNvPr id="20484" name="Rectangle 2"/>
          <p:cNvSpPr>
            <a:spLocks noGrp="1" noChangeArrowheads="1"/>
          </p:cNvSpPr>
          <p:nvPr>
            <p:ph type="title"/>
          </p:nvPr>
        </p:nvSpPr>
        <p:spPr>
          <a:xfrm>
            <a:off x="228600" y="274638"/>
            <a:ext cx="8686800" cy="1143000"/>
          </a:xfrm>
        </p:spPr>
        <p:txBody>
          <a:bodyPr/>
          <a:lstStyle/>
          <a:p>
            <a:pPr eaLnBrk="1" hangingPunct="1"/>
            <a:r>
              <a:rPr lang="en-US" sz="4000" smtClean="0">
                <a:solidFill>
                  <a:srgbClr val="FF0000"/>
                </a:solidFill>
              </a:rPr>
              <a:t>Challenges in Biosimulation</a:t>
            </a:r>
          </a:p>
        </p:txBody>
      </p:sp>
      <p:sp>
        <p:nvSpPr>
          <p:cNvPr id="113667" name="Rectangle 3"/>
          <p:cNvSpPr>
            <a:spLocks noGrp="1" noChangeArrowheads="1"/>
          </p:cNvSpPr>
          <p:nvPr>
            <p:ph type="body" idx="1"/>
          </p:nvPr>
        </p:nvSpPr>
        <p:spPr>
          <a:xfrm>
            <a:off x="457200" y="1493838"/>
            <a:ext cx="8229600" cy="4525962"/>
          </a:xfrm>
        </p:spPr>
        <p:txBody>
          <a:bodyPr/>
          <a:lstStyle/>
          <a:p>
            <a:pPr eaLnBrk="1" hangingPunct="1"/>
            <a:r>
              <a:rPr lang="en-US" sz="2400" smtClean="0"/>
              <a:t>Models are only as realistic as the physics that are considered</a:t>
            </a:r>
          </a:p>
          <a:p>
            <a:pPr eaLnBrk="1" hangingPunct="1"/>
            <a:endParaRPr lang="en-US" sz="1200" smtClean="0"/>
          </a:p>
          <a:p>
            <a:pPr eaLnBrk="1" hangingPunct="1"/>
            <a:r>
              <a:rPr lang="en-US" sz="2400" smtClean="0"/>
              <a:t>Simulation is costly (time &amp; computing power)</a:t>
            </a:r>
          </a:p>
          <a:p>
            <a:pPr eaLnBrk="1" hangingPunct="1"/>
            <a:endParaRPr lang="en-US" sz="1200" smtClean="0">
              <a:solidFill>
                <a:schemeClr val="accent2"/>
              </a:solidFill>
            </a:endParaRPr>
          </a:p>
          <a:p>
            <a:pPr eaLnBrk="1" hangingPunct="1"/>
            <a:r>
              <a:rPr lang="en-US" sz="2400" smtClean="0"/>
              <a:t>Approximations are needed, and must be understood and appreciated</a:t>
            </a:r>
          </a:p>
          <a:p>
            <a:pPr eaLnBrk="1" hangingPunct="1"/>
            <a:endParaRPr lang="en-US" sz="2400" smtClean="0"/>
          </a:p>
          <a:p>
            <a:pPr eaLnBrk="1" hangingPunct="1"/>
            <a:endParaRPr lang="en-US" sz="1200" smtClean="0"/>
          </a:p>
          <a:p>
            <a:pPr eaLnBrk="1" hangingPunct="1"/>
            <a:r>
              <a:rPr lang="en-US" sz="2400" smtClean="0">
                <a:solidFill>
                  <a:schemeClr val="accent2"/>
                </a:solidFill>
              </a:rPr>
              <a:t>Sampling vs. Accuracy paradigm:</a:t>
            </a:r>
            <a:r>
              <a:rPr lang="en-US" sz="2400" smtClean="0"/>
              <a:t> the best models are most often too time consuming to be tractable</a:t>
            </a:r>
          </a:p>
          <a:p>
            <a:pPr eaLnBrk="1" hangingPunct="1"/>
            <a:endParaRPr lang="en-US" sz="1200" smtClean="0"/>
          </a:p>
        </p:txBody>
      </p:sp>
      <p:sp>
        <p:nvSpPr>
          <p:cNvPr id="2" name="Rectangle 1"/>
          <p:cNvSpPr>
            <a:spLocks noChangeArrowheads="1"/>
          </p:cNvSpPr>
          <p:nvPr/>
        </p:nvSpPr>
        <p:spPr bwMode="auto">
          <a:xfrm>
            <a:off x="381000" y="4572000"/>
            <a:ext cx="8305800" cy="990600"/>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cxnSp>
        <p:nvCxnSpPr>
          <p:cNvPr id="4" name="Straight Arrow Connector 3"/>
          <p:cNvCxnSpPr>
            <a:cxnSpLocks noChangeShapeType="1"/>
          </p:cNvCxnSpPr>
          <p:nvPr/>
        </p:nvCxnSpPr>
        <p:spPr bwMode="auto">
          <a:xfrm>
            <a:off x="4533900" y="4038600"/>
            <a:ext cx="0" cy="457200"/>
          </a:xfrm>
          <a:prstGeom prst="straightConnector1">
            <a:avLst/>
          </a:prstGeom>
          <a:noFill/>
          <a:ln w="38100" algn="ctr">
            <a:solidFill>
              <a:srgbClr val="FF0000"/>
            </a:solidFill>
            <a:round/>
            <a:headEnd/>
            <a:tailEnd type="triangle" w="lg"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29597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667">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5123"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512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D514250E-2FBE-415A-BDFE-BBA9E444DDD9}" type="slidenum">
              <a:rPr lang="en-US" b="0"/>
              <a:pPr/>
              <a:t>70</a:t>
            </a:fld>
            <a:endParaRPr lang="en-US" b="0"/>
          </a:p>
        </p:txBody>
      </p:sp>
      <p:sp>
        <p:nvSpPr>
          <p:cNvPr id="5125" name="Text Box 2"/>
          <p:cNvSpPr txBox="1">
            <a:spLocks noChangeArrowheads="1"/>
          </p:cNvSpPr>
          <p:nvPr/>
        </p:nvSpPr>
        <p:spPr bwMode="auto">
          <a:xfrm>
            <a:off x="457200" y="457200"/>
            <a:ext cx="8382000"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ts val="0"/>
              </a:spcBef>
            </a:pPr>
            <a:r>
              <a:rPr lang="de-DE" sz="3600" b="0" dirty="0">
                <a:solidFill>
                  <a:srgbClr val="FF0000"/>
                </a:solidFill>
              </a:rPr>
              <a:t>Molecular dynamics is very expensive</a:t>
            </a:r>
          </a:p>
          <a:p>
            <a:pPr eaLnBrk="1" hangingPunct="1">
              <a:spcBef>
                <a:spcPts val="0"/>
              </a:spcBef>
            </a:pPr>
            <a:endParaRPr lang="de-DE" dirty="0"/>
          </a:p>
          <a:p>
            <a:pPr eaLnBrk="1" hangingPunct="1">
              <a:spcBef>
                <a:spcPts val="0"/>
              </a:spcBef>
            </a:pPr>
            <a:r>
              <a:rPr lang="de-DE" sz="2200" dirty="0">
                <a:solidFill>
                  <a:srgbClr val="009900"/>
                </a:solidFill>
              </a:rPr>
              <a:t>Example:</a:t>
            </a:r>
            <a:r>
              <a:rPr lang="de-DE" sz="2200" b="0" dirty="0"/>
              <a:t> </a:t>
            </a:r>
            <a:r>
              <a:rPr lang="de-DE" sz="2200" b="0" dirty="0" smtClean="0"/>
              <a:t> 1 </a:t>
            </a:r>
            <a:r>
              <a:rPr lang="de-DE" sz="2200" b="0" dirty="0" smtClean="0">
                <a:latin typeface="Symbol" panose="05050102010706020507" pitchFamily="18" charset="2"/>
              </a:rPr>
              <a:t>m</a:t>
            </a:r>
            <a:r>
              <a:rPr lang="de-DE" sz="2200" b="0" dirty="0" smtClean="0"/>
              <a:t>s of Molecular </a:t>
            </a:r>
            <a:r>
              <a:rPr lang="de-DE" sz="2200" b="0" dirty="0"/>
              <a:t>Dynamics simulation of F</a:t>
            </a:r>
            <a:r>
              <a:rPr lang="de-DE" sz="2200" b="0" baseline="-25000" dirty="0"/>
              <a:t>1</a:t>
            </a:r>
            <a:r>
              <a:rPr lang="de-DE" sz="2200" b="0" dirty="0"/>
              <a:t>-ATPase in water (total 183,674 atoms) needs </a:t>
            </a:r>
            <a:r>
              <a:rPr lang="de-DE" sz="2200" b="0" dirty="0" smtClean="0"/>
              <a:t>10</a:t>
            </a:r>
            <a:r>
              <a:rPr lang="de-DE" sz="2200" b="0" baseline="30000" dirty="0" smtClean="0"/>
              <a:t>9</a:t>
            </a:r>
            <a:r>
              <a:rPr lang="de-DE" sz="2200" b="0" dirty="0" smtClean="0"/>
              <a:t> </a:t>
            </a:r>
            <a:r>
              <a:rPr lang="de-DE" sz="2200" b="0" dirty="0"/>
              <a:t>integration steps, which boils down to 8.4 </a:t>
            </a:r>
            <a:r>
              <a:rPr lang="de-DE" sz="2200" b="0" dirty="0">
                <a:sym typeface="Arial Special G2" pitchFamily="34" charset="2"/>
              </a:rPr>
              <a:t>*</a:t>
            </a:r>
            <a:r>
              <a:rPr lang="de-DE" sz="2200" b="0" dirty="0"/>
              <a:t> </a:t>
            </a:r>
            <a:r>
              <a:rPr lang="de-DE" sz="2200" b="0" dirty="0" smtClean="0"/>
              <a:t>10</a:t>
            </a:r>
            <a:r>
              <a:rPr lang="de-DE" sz="2200" b="0" baseline="30000" dirty="0" smtClean="0"/>
              <a:t>20</a:t>
            </a:r>
            <a:r>
              <a:rPr lang="de-DE" sz="2200" b="0" dirty="0" smtClean="0"/>
              <a:t> </a:t>
            </a:r>
            <a:r>
              <a:rPr lang="de-DE" sz="2200" b="0" dirty="0"/>
              <a:t>FLOPS</a:t>
            </a:r>
            <a:r>
              <a:rPr lang="de-DE" sz="2200" b="0" dirty="0" smtClean="0"/>
              <a:t>.</a:t>
            </a:r>
          </a:p>
          <a:p>
            <a:pPr eaLnBrk="1" hangingPunct="1">
              <a:spcBef>
                <a:spcPts val="0"/>
              </a:spcBef>
            </a:pPr>
            <a:endParaRPr lang="de-DE" sz="2200" b="0" dirty="0" smtClean="0"/>
          </a:p>
          <a:p>
            <a:pPr eaLnBrk="1" hangingPunct="1">
              <a:spcBef>
                <a:spcPts val="0"/>
              </a:spcBef>
            </a:pPr>
            <a:r>
              <a:rPr lang="de-DE" sz="2200" b="0" dirty="0" smtClean="0">
                <a:solidFill>
                  <a:srgbClr val="0000FF"/>
                </a:solidFill>
              </a:rPr>
              <a:t>FYI:  </a:t>
            </a:r>
            <a:r>
              <a:rPr lang="en-US" sz="2200" b="0" dirty="0" smtClean="0">
                <a:solidFill>
                  <a:srgbClr val="0000FF"/>
                </a:solidFill>
              </a:rPr>
              <a:t>FLOPS = </a:t>
            </a:r>
            <a:r>
              <a:rPr lang="en-US" sz="2200" b="0" dirty="0">
                <a:solidFill>
                  <a:srgbClr val="0000FF"/>
                </a:solidFill>
              </a:rPr>
              <a:t>Floating Point Operations Per Second</a:t>
            </a:r>
            <a:endParaRPr lang="de-DE" sz="2200" b="0" dirty="0">
              <a:solidFill>
                <a:srgbClr val="0000FF"/>
              </a:solidFill>
            </a:endParaRPr>
          </a:p>
          <a:p>
            <a:pPr eaLnBrk="1" hangingPunct="1">
              <a:spcBef>
                <a:spcPts val="0"/>
              </a:spcBef>
            </a:pPr>
            <a:r>
              <a:rPr lang="de-DE" sz="2200" b="0" dirty="0" smtClean="0">
                <a:solidFill>
                  <a:srgbClr val="0000FF"/>
                </a:solidFill>
              </a:rPr>
              <a:t>         10 GFLOPS = 10,000 MFLOPS ≈ 2.5 GHz CPU (idealized)</a:t>
            </a:r>
          </a:p>
          <a:p>
            <a:pPr eaLnBrk="1" hangingPunct="1">
              <a:spcBef>
                <a:spcPts val="0"/>
              </a:spcBef>
            </a:pPr>
            <a:endParaRPr lang="de-DE" sz="800" b="0" dirty="0"/>
          </a:p>
          <a:p>
            <a:pPr eaLnBrk="1" hangingPunct="1">
              <a:spcBef>
                <a:spcPts val="600"/>
              </a:spcBef>
            </a:pPr>
            <a:r>
              <a:rPr lang="de-DE" sz="2200" b="0" dirty="0"/>
              <a:t>	on a </a:t>
            </a:r>
            <a:r>
              <a:rPr lang="de-DE" sz="2200" b="0" dirty="0" smtClean="0"/>
              <a:t>10 GFLOPS </a:t>
            </a:r>
            <a:r>
              <a:rPr lang="de-DE" sz="2200" b="0" dirty="0"/>
              <a:t>workstation:		~</a:t>
            </a:r>
            <a:r>
              <a:rPr lang="de-DE" sz="2200" b="0" dirty="0" smtClean="0"/>
              <a:t>2.5 </a:t>
            </a:r>
            <a:r>
              <a:rPr lang="de-DE" sz="2200" b="0" dirty="0"/>
              <a:t>years</a:t>
            </a:r>
          </a:p>
          <a:p>
            <a:pPr eaLnBrk="1" hangingPunct="1">
              <a:spcBef>
                <a:spcPts val="600"/>
              </a:spcBef>
            </a:pPr>
            <a:r>
              <a:rPr lang="de-DE" sz="2200" b="0" dirty="0"/>
              <a:t>	+ multiple time stepping			 </a:t>
            </a:r>
            <a:r>
              <a:rPr lang="de-DE" sz="2200" b="0" dirty="0" smtClean="0"/>
              <a:t>~3 months</a:t>
            </a:r>
            <a:endParaRPr lang="de-DE" sz="2200" b="0" dirty="0"/>
          </a:p>
          <a:p>
            <a:pPr eaLnBrk="1" hangingPunct="1">
              <a:spcBef>
                <a:spcPts val="600"/>
              </a:spcBef>
            </a:pPr>
            <a:r>
              <a:rPr lang="de-DE" sz="2200" b="0" dirty="0" smtClean="0"/>
              <a:t>	+ </a:t>
            </a:r>
            <a:r>
              <a:rPr lang="de-DE" sz="2200" b="0" dirty="0"/>
              <a:t>structure adapted multipole methods	  </a:t>
            </a:r>
            <a:r>
              <a:rPr lang="de-DE" sz="2200" b="0" dirty="0" smtClean="0"/>
              <a:t>~3 weeks</a:t>
            </a:r>
            <a:endParaRPr lang="de-DE" sz="2200" b="0" dirty="0"/>
          </a:p>
          <a:p>
            <a:pPr eaLnBrk="1" hangingPunct="1">
              <a:spcBef>
                <a:spcPts val="600"/>
              </a:spcBef>
            </a:pPr>
            <a:r>
              <a:rPr lang="de-DE" sz="2200" b="0" dirty="0" smtClean="0"/>
              <a:t>	+ </a:t>
            </a:r>
            <a:r>
              <a:rPr lang="de-DE" sz="2200" b="0" dirty="0"/>
              <a:t>parallel computers 				</a:t>
            </a:r>
            <a:r>
              <a:rPr lang="de-DE" sz="2200" b="0" dirty="0" smtClean="0"/>
              <a:t>   &lt; 1 day</a:t>
            </a:r>
            <a:endParaRPr lang="de-DE" sz="2200" b="0" dirty="0"/>
          </a:p>
          <a:p>
            <a:pPr eaLnBrk="1" hangingPunct="1">
              <a:spcBef>
                <a:spcPts val="0"/>
              </a:spcBef>
            </a:pPr>
            <a:endParaRPr lang="de-DE" sz="1400" b="0" dirty="0" smtClean="0"/>
          </a:p>
          <a:p>
            <a:pPr algn="ctr" eaLnBrk="1" hangingPunct="1"/>
            <a:r>
              <a:rPr lang="en-US" sz="2200" i="1" dirty="0">
                <a:solidFill>
                  <a:srgbClr val="0000FF"/>
                </a:solidFill>
              </a:rPr>
              <a:t>But 1 </a:t>
            </a:r>
            <a:r>
              <a:rPr lang="en-US" sz="2200" i="1" dirty="0" err="1" smtClean="0">
                <a:solidFill>
                  <a:srgbClr val="0000FF"/>
                </a:solidFill>
                <a:latin typeface="Symbol" panose="05050102010706020507" pitchFamily="18" charset="2"/>
              </a:rPr>
              <a:t>m</a:t>
            </a:r>
            <a:r>
              <a:rPr lang="en-US" sz="2200" i="1" dirty="0" err="1" smtClean="0">
                <a:solidFill>
                  <a:srgbClr val="0000FF"/>
                </a:solidFill>
              </a:rPr>
              <a:t>s</a:t>
            </a:r>
            <a:r>
              <a:rPr lang="en-US" sz="2200" i="1" dirty="0" smtClean="0">
                <a:solidFill>
                  <a:srgbClr val="0000FF"/>
                </a:solidFill>
              </a:rPr>
              <a:t> </a:t>
            </a:r>
            <a:r>
              <a:rPr lang="en-US" sz="2200" i="1" dirty="0">
                <a:solidFill>
                  <a:srgbClr val="0000FF"/>
                </a:solidFill>
              </a:rPr>
              <a:t>won’t tell us </a:t>
            </a:r>
            <a:r>
              <a:rPr lang="en-US" sz="2200" i="1" dirty="0" smtClean="0">
                <a:solidFill>
                  <a:srgbClr val="0000FF"/>
                </a:solidFill>
              </a:rPr>
              <a:t>anything useful </a:t>
            </a:r>
            <a:r>
              <a:rPr lang="en-US" sz="2200" i="1" dirty="0">
                <a:solidFill>
                  <a:srgbClr val="0000FF"/>
                </a:solidFill>
              </a:rPr>
              <a:t>about this enzyme</a:t>
            </a:r>
            <a:r>
              <a:rPr lang="en-US" sz="2200" i="1" dirty="0" smtClean="0">
                <a:solidFill>
                  <a:srgbClr val="0000FF"/>
                </a:solidFill>
              </a:rPr>
              <a:t>!</a:t>
            </a:r>
            <a:endParaRPr lang="de-DE" sz="2200" i="1" dirty="0">
              <a:solidFill>
                <a:srgbClr val="0000FF"/>
              </a:solidFill>
            </a:endParaRPr>
          </a:p>
        </p:txBody>
      </p:sp>
    </p:spTree>
    <p:extLst>
      <p:ext uri="{BB962C8B-B14F-4D97-AF65-F5344CB8AC3E}">
        <p14:creationId xmlns:p14="http://schemas.microsoft.com/office/powerpoint/2010/main" val="26939767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80899"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763327F8-46D3-40CD-BFE4-5D28B983AB8C}" type="slidenum">
              <a:rPr lang="en-US" sz="1400" smtClean="0"/>
              <a:pPr eaLnBrk="1" hangingPunct="1"/>
              <a:t>71</a:t>
            </a:fld>
            <a:endParaRPr lang="en-US" sz="1400" smtClean="0"/>
          </a:p>
        </p:txBody>
      </p:sp>
      <p:sp>
        <p:nvSpPr>
          <p:cNvPr id="80900" name="Text Box 2"/>
          <p:cNvSpPr txBox="1">
            <a:spLocks noChangeArrowheads="1"/>
          </p:cNvSpPr>
          <p:nvPr/>
        </p:nvSpPr>
        <p:spPr bwMode="auto">
          <a:xfrm>
            <a:off x="2057400" y="1600200"/>
            <a:ext cx="5562600" cy="37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endParaRPr lang="de-DE" sz="9600">
              <a:solidFill>
                <a:srgbClr val="FFFF00"/>
              </a:solidFill>
            </a:endParaRPr>
          </a:p>
          <a:p>
            <a:pPr eaLnBrk="1" hangingPunct="1">
              <a:spcBef>
                <a:spcPct val="50000"/>
              </a:spcBef>
            </a:pPr>
            <a:endParaRPr lang="de-DE" sz="9600">
              <a:solidFill>
                <a:srgbClr val="FFFF00"/>
              </a:solidFill>
            </a:endParaRPr>
          </a:p>
        </p:txBody>
      </p:sp>
      <p:sp>
        <p:nvSpPr>
          <p:cNvPr id="70662" name="Text Box 3"/>
          <p:cNvSpPr txBox="1">
            <a:spLocks noChangeArrowheads="1"/>
          </p:cNvSpPr>
          <p:nvPr/>
        </p:nvSpPr>
        <p:spPr bwMode="auto">
          <a:xfrm>
            <a:off x="457200" y="381000"/>
            <a:ext cx="8382000"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GB" sz="4000">
                <a:solidFill>
                  <a:srgbClr val="FF0000"/>
                </a:solidFill>
              </a:rPr>
              <a:t>Limits of Standard MD simulations</a:t>
            </a:r>
          </a:p>
          <a:p>
            <a:pPr eaLnBrk="1" hangingPunct="1">
              <a:spcBef>
                <a:spcPct val="50000"/>
              </a:spcBef>
            </a:pPr>
            <a:endParaRPr lang="de-DE" sz="1200"/>
          </a:p>
          <a:p>
            <a:pPr algn="l" eaLnBrk="1" hangingPunct="1">
              <a:spcBef>
                <a:spcPct val="50000"/>
              </a:spcBef>
              <a:buFontTx/>
              <a:buChar char="•"/>
            </a:pPr>
            <a:r>
              <a:rPr lang="de-DE" sz="2800"/>
              <a:t> </a:t>
            </a:r>
            <a:r>
              <a:rPr lang="de-DE" sz="2400" u="sng">
                <a:solidFill>
                  <a:srgbClr val="009900"/>
                </a:solidFill>
              </a:rPr>
              <a:t>Classical description:</a:t>
            </a:r>
            <a:r>
              <a:rPr lang="de-DE" sz="2400">
                <a:solidFill>
                  <a:srgbClr val="009900"/>
                </a:solidFill>
              </a:rPr>
              <a:t/>
            </a:r>
            <a:br>
              <a:rPr lang="de-DE" sz="2400">
                <a:solidFill>
                  <a:srgbClr val="009900"/>
                </a:solidFill>
              </a:rPr>
            </a:br>
            <a:r>
              <a:rPr lang="de-DE" sz="2400"/>
              <a:t>    - Covalent bond changes not described </a:t>
            </a:r>
            <a:r>
              <a:rPr lang="de-DE" sz="2000"/>
              <a:t>(no chemistry occurs)</a:t>
            </a:r>
            <a:r>
              <a:rPr lang="de-DE" sz="2400"/>
              <a:t/>
            </a:r>
            <a:br>
              <a:rPr lang="de-DE" sz="2400"/>
            </a:br>
            <a:r>
              <a:rPr lang="de-DE" sz="2400"/>
              <a:t>    - Poor description of H-atoms </a:t>
            </a:r>
            <a:r>
              <a:rPr lang="de-DE" sz="2000"/>
              <a:t>(proton-transfer, acid/base)</a:t>
            </a:r>
            <a:br>
              <a:rPr lang="de-DE" sz="2000"/>
            </a:br>
            <a:r>
              <a:rPr lang="de-DE" sz="2400"/>
              <a:t>    - Poor description of low-T effects </a:t>
            </a:r>
            <a:r>
              <a:rPr lang="de-DE" sz="2000"/>
              <a:t>(i.e. Quantum effects) </a:t>
            </a:r>
            <a:r>
              <a:rPr lang="de-DE" sz="2400"/>
              <a:t/>
            </a:r>
            <a:br>
              <a:rPr lang="de-DE" sz="2400"/>
            </a:br>
            <a:r>
              <a:rPr lang="de-DE" sz="2400"/>
              <a:t>    - Simplified electrostatic model </a:t>
            </a:r>
            <a:r>
              <a:rPr lang="de-DE" sz="2000"/>
              <a:t>(no polarizability)</a:t>
            </a:r>
            <a:br>
              <a:rPr lang="de-DE" sz="2000"/>
            </a:br>
            <a:endParaRPr lang="de-DE" sz="800"/>
          </a:p>
          <a:p>
            <a:pPr algn="l" eaLnBrk="1" hangingPunct="1">
              <a:spcBef>
                <a:spcPct val="50000"/>
              </a:spcBef>
              <a:buFontTx/>
              <a:buChar char="•"/>
            </a:pPr>
            <a:r>
              <a:rPr lang="de-DE" sz="2400"/>
              <a:t> </a:t>
            </a:r>
            <a:r>
              <a:rPr lang="de-DE" sz="2400">
                <a:solidFill>
                  <a:srgbClr val="009900"/>
                </a:solidFill>
              </a:rPr>
              <a:t>Only </a:t>
            </a:r>
            <a:r>
              <a:rPr lang="de-DE" sz="2400" u="sng">
                <a:solidFill>
                  <a:srgbClr val="009900"/>
                </a:solidFill>
              </a:rPr>
              <a:t>small systems</a:t>
            </a:r>
            <a:r>
              <a:rPr lang="de-DE" sz="2400"/>
              <a:t> are accessible (10</a:t>
            </a:r>
            <a:r>
              <a:rPr lang="de-DE" sz="2400" baseline="30000"/>
              <a:t>4</a:t>
            </a:r>
            <a:r>
              <a:rPr lang="de-DE" sz="2400"/>
              <a:t> ... 10</a:t>
            </a:r>
            <a:r>
              <a:rPr lang="de-DE" sz="2400" baseline="30000"/>
              <a:t>6</a:t>
            </a:r>
            <a:r>
              <a:rPr lang="de-DE" sz="2400"/>
              <a:t> atoms)</a:t>
            </a:r>
            <a:br>
              <a:rPr lang="de-DE" sz="2400"/>
            </a:br>
            <a:endParaRPr lang="de-DE" sz="800"/>
          </a:p>
          <a:p>
            <a:pPr algn="l" eaLnBrk="1" hangingPunct="1">
              <a:spcBef>
                <a:spcPct val="50000"/>
              </a:spcBef>
              <a:buFontTx/>
              <a:buChar char="•"/>
            </a:pPr>
            <a:r>
              <a:rPr lang="de-DE" sz="2400"/>
              <a:t> </a:t>
            </a:r>
            <a:r>
              <a:rPr lang="de-DE" sz="2400">
                <a:solidFill>
                  <a:srgbClr val="009900"/>
                </a:solidFill>
              </a:rPr>
              <a:t>Only </a:t>
            </a:r>
            <a:r>
              <a:rPr lang="de-DE" sz="2400" u="sng">
                <a:solidFill>
                  <a:srgbClr val="009900"/>
                </a:solidFill>
              </a:rPr>
              <a:t>short time scales</a:t>
            </a:r>
            <a:r>
              <a:rPr lang="de-DE" sz="2400"/>
              <a:t> are accessible (ps ... </a:t>
            </a:r>
            <a:r>
              <a:rPr lang="de-DE" sz="2400">
                <a:cs typeface="Arial" pitchFamily="34" charset="0"/>
              </a:rPr>
              <a:t>μ</a:t>
            </a:r>
            <a:r>
              <a:rPr lang="de-DE" sz="2400"/>
              <a:t>s)</a:t>
            </a:r>
          </a:p>
        </p:txBody>
      </p:sp>
      <p:sp>
        <p:nvSpPr>
          <p:cNvPr id="70663" name="Rectangle 4"/>
          <p:cNvSpPr>
            <a:spLocks noChangeArrowheads="1"/>
          </p:cNvSpPr>
          <p:nvPr/>
        </p:nvSpPr>
        <p:spPr bwMode="auto">
          <a:xfrm>
            <a:off x="457200" y="5029200"/>
            <a:ext cx="8153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sz="2400">
                <a:solidFill>
                  <a:srgbClr val="0000FF"/>
                </a:solidFill>
              </a:rPr>
              <a:t>Large biomolecular systems undergo slow dynamics ... Nearly impossible to simulate these systems and see interesting dynamics!</a:t>
            </a:r>
            <a:endParaRPr lang="de-DE" sz="240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62">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62">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819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80ABF0B-8E49-43FA-99FA-C0F711027B9A}" type="slidenum">
              <a:rPr lang="en-US" sz="1400" smtClean="0"/>
              <a:pPr eaLnBrk="1" hangingPunct="1"/>
              <a:t>72</a:t>
            </a:fld>
            <a:endParaRPr lang="en-US" sz="1400" smtClean="0"/>
          </a:p>
        </p:txBody>
      </p:sp>
      <p:sp>
        <p:nvSpPr>
          <p:cNvPr id="81924" name="Rectangle 2"/>
          <p:cNvSpPr>
            <a:spLocks noGrp="1" noChangeArrowheads="1"/>
          </p:cNvSpPr>
          <p:nvPr>
            <p:ph type="title"/>
          </p:nvPr>
        </p:nvSpPr>
        <p:spPr/>
        <p:txBody>
          <a:bodyPr/>
          <a:lstStyle/>
          <a:p>
            <a:pPr eaLnBrk="1" hangingPunct="1"/>
            <a:r>
              <a:rPr lang="en-US" sz="3600" smtClean="0">
                <a:solidFill>
                  <a:srgbClr val="FF0000"/>
                </a:solidFill>
              </a:rPr>
              <a:t>How can we speed up our simulations?</a:t>
            </a:r>
          </a:p>
        </p:txBody>
      </p:sp>
      <p:sp>
        <p:nvSpPr>
          <p:cNvPr id="1328131" name="Rectangle 3"/>
          <p:cNvSpPr>
            <a:spLocks noGrp="1" noChangeArrowheads="1"/>
          </p:cNvSpPr>
          <p:nvPr>
            <p:ph type="body" idx="1"/>
          </p:nvPr>
        </p:nvSpPr>
        <p:spPr>
          <a:xfrm>
            <a:off x="457200" y="1295400"/>
            <a:ext cx="8229600" cy="4953000"/>
          </a:xfrm>
        </p:spPr>
        <p:txBody>
          <a:bodyPr/>
          <a:lstStyle/>
          <a:p>
            <a:pPr eaLnBrk="1" hangingPunct="1"/>
            <a:r>
              <a:rPr lang="en-US" sz="2400" smtClean="0">
                <a:solidFill>
                  <a:srgbClr val="009900"/>
                </a:solidFill>
              </a:rPr>
              <a:t>Improve efficiency for all-atom models</a:t>
            </a:r>
          </a:p>
          <a:p>
            <a:pPr lvl="1" eaLnBrk="1" hangingPunct="1"/>
            <a:r>
              <a:rPr lang="en-US" sz="2000" smtClean="0"/>
              <a:t>Increase the timestep</a:t>
            </a:r>
          </a:p>
          <a:p>
            <a:pPr lvl="1" eaLnBrk="1" hangingPunct="1"/>
            <a:r>
              <a:rPr lang="en-US" sz="2000" smtClean="0"/>
              <a:t>Cut out calculations of long range interactions (use cutoffs)</a:t>
            </a:r>
          </a:p>
          <a:p>
            <a:pPr lvl="1" eaLnBrk="1" hangingPunct="1"/>
            <a:r>
              <a:rPr lang="en-US" sz="2000" smtClean="0"/>
              <a:t>Use efficient long range calculation algorithms (Ewald &amp; RF)</a:t>
            </a:r>
          </a:p>
          <a:p>
            <a:pPr eaLnBrk="1" hangingPunct="1"/>
            <a:endParaRPr lang="en-US" sz="800" smtClean="0"/>
          </a:p>
          <a:p>
            <a:pPr eaLnBrk="1" hangingPunct="1"/>
            <a:r>
              <a:rPr lang="en-US" sz="2400" smtClean="0">
                <a:solidFill>
                  <a:srgbClr val="009900"/>
                </a:solidFill>
              </a:rPr>
              <a:t>Use simplified modeling (a.k.a. “minimalist models”)</a:t>
            </a:r>
          </a:p>
          <a:p>
            <a:pPr lvl="1" eaLnBrk="1" hangingPunct="1"/>
            <a:r>
              <a:rPr lang="en-US" sz="2000" smtClean="0"/>
              <a:t>Implicit solvent models (lose H</a:t>
            </a:r>
            <a:r>
              <a:rPr lang="en-US" sz="2000" baseline="-25000" smtClean="0"/>
              <a:t>2</a:t>
            </a:r>
            <a:r>
              <a:rPr lang="en-US" sz="2000" smtClean="0"/>
              <a:t>O molecular description)</a:t>
            </a:r>
          </a:p>
          <a:p>
            <a:pPr lvl="1" eaLnBrk="1" hangingPunct="1"/>
            <a:r>
              <a:rPr lang="en-US" sz="2000" smtClean="0"/>
              <a:t>United atom models and/or simplified force fields</a:t>
            </a:r>
          </a:p>
          <a:p>
            <a:pPr lvl="1" eaLnBrk="1" hangingPunct="1"/>
            <a:r>
              <a:rPr lang="en-US" sz="2000" smtClean="0"/>
              <a:t>Coarse-grained models (water can be CG too)</a:t>
            </a:r>
          </a:p>
          <a:p>
            <a:pPr eaLnBrk="1" hangingPunct="1"/>
            <a:endParaRPr lang="en-US" sz="800" smtClean="0">
              <a:solidFill>
                <a:srgbClr val="009900"/>
              </a:solidFill>
            </a:endParaRPr>
          </a:p>
          <a:p>
            <a:pPr eaLnBrk="1" hangingPunct="1"/>
            <a:r>
              <a:rPr lang="en-US" sz="2400" smtClean="0">
                <a:solidFill>
                  <a:srgbClr val="009900"/>
                </a:solidFill>
              </a:rPr>
              <a:t>Utilize large computational resources</a:t>
            </a:r>
          </a:p>
          <a:p>
            <a:pPr lvl="1" eaLnBrk="1" hangingPunct="1"/>
            <a:r>
              <a:rPr lang="en-US" sz="2000" smtClean="0"/>
              <a:t>Cluster computing, multiple processors/job or in parallel</a:t>
            </a:r>
          </a:p>
          <a:p>
            <a:pPr lvl="1" eaLnBrk="1" hangingPunct="1"/>
            <a:r>
              <a:rPr lang="en-US" sz="2000" smtClean="0"/>
              <a:t>Distributed computing (Folding@Home, etc.)</a:t>
            </a:r>
          </a:p>
          <a:p>
            <a:pPr lvl="1" eaLnBrk="1" hangingPunct="1"/>
            <a:r>
              <a:rPr lang="en-US" sz="2000" smtClean="0"/>
              <a:t>Employ algorithms that make good use of multiple processors</a:t>
            </a:r>
          </a:p>
        </p:txBody>
      </p:sp>
      <p:sp>
        <p:nvSpPr>
          <p:cNvPr id="1328132" name="Rectangle 4"/>
          <p:cNvSpPr>
            <a:spLocks noChangeArrowheads="1"/>
          </p:cNvSpPr>
          <p:nvPr/>
        </p:nvSpPr>
        <p:spPr bwMode="auto">
          <a:xfrm>
            <a:off x="457200" y="1295400"/>
            <a:ext cx="8077200" cy="1600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8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8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813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813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2813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813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813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8131">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28131">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8131">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28131">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8131">
                                            <p:txEl>
                                              <p:pRg st="13" end="13"/>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2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13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9219"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922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FC479E1C-93CF-4FAB-A59B-867B5E860559}" type="slidenum">
              <a:rPr lang="en-US" b="0"/>
              <a:pPr/>
              <a:t>73</a:t>
            </a:fld>
            <a:endParaRPr lang="en-US" b="0"/>
          </a:p>
        </p:txBody>
      </p:sp>
      <p:sp>
        <p:nvSpPr>
          <p:cNvPr id="9221" name="Rectangle 2"/>
          <p:cNvSpPr>
            <a:spLocks noGrp="1" noChangeArrowheads="1"/>
          </p:cNvSpPr>
          <p:nvPr>
            <p:ph type="title"/>
          </p:nvPr>
        </p:nvSpPr>
        <p:spPr/>
        <p:txBody>
          <a:bodyPr/>
          <a:lstStyle/>
          <a:p>
            <a:pPr eaLnBrk="1" hangingPunct="1"/>
            <a:r>
              <a:rPr lang="en-US" smtClean="0">
                <a:solidFill>
                  <a:srgbClr val="FF0000"/>
                </a:solidFill>
              </a:rPr>
              <a:t>Fast motions</a:t>
            </a:r>
          </a:p>
        </p:txBody>
      </p:sp>
      <p:sp>
        <p:nvSpPr>
          <p:cNvPr id="655364" name="Rectangle 4"/>
          <p:cNvSpPr>
            <a:spLocks noGrp="1" noChangeArrowheads="1"/>
          </p:cNvSpPr>
          <p:nvPr>
            <p:ph type="body" idx="1"/>
          </p:nvPr>
        </p:nvSpPr>
        <p:spPr>
          <a:xfrm>
            <a:off x="457200" y="1447800"/>
            <a:ext cx="8229600" cy="4602163"/>
          </a:xfrm>
          <a:noFill/>
        </p:spPr>
        <p:txBody>
          <a:bodyPr/>
          <a:lstStyle/>
          <a:p>
            <a:pPr eaLnBrk="1" hangingPunct="1"/>
            <a:r>
              <a:rPr lang="en-US" sz="2200" dirty="0" smtClean="0">
                <a:solidFill>
                  <a:srgbClr val="009900"/>
                </a:solidFill>
              </a:rPr>
              <a:t>Hydrogens vibrate the fastest, on the fs timescale</a:t>
            </a:r>
          </a:p>
          <a:p>
            <a:pPr lvl="1" eaLnBrk="1" hangingPunct="1"/>
            <a:r>
              <a:rPr lang="en-US" sz="2000" dirty="0" smtClean="0"/>
              <a:t>O-H bonds vibrate with a period of about 17 fs</a:t>
            </a:r>
          </a:p>
          <a:p>
            <a:pPr lvl="1" eaLnBrk="1" hangingPunct="1"/>
            <a:r>
              <a:rPr lang="en-US" sz="2000" dirty="0" smtClean="0"/>
              <a:t>If </a:t>
            </a:r>
            <a:r>
              <a:rPr lang="en-US" sz="2000" dirty="0" smtClean="0">
                <a:latin typeface="Symbol" panose="05050102010706020507" pitchFamily="18" charset="2"/>
              </a:rPr>
              <a:t>D</a:t>
            </a:r>
            <a:r>
              <a:rPr lang="en-US" sz="2000" dirty="0" smtClean="0"/>
              <a:t>t is too large, H atoms will “fly off” and the simulation will crash due to instability (bond energy calculation </a:t>
            </a:r>
            <a:r>
              <a:rPr lang="en-US" sz="2000" dirty="0" smtClean="0">
                <a:sym typeface="Wingdings" panose="05000000000000000000" pitchFamily="2" charset="2"/>
              </a:rPr>
              <a:t> infinity/</a:t>
            </a:r>
            <a:r>
              <a:rPr lang="en-US" sz="2000" dirty="0" err="1" smtClean="0">
                <a:sym typeface="Wingdings" panose="05000000000000000000" pitchFamily="2" charset="2"/>
              </a:rPr>
              <a:t>NaN</a:t>
            </a:r>
            <a:r>
              <a:rPr lang="en-US" sz="2000" dirty="0" smtClean="0">
                <a:sym typeface="Wingdings" panose="05000000000000000000" pitchFamily="2" charset="2"/>
              </a:rPr>
              <a:t>)</a:t>
            </a:r>
          </a:p>
          <a:p>
            <a:pPr lvl="1" eaLnBrk="1" hangingPunct="1"/>
            <a:r>
              <a:rPr lang="en-US" sz="2000" dirty="0" smtClean="0"/>
              <a:t>To preserve stability of the integration, </a:t>
            </a:r>
            <a:r>
              <a:rPr lang="en-US" sz="2000" dirty="0" smtClean="0">
                <a:latin typeface="Symbol" panose="05050102010706020507" pitchFamily="18" charset="2"/>
              </a:rPr>
              <a:t>D</a:t>
            </a:r>
            <a:r>
              <a:rPr lang="en-US" sz="2000" dirty="0" smtClean="0"/>
              <a:t>t needs to be very short </a:t>
            </a:r>
          </a:p>
          <a:p>
            <a:pPr eaLnBrk="1" hangingPunct="1"/>
            <a:endParaRPr lang="en-US" sz="2200" dirty="0" smtClean="0"/>
          </a:p>
          <a:p>
            <a:pPr eaLnBrk="1" hangingPunct="1"/>
            <a:r>
              <a:rPr lang="en-US" sz="2200" dirty="0" smtClean="0">
                <a:solidFill>
                  <a:srgbClr val="009900"/>
                </a:solidFill>
              </a:rPr>
              <a:t>Constrain these fast motions to allow longer </a:t>
            </a:r>
            <a:r>
              <a:rPr lang="en-US" sz="2200" dirty="0" err="1" smtClean="0">
                <a:solidFill>
                  <a:srgbClr val="009900"/>
                </a:solidFill>
              </a:rPr>
              <a:t>timesteps</a:t>
            </a:r>
            <a:endParaRPr lang="en-US" sz="2200" dirty="0" smtClean="0">
              <a:solidFill>
                <a:srgbClr val="009900"/>
              </a:solidFill>
            </a:endParaRPr>
          </a:p>
          <a:p>
            <a:pPr lvl="1" eaLnBrk="1" hangingPunct="1"/>
            <a:r>
              <a:rPr lang="en-US" sz="2000" dirty="0" smtClean="0"/>
              <a:t>Fix bond lengths (like H-X) at equilibrium values</a:t>
            </a:r>
          </a:p>
          <a:p>
            <a:pPr lvl="1" eaLnBrk="1" hangingPunct="1"/>
            <a:r>
              <a:rPr lang="en-US" sz="2000" dirty="0" smtClean="0"/>
              <a:t>Increase </a:t>
            </a:r>
            <a:r>
              <a:rPr lang="en-US" sz="2000" dirty="0" err="1" smtClean="0"/>
              <a:t>timestep</a:t>
            </a:r>
            <a:r>
              <a:rPr lang="en-US" sz="2000" dirty="0" smtClean="0"/>
              <a:t> to 2 fs – 5 fs, depending on system/model</a:t>
            </a:r>
          </a:p>
          <a:p>
            <a:pPr lvl="1" eaLnBrk="1" hangingPunct="1"/>
            <a:r>
              <a:rPr lang="en-US" sz="2000" dirty="0" smtClean="0"/>
              <a:t>Several constraint algorithms can be applied</a:t>
            </a:r>
          </a:p>
          <a:p>
            <a:pPr lvl="1" eaLnBrk="1" hangingPunct="1"/>
            <a:r>
              <a:rPr lang="en-US" sz="2000" dirty="0" smtClean="0"/>
              <a:t>SHAKE, SETTLE, LINCS, etc.</a:t>
            </a:r>
          </a:p>
          <a:p>
            <a:pPr lvl="1" eaLnBrk="1" hangingPunct="1"/>
            <a:r>
              <a:rPr lang="en-US" sz="2000" dirty="0" smtClean="0"/>
              <a:t>Can be applied to angles as well as bond lengths</a:t>
            </a:r>
          </a:p>
        </p:txBody>
      </p:sp>
      <p:grpSp>
        <p:nvGrpSpPr>
          <p:cNvPr id="2" name="Group 10"/>
          <p:cNvGrpSpPr>
            <a:grpSpLocks/>
          </p:cNvGrpSpPr>
          <p:nvPr/>
        </p:nvGrpSpPr>
        <p:grpSpPr bwMode="auto">
          <a:xfrm>
            <a:off x="7604125" y="4932363"/>
            <a:ext cx="908050" cy="1239837"/>
            <a:chOff x="4790" y="3107"/>
            <a:chExt cx="572" cy="781"/>
          </a:xfrm>
        </p:grpSpPr>
        <p:graphicFrame>
          <p:nvGraphicFramePr>
            <p:cNvPr id="9225" name="Object 2"/>
            <p:cNvGraphicFramePr>
              <a:graphicFrameLocks noChangeAspect="1"/>
            </p:cNvGraphicFramePr>
            <p:nvPr/>
          </p:nvGraphicFramePr>
          <p:xfrm>
            <a:off x="4790" y="3299"/>
            <a:ext cx="572" cy="589"/>
          </p:xfrm>
          <a:graphic>
            <a:graphicData uri="http://schemas.openxmlformats.org/presentationml/2006/ole">
              <mc:AlternateContent xmlns:mc="http://schemas.openxmlformats.org/markup-compatibility/2006">
                <mc:Choice xmlns:v="urn:schemas-microsoft-com:vml" Requires="v">
                  <p:oleObj spid="_x0000_s85054" name="ACD/3D" r:id="rId3" imgW="1257476" imgH="1247619" progId="ACD.3D">
                    <p:embed/>
                  </p:oleObj>
                </mc:Choice>
                <mc:Fallback>
                  <p:oleObj name="ACD/3D" r:id="rId3" imgW="1257476" imgH="1247619" progId="ACD.3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0" y="3299"/>
                          <a:ext cx="572" cy="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6" name="Line 6"/>
            <p:cNvSpPr>
              <a:spLocks noChangeShapeType="1"/>
            </p:cNvSpPr>
            <p:nvPr/>
          </p:nvSpPr>
          <p:spPr bwMode="auto">
            <a:xfrm flipH="1">
              <a:off x="4896" y="3421"/>
              <a:ext cx="384" cy="35"/>
            </a:xfrm>
            <a:prstGeom prst="line">
              <a:avLst/>
            </a:prstGeom>
            <a:noFill/>
            <a:ln w="28575">
              <a:solidFill>
                <a:srgbClr val="00008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227" name="Rectangle 7"/>
            <p:cNvSpPr>
              <a:spLocks noChangeArrowheads="1"/>
            </p:cNvSpPr>
            <p:nvPr/>
          </p:nvSpPr>
          <p:spPr bwMode="auto">
            <a:xfrm>
              <a:off x="4992" y="31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de-DE" sz="2400" b="0" i="1">
                  <a:solidFill>
                    <a:srgbClr val="0000FF"/>
                  </a:solidFill>
                  <a:latin typeface="Times New Roman" panose="02020603050405020304" pitchFamily="18" charset="0"/>
                </a:rPr>
                <a:t>d</a:t>
              </a:r>
              <a:endParaRPr lang="en-US" sz="2400" b="0" i="1">
                <a:solidFill>
                  <a:srgbClr val="0000FF"/>
                </a:solidFill>
                <a:latin typeface="Times New Roman" panose="02020603050405020304" pitchFamily="18" charset="0"/>
              </a:endParaRPr>
            </a:p>
          </p:txBody>
        </p:sp>
      </p:grpSp>
      <p:sp>
        <p:nvSpPr>
          <p:cNvPr id="3" name="Arc 2"/>
          <p:cNvSpPr/>
          <p:nvPr/>
        </p:nvSpPr>
        <p:spPr bwMode="auto">
          <a:xfrm rot="5400000">
            <a:off x="7543800" y="5257800"/>
            <a:ext cx="838200" cy="838200"/>
          </a:xfrm>
          <a:prstGeom prst="arc">
            <a:avLst/>
          </a:prstGeom>
          <a:noFill/>
          <a:ln w="25400" cap="flat" cmpd="sng" algn="ctr">
            <a:solidFill>
              <a:srgbClr val="0000FF"/>
            </a:solidFill>
            <a:prstDash val="solid"/>
            <a:round/>
            <a:headEnd type="triangle" w="lg" len="med"/>
            <a:tailEnd type="triangle" w="lg" len="med"/>
          </a:ln>
          <a:effectLst/>
        </p:spPr>
        <p:txBody>
          <a:bodyPr/>
          <a:lstStyle/>
          <a:p>
            <a:pPr>
              <a:defRPr/>
            </a:pPr>
            <a:endParaRPr lang="en-US">
              <a:latin typeface="Arial" charset="0"/>
            </a:endParaRPr>
          </a:p>
        </p:txBody>
      </p:sp>
    </p:spTree>
    <p:extLst>
      <p:ext uri="{BB962C8B-B14F-4D97-AF65-F5344CB8AC3E}">
        <p14:creationId xmlns:p14="http://schemas.microsoft.com/office/powerpoint/2010/main" val="1188723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536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6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6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6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36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536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536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536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10243"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1024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F7F9085F-81AF-4D8B-A708-4E70C1E18C19}" type="slidenum">
              <a:rPr lang="en-US" b="0"/>
              <a:pPr/>
              <a:t>74</a:t>
            </a:fld>
            <a:endParaRPr lang="en-US" b="0"/>
          </a:p>
        </p:txBody>
      </p:sp>
      <p:sp>
        <p:nvSpPr>
          <p:cNvPr id="1358851" name="Rectangle 3"/>
          <p:cNvSpPr>
            <a:spLocks noChangeArrowheads="1"/>
          </p:cNvSpPr>
          <p:nvPr/>
        </p:nvSpPr>
        <p:spPr bwMode="auto">
          <a:xfrm>
            <a:off x="457200" y="1371600"/>
            <a:ext cx="5257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15888" indent="-115888">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
              </a:spcBef>
              <a:buFontTx/>
              <a:buChar char="•"/>
            </a:pPr>
            <a:r>
              <a:rPr lang="de-DE" sz="2400" b="0" dirty="0">
                <a:solidFill>
                  <a:srgbClr val="009900"/>
                </a:solidFill>
              </a:rPr>
              <a:t>Non-bonded interactions are expensive to calculate:</a:t>
            </a:r>
            <a:r>
              <a:rPr lang="de-DE" sz="2400" b="0" dirty="0"/>
              <a:t> there many atom pairs to consider (~N</a:t>
            </a:r>
            <a:r>
              <a:rPr lang="de-DE" sz="2400" b="0" baseline="30000" dirty="0"/>
              <a:t>2</a:t>
            </a:r>
            <a:r>
              <a:rPr lang="de-DE" sz="2400" b="0" dirty="0"/>
              <a:t>)</a:t>
            </a:r>
          </a:p>
          <a:p>
            <a:pPr algn="l" eaLnBrk="1" hangingPunct="1">
              <a:spcBef>
                <a:spcPct val="5000"/>
              </a:spcBef>
              <a:buFontTx/>
              <a:buChar char="•"/>
            </a:pPr>
            <a:endParaRPr lang="de-DE" sz="1200" b="0" dirty="0"/>
          </a:p>
          <a:p>
            <a:pPr algn="l" eaLnBrk="1" hangingPunct="1">
              <a:spcBef>
                <a:spcPct val="5000"/>
              </a:spcBef>
              <a:buFontTx/>
              <a:buChar char="•"/>
            </a:pPr>
            <a:r>
              <a:rPr lang="de-DE" sz="2400" b="0" dirty="0"/>
              <a:t>Non-bonded interactions decrease with distance</a:t>
            </a:r>
          </a:p>
          <a:p>
            <a:pPr algn="l" eaLnBrk="1" hangingPunct="1">
              <a:spcBef>
                <a:spcPct val="5000"/>
              </a:spcBef>
              <a:buFontTx/>
              <a:buChar char="•"/>
            </a:pPr>
            <a:endParaRPr lang="de-DE" sz="1200" b="0" dirty="0"/>
          </a:p>
          <a:p>
            <a:pPr algn="l" eaLnBrk="1" hangingPunct="1">
              <a:spcBef>
                <a:spcPct val="5000"/>
              </a:spcBef>
              <a:buFontTx/>
              <a:buChar char="•"/>
            </a:pPr>
            <a:r>
              <a:rPr lang="de-DE" sz="2400" b="0" dirty="0"/>
              <a:t>Beyond a certain distance, they can be neglected </a:t>
            </a:r>
          </a:p>
        </p:txBody>
      </p:sp>
      <p:graphicFrame>
        <p:nvGraphicFramePr>
          <p:cNvPr id="10246" name="Object 2"/>
          <p:cNvGraphicFramePr>
            <a:graphicFrameLocks noChangeAspect="1"/>
          </p:cNvGraphicFramePr>
          <p:nvPr/>
        </p:nvGraphicFramePr>
        <p:xfrm>
          <a:off x="7086600" y="2286000"/>
          <a:ext cx="457200" cy="454025"/>
        </p:xfrm>
        <a:graphic>
          <a:graphicData uri="http://schemas.openxmlformats.org/presentationml/2006/ole">
            <mc:AlternateContent xmlns:mc="http://schemas.openxmlformats.org/markup-compatibility/2006">
              <mc:Choice xmlns:v="urn:schemas-microsoft-com:vml" Requires="v">
                <p:oleObj spid="_x0000_s86138" name="ACD/3D" r:id="rId4" imgW="1257476" imgH="1247619" progId="ACD.3D">
                  <p:embed/>
                </p:oleObj>
              </mc:Choice>
              <mc:Fallback>
                <p:oleObj name="ACD/3D" r:id="rId4" imgW="1257476" imgH="1247619" progId="ACD.3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2286000"/>
                        <a:ext cx="457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3"/>
          <p:cNvGraphicFramePr>
            <a:graphicFrameLocks noChangeAspect="1"/>
          </p:cNvGraphicFramePr>
          <p:nvPr/>
        </p:nvGraphicFramePr>
        <p:xfrm>
          <a:off x="8458200" y="3508375"/>
          <a:ext cx="457200" cy="454025"/>
        </p:xfrm>
        <a:graphic>
          <a:graphicData uri="http://schemas.openxmlformats.org/presentationml/2006/ole">
            <mc:AlternateContent xmlns:mc="http://schemas.openxmlformats.org/markup-compatibility/2006">
              <mc:Choice xmlns:v="urn:schemas-microsoft-com:vml" Requires="v">
                <p:oleObj spid="_x0000_s86139" name="ACD/3D" r:id="rId6" imgW="1257476" imgH="1247619" progId="ACD.3D">
                  <p:embed/>
                </p:oleObj>
              </mc:Choice>
              <mc:Fallback>
                <p:oleObj name="ACD/3D" r:id="rId6" imgW="1257476" imgH="1247619" progId="ACD.3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3508375"/>
                        <a:ext cx="457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Oval 6"/>
          <p:cNvSpPr>
            <a:spLocks noChangeArrowheads="1"/>
          </p:cNvSpPr>
          <p:nvPr/>
        </p:nvSpPr>
        <p:spPr bwMode="auto">
          <a:xfrm>
            <a:off x="6019800" y="1219200"/>
            <a:ext cx="2362200" cy="2438400"/>
          </a:xfrm>
          <a:prstGeom prst="ellipse">
            <a:avLst/>
          </a:prstGeom>
          <a:noFill/>
          <a:ln w="38100">
            <a:solidFill>
              <a:srgbClr val="000099"/>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10249" name="Line 7"/>
          <p:cNvSpPr>
            <a:spLocks noChangeShapeType="1"/>
          </p:cNvSpPr>
          <p:nvPr/>
        </p:nvSpPr>
        <p:spPr bwMode="auto">
          <a:xfrm>
            <a:off x="7162800" y="2362200"/>
            <a:ext cx="1371600" cy="1219200"/>
          </a:xfrm>
          <a:prstGeom prst="line">
            <a:avLst/>
          </a:prstGeom>
          <a:noFill/>
          <a:ln w="38100">
            <a:solidFill>
              <a:srgbClr val="0033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0" name="Line 8"/>
          <p:cNvSpPr>
            <a:spLocks noChangeShapeType="1"/>
          </p:cNvSpPr>
          <p:nvPr/>
        </p:nvSpPr>
        <p:spPr bwMode="auto">
          <a:xfrm flipV="1">
            <a:off x="7162800" y="1981200"/>
            <a:ext cx="1066800" cy="381000"/>
          </a:xfrm>
          <a:prstGeom prst="line">
            <a:avLst/>
          </a:prstGeom>
          <a:noFill/>
          <a:ln w="38100">
            <a:solidFill>
              <a:srgbClr val="0033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1" name="Text Box 9"/>
          <p:cNvSpPr txBox="1">
            <a:spLocks noChangeArrowheads="1"/>
          </p:cNvSpPr>
          <p:nvPr/>
        </p:nvSpPr>
        <p:spPr bwMode="auto">
          <a:xfrm>
            <a:off x="7451725" y="1641475"/>
            <a:ext cx="528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de-DE" sz="2400" b="0" i="1">
                <a:latin typeface="Times New Roman" panose="02020603050405020304" pitchFamily="18" charset="0"/>
              </a:rPr>
              <a:t>R</a:t>
            </a:r>
            <a:r>
              <a:rPr lang="de-DE" sz="2400" b="0" baseline="-25000">
                <a:latin typeface="Times New Roman" panose="02020603050405020304" pitchFamily="18" charset="0"/>
              </a:rPr>
              <a:t>m</a:t>
            </a:r>
            <a:endParaRPr lang="en-US" sz="2400" b="0" baseline="-25000">
              <a:latin typeface="Times New Roman" panose="02020603050405020304" pitchFamily="18" charset="0"/>
            </a:endParaRPr>
          </a:p>
        </p:txBody>
      </p:sp>
      <p:sp>
        <p:nvSpPr>
          <p:cNvPr id="10252" name="Text Box 10"/>
          <p:cNvSpPr txBox="1">
            <a:spLocks noChangeArrowheads="1"/>
          </p:cNvSpPr>
          <p:nvPr/>
        </p:nvSpPr>
        <p:spPr bwMode="auto">
          <a:xfrm>
            <a:off x="7680325" y="2479675"/>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de-DE" sz="2400" b="0" i="1">
                <a:latin typeface="Times New Roman" panose="02020603050405020304" pitchFamily="18" charset="0"/>
              </a:rPr>
              <a:t>R</a:t>
            </a:r>
            <a:endParaRPr lang="en-US" sz="2400" b="0" i="1">
              <a:latin typeface="Times New Roman" panose="02020603050405020304" pitchFamily="18" charset="0"/>
            </a:endParaRPr>
          </a:p>
        </p:txBody>
      </p:sp>
      <p:sp>
        <p:nvSpPr>
          <p:cNvPr id="1358860" name="Rectangle 12"/>
          <p:cNvSpPr>
            <a:spLocks noChangeArrowheads="1"/>
          </p:cNvSpPr>
          <p:nvPr/>
        </p:nvSpPr>
        <p:spPr bwMode="auto">
          <a:xfrm>
            <a:off x="457200" y="45720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15888" indent="-115888">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5000"/>
              </a:spcBef>
              <a:buFontTx/>
              <a:buChar char="•"/>
            </a:pPr>
            <a:r>
              <a:rPr lang="de-DE" sz="2400" b="0" dirty="0">
                <a:solidFill>
                  <a:srgbClr val="009900"/>
                </a:solidFill>
              </a:rPr>
              <a:t>Use cutoffs to speed the calculations</a:t>
            </a:r>
          </a:p>
          <a:p>
            <a:pPr lvl="1" algn="l" eaLnBrk="1" hangingPunct="1">
              <a:spcBef>
                <a:spcPct val="5000"/>
              </a:spcBef>
              <a:buFontTx/>
              <a:buChar char="•"/>
            </a:pPr>
            <a:r>
              <a:rPr lang="de-DE" sz="2400" b="0" dirty="0"/>
              <a:t>Define some cutoff distance, r</a:t>
            </a:r>
            <a:r>
              <a:rPr lang="de-DE" sz="2400" b="0" baseline="-25000" dirty="0"/>
              <a:t>cut</a:t>
            </a:r>
            <a:r>
              <a:rPr lang="de-DE" sz="2400" b="0" dirty="0"/>
              <a:t> (typically 10 to 15 Å)</a:t>
            </a:r>
          </a:p>
          <a:p>
            <a:pPr lvl="1" algn="l" eaLnBrk="1" hangingPunct="1">
              <a:spcBef>
                <a:spcPct val="5000"/>
              </a:spcBef>
              <a:buFontTx/>
              <a:buChar char="•"/>
            </a:pPr>
            <a:r>
              <a:rPr lang="de-DE" sz="2400" b="0" dirty="0"/>
              <a:t>Calculate pairwise LJ and QQ interactions within r</a:t>
            </a:r>
            <a:r>
              <a:rPr lang="de-DE" sz="2400" b="0" baseline="-25000" dirty="0"/>
              <a:t>cut</a:t>
            </a:r>
            <a:r>
              <a:rPr lang="de-DE" sz="2400" b="0" dirty="0"/>
              <a:t> </a:t>
            </a:r>
          </a:p>
          <a:p>
            <a:pPr lvl="1" algn="l" eaLnBrk="1" hangingPunct="1">
              <a:spcBef>
                <a:spcPct val="5000"/>
              </a:spcBef>
              <a:buFontTx/>
              <a:buChar char="•"/>
            </a:pPr>
            <a:r>
              <a:rPr lang="de-DE" sz="2400" b="0" dirty="0"/>
              <a:t>Ignore interactions outside the cutoff distance</a:t>
            </a:r>
          </a:p>
        </p:txBody>
      </p:sp>
      <p:sp>
        <p:nvSpPr>
          <p:cNvPr id="10254" name="Rectangle 2"/>
          <p:cNvSpPr>
            <a:spLocks noGrp="1" noChangeArrowheads="1"/>
          </p:cNvSpPr>
          <p:nvPr>
            <p:ph type="title"/>
          </p:nvPr>
        </p:nvSpPr>
        <p:spPr/>
        <p:txBody>
          <a:bodyPr/>
          <a:lstStyle/>
          <a:p>
            <a:pPr eaLnBrk="1" hangingPunct="1"/>
            <a:r>
              <a:rPr lang="en-US" sz="4000" smtClean="0">
                <a:solidFill>
                  <a:srgbClr val="FF0000"/>
                </a:solidFill>
              </a:rPr>
              <a:t>Cutoffs (a.k.a. Potential truncation)</a:t>
            </a:r>
          </a:p>
        </p:txBody>
      </p:sp>
    </p:spTree>
    <p:extLst>
      <p:ext uri="{BB962C8B-B14F-4D97-AF65-F5344CB8AC3E}">
        <p14:creationId xmlns:p14="http://schemas.microsoft.com/office/powerpoint/2010/main" val="1412050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885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885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886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5886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886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88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1126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1126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36743FB1-4FE7-47B3-9061-4846AAB4A544}" type="slidenum">
              <a:rPr lang="en-US" b="0"/>
              <a:pPr/>
              <a:t>75</a:t>
            </a:fld>
            <a:endParaRPr lang="en-US" b="0"/>
          </a:p>
        </p:txBody>
      </p:sp>
      <p:sp>
        <p:nvSpPr>
          <p:cNvPr id="11269" name="Rectangle 2"/>
          <p:cNvSpPr>
            <a:spLocks noGrp="1" noChangeArrowheads="1"/>
          </p:cNvSpPr>
          <p:nvPr>
            <p:ph type="title"/>
          </p:nvPr>
        </p:nvSpPr>
        <p:spPr/>
        <p:txBody>
          <a:bodyPr/>
          <a:lstStyle/>
          <a:p>
            <a:pPr eaLnBrk="1" hangingPunct="1"/>
            <a:r>
              <a:rPr lang="en-US" sz="4000" smtClean="0">
                <a:solidFill>
                  <a:srgbClr val="FF0000"/>
                </a:solidFill>
              </a:rPr>
              <a:t>Cutoffs (a.k.a. Potential truncation)</a:t>
            </a:r>
          </a:p>
        </p:txBody>
      </p:sp>
      <p:sp>
        <p:nvSpPr>
          <p:cNvPr id="11270" name="Rectangle 3"/>
          <p:cNvSpPr>
            <a:spLocks noGrp="1" noChangeArrowheads="1"/>
          </p:cNvSpPr>
          <p:nvPr>
            <p:ph type="body" idx="1"/>
          </p:nvPr>
        </p:nvSpPr>
        <p:spPr>
          <a:xfrm>
            <a:off x="457200" y="1600200"/>
            <a:ext cx="8229600" cy="914400"/>
          </a:xfrm>
        </p:spPr>
        <p:txBody>
          <a:bodyPr/>
          <a:lstStyle/>
          <a:p>
            <a:pPr eaLnBrk="1" hangingPunct="1"/>
            <a:r>
              <a:rPr lang="en-US" sz="2400" smtClean="0">
                <a:solidFill>
                  <a:srgbClr val="009900"/>
                </a:solidFill>
              </a:rPr>
              <a:t>Just using a cutoff will lead to discontinuities in the energies (and forces) at the cutoff distance</a:t>
            </a:r>
          </a:p>
        </p:txBody>
      </p:sp>
      <p:pic>
        <p:nvPicPr>
          <p:cNvPr id="1127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590800"/>
            <a:ext cx="39814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1383" name="Rectangle 7"/>
          <p:cNvSpPr>
            <a:spLocks noChangeArrowheads="1"/>
          </p:cNvSpPr>
          <p:nvPr/>
        </p:nvSpPr>
        <p:spPr bwMode="auto">
          <a:xfrm>
            <a:off x="457200" y="2667000"/>
            <a:ext cx="4800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20000"/>
              </a:spcBef>
              <a:spcAft>
                <a:spcPct val="35000"/>
              </a:spcAft>
              <a:buFontTx/>
              <a:buChar char="•"/>
            </a:pPr>
            <a:r>
              <a:rPr lang="en-US" sz="2400" b="0" dirty="0"/>
              <a:t>As another atom moves across the cutoff radius, it’s presence will suddenly “be felt”</a:t>
            </a:r>
          </a:p>
          <a:p>
            <a:pPr algn="l" eaLnBrk="1" hangingPunct="1">
              <a:spcBef>
                <a:spcPct val="20000"/>
              </a:spcBef>
              <a:spcAft>
                <a:spcPct val="35000"/>
              </a:spcAft>
              <a:buFontTx/>
              <a:buChar char="•"/>
            </a:pPr>
            <a:r>
              <a:rPr lang="en-US" sz="2400" b="0" dirty="0"/>
              <a:t>This will result in artificial physics (i.e. artifacts) in the dynamics</a:t>
            </a:r>
          </a:p>
          <a:p>
            <a:pPr algn="l" eaLnBrk="1" hangingPunct="1">
              <a:spcBef>
                <a:spcPct val="20000"/>
              </a:spcBef>
              <a:spcAft>
                <a:spcPct val="35000"/>
              </a:spcAft>
              <a:buFontTx/>
              <a:buChar char="•"/>
            </a:pPr>
            <a:r>
              <a:rPr lang="en-US" sz="2400" b="0" i="1" dirty="0">
                <a:solidFill>
                  <a:srgbClr val="FF0000"/>
                </a:solidFill>
              </a:rPr>
              <a:t>How do we fix this?</a:t>
            </a:r>
          </a:p>
        </p:txBody>
      </p:sp>
    </p:spTree>
    <p:extLst>
      <p:ext uri="{BB962C8B-B14F-4D97-AF65-F5344CB8AC3E}">
        <p14:creationId xmlns:p14="http://schemas.microsoft.com/office/powerpoint/2010/main" val="3492425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13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813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813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1229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122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1CD363EF-9C3E-47C0-AA6D-C112809CA541}" type="slidenum">
              <a:rPr lang="en-US" b="0"/>
              <a:pPr/>
              <a:t>76</a:t>
            </a:fld>
            <a:endParaRPr lang="en-US" b="0"/>
          </a:p>
        </p:txBody>
      </p:sp>
      <p:sp>
        <p:nvSpPr>
          <p:cNvPr id="12293" name="Rectangle 3"/>
          <p:cNvSpPr>
            <a:spLocks noGrp="1" noChangeArrowheads="1"/>
          </p:cNvSpPr>
          <p:nvPr>
            <p:ph type="body" idx="1"/>
          </p:nvPr>
        </p:nvSpPr>
        <p:spPr>
          <a:xfrm>
            <a:off x="457200" y="1600200"/>
            <a:ext cx="8229600" cy="914400"/>
          </a:xfrm>
        </p:spPr>
        <p:txBody>
          <a:bodyPr/>
          <a:lstStyle/>
          <a:p>
            <a:pPr eaLnBrk="1" hangingPunct="1"/>
            <a:r>
              <a:rPr lang="en-US" sz="2400" smtClean="0">
                <a:solidFill>
                  <a:srgbClr val="009900"/>
                </a:solidFill>
              </a:rPr>
              <a:t>Just using a cutoff will lead to discontinuities in the energies (and forces) at the cutoff distance</a:t>
            </a:r>
          </a:p>
        </p:txBody>
      </p:sp>
      <p:pic>
        <p:nvPicPr>
          <p:cNvPr id="122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590800"/>
            <a:ext cx="39814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9813" name="Rectangle 5"/>
          <p:cNvSpPr>
            <a:spLocks noChangeArrowheads="1"/>
          </p:cNvSpPr>
          <p:nvPr/>
        </p:nvSpPr>
        <p:spPr bwMode="auto">
          <a:xfrm>
            <a:off x="457200" y="2667000"/>
            <a:ext cx="4648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20000"/>
              </a:spcBef>
              <a:spcAft>
                <a:spcPct val="35000"/>
              </a:spcAft>
            </a:pPr>
            <a:r>
              <a:rPr lang="en-US" sz="2400" dirty="0">
                <a:solidFill>
                  <a:srgbClr val="0000FF"/>
                </a:solidFill>
              </a:rPr>
              <a:t>1</a:t>
            </a:r>
            <a:r>
              <a:rPr lang="en-US" sz="2400" baseline="30000" dirty="0">
                <a:solidFill>
                  <a:srgbClr val="0000FF"/>
                </a:solidFill>
              </a:rPr>
              <a:t>st</a:t>
            </a:r>
            <a:r>
              <a:rPr lang="en-US" sz="2400" dirty="0">
                <a:solidFill>
                  <a:srgbClr val="0000FF"/>
                </a:solidFill>
              </a:rPr>
              <a:t> Option: Switching function </a:t>
            </a:r>
          </a:p>
          <a:p>
            <a:pPr algn="l" eaLnBrk="1" hangingPunct="1">
              <a:spcBef>
                <a:spcPct val="20000"/>
              </a:spcBef>
              <a:spcAft>
                <a:spcPct val="35000"/>
              </a:spcAft>
              <a:buFontTx/>
              <a:buChar char="•"/>
            </a:pPr>
            <a:r>
              <a:rPr lang="en-US" sz="2400" b="0" dirty="0">
                <a:solidFill>
                  <a:srgbClr val="FF0000"/>
                </a:solidFill>
              </a:rPr>
              <a:t>Choose a 2</a:t>
            </a:r>
            <a:r>
              <a:rPr lang="en-US" sz="2400" b="0" baseline="30000" dirty="0">
                <a:solidFill>
                  <a:srgbClr val="FF0000"/>
                </a:solidFill>
              </a:rPr>
              <a:t>nd</a:t>
            </a:r>
            <a:r>
              <a:rPr lang="en-US" sz="2400" b="0" dirty="0">
                <a:solidFill>
                  <a:srgbClr val="FF0000"/>
                </a:solidFill>
              </a:rPr>
              <a:t> cutoff, </a:t>
            </a:r>
            <a:r>
              <a:rPr lang="en-US" sz="2400" b="0" dirty="0" err="1">
                <a:solidFill>
                  <a:srgbClr val="FF0000"/>
                </a:solidFill>
              </a:rPr>
              <a:t>r</a:t>
            </a:r>
            <a:r>
              <a:rPr lang="en-US" sz="2400" b="0" baseline="-25000" dirty="0" err="1">
                <a:solidFill>
                  <a:srgbClr val="FF0000"/>
                </a:solidFill>
              </a:rPr>
              <a:t>off</a:t>
            </a:r>
            <a:r>
              <a:rPr lang="en-US" sz="2400" b="0" dirty="0"/>
              <a:t>,  at which long range interactions will go to zero</a:t>
            </a:r>
          </a:p>
          <a:p>
            <a:pPr algn="l" eaLnBrk="1" hangingPunct="1">
              <a:spcBef>
                <a:spcPct val="20000"/>
              </a:spcBef>
              <a:spcAft>
                <a:spcPct val="35000"/>
              </a:spcAft>
              <a:buFontTx/>
              <a:buChar char="•"/>
            </a:pPr>
            <a:r>
              <a:rPr lang="en-US" sz="2400" b="0" dirty="0">
                <a:solidFill>
                  <a:srgbClr val="FF0000"/>
                </a:solidFill>
              </a:rPr>
              <a:t>Multiply U(r) by a switching function </a:t>
            </a:r>
            <a:r>
              <a:rPr lang="en-US" sz="2400" b="0" dirty="0"/>
              <a:t>that tapers the long range interactions to zero between </a:t>
            </a:r>
            <a:r>
              <a:rPr lang="en-US" sz="2400" b="0" dirty="0" err="1"/>
              <a:t>r</a:t>
            </a:r>
            <a:r>
              <a:rPr lang="en-US" sz="2400" b="0" baseline="-25000" dirty="0" err="1"/>
              <a:t>cut</a:t>
            </a:r>
            <a:r>
              <a:rPr lang="en-US" sz="2400" b="0" dirty="0"/>
              <a:t> and </a:t>
            </a:r>
            <a:r>
              <a:rPr lang="en-US" sz="2400" b="0" dirty="0" err="1"/>
              <a:t>r</a:t>
            </a:r>
            <a:r>
              <a:rPr lang="en-US" sz="2400" b="0" baseline="-25000" dirty="0" err="1"/>
              <a:t>off</a:t>
            </a:r>
            <a:r>
              <a:rPr lang="en-US" sz="2400" b="0" baseline="-25000" dirty="0"/>
              <a:t> </a:t>
            </a:r>
            <a:r>
              <a:rPr lang="en-US" sz="2400" b="0" dirty="0"/>
              <a:t>…</a:t>
            </a:r>
            <a:endParaRPr lang="en-US" sz="2400" b="0" dirty="0">
              <a:solidFill>
                <a:srgbClr val="0000FF"/>
              </a:solidFill>
            </a:endParaRPr>
          </a:p>
        </p:txBody>
      </p:sp>
      <p:sp>
        <p:nvSpPr>
          <p:cNvPr id="12296" name="Rectangle 2"/>
          <p:cNvSpPr>
            <a:spLocks noGrp="1" noChangeArrowheads="1"/>
          </p:cNvSpPr>
          <p:nvPr>
            <p:ph type="title"/>
          </p:nvPr>
        </p:nvSpPr>
        <p:spPr/>
        <p:txBody>
          <a:bodyPr/>
          <a:lstStyle/>
          <a:p>
            <a:pPr eaLnBrk="1" hangingPunct="1"/>
            <a:r>
              <a:rPr lang="en-US" sz="4000" smtClean="0">
                <a:solidFill>
                  <a:srgbClr val="FF0000"/>
                </a:solidFill>
              </a:rPr>
              <a:t>Cutoffs (a.k.a. Potential truncation)</a:t>
            </a:r>
          </a:p>
        </p:txBody>
      </p:sp>
      <p:sp>
        <p:nvSpPr>
          <p:cNvPr id="3" name="Oval 2"/>
          <p:cNvSpPr>
            <a:spLocks noChangeArrowheads="1"/>
          </p:cNvSpPr>
          <p:nvPr/>
        </p:nvSpPr>
        <p:spPr bwMode="auto">
          <a:xfrm>
            <a:off x="5647853" y="3155135"/>
            <a:ext cx="2743200" cy="2743200"/>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cxnSp>
        <p:nvCxnSpPr>
          <p:cNvPr id="5" name="Straight Arrow Connector 4"/>
          <p:cNvCxnSpPr>
            <a:cxnSpLocks noChangeShapeType="1"/>
          </p:cNvCxnSpPr>
          <p:nvPr/>
        </p:nvCxnSpPr>
        <p:spPr bwMode="auto">
          <a:xfrm>
            <a:off x="5867400" y="3810000"/>
            <a:ext cx="304800" cy="228600"/>
          </a:xfrm>
          <a:prstGeom prst="straightConnector1">
            <a:avLst/>
          </a:prstGeom>
          <a:noFill/>
          <a:ln w="25400" algn="ctr">
            <a:solidFill>
              <a:srgbClr val="FF0000"/>
            </a:solidFill>
            <a:round/>
            <a:headEnd type="triangle" w="lg" len="med"/>
            <a:tailEnd type="triangle" w="lg"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07798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981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998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1331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1331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C847B386-A87A-48BE-80D2-89DC8521EFC9}" type="slidenum">
              <a:rPr lang="en-US" b="0"/>
              <a:pPr/>
              <a:t>77</a:t>
            </a:fld>
            <a:endParaRPr lang="en-US" b="0"/>
          </a:p>
        </p:txBody>
      </p:sp>
      <p:sp>
        <p:nvSpPr>
          <p:cNvPr id="13317" name="Rectangle 3"/>
          <p:cNvSpPr>
            <a:spLocks noGrp="1" noChangeArrowheads="1"/>
          </p:cNvSpPr>
          <p:nvPr>
            <p:ph type="body" idx="1"/>
          </p:nvPr>
        </p:nvSpPr>
        <p:spPr>
          <a:xfrm>
            <a:off x="457200" y="1600200"/>
            <a:ext cx="8229600" cy="914400"/>
          </a:xfrm>
        </p:spPr>
        <p:txBody>
          <a:bodyPr/>
          <a:lstStyle/>
          <a:p>
            <a:pPr eaLnBrk="1" hangingPunct="1"/>
            <a:r>
              <a:rPr lang="en-US" sz="2400" smtClean="0">
                <a:solidFill>
                  <a:srgbClr val="009900"/>
                </a:solidFill>
              </a:rPr>
              <a:t>Just using a cutoff will lead to discontinuities in the energies (and forces) at the cutoff distance</a:t>
            </a:r>
          </a:p>
        </p:txBody>
      </p:sp>
      <p:pic>
        <p:nvPicPr>
          <p:cNvPr id="133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590800"/>
            <a:ext cx="39814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0837" name="Rectangle 5"/>
          <p:cNvSpPr>
            <a:spLocks noChangeArrowheads="1"/>
          </p:cNvSpPr>
          <p:nvPr/>
        </p:nvSpPr>
        <p:spPr bwMode="auto">
          <a:xfrm>
            <a:off x="457200" y="2667000"/>
            <a:ext cx="4648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l" eaLnBrk="1" hangingPunct="1">
              <a:spcBef>
                <a:spcPct val="20000"/>
              </a:spcBef>
              <a:spcAft>
                <a:spcPct val="35000"/>
              </a:spcAft>
            </a:pPr>
            <a:r>
              <a:rPr lang="en-US" sz="2400" dirty="0">
                <a:solidFill>
                  <a:srgbClr val="0000FF"/>
                </a:solidFill>
              </a:rPr>
              <a:t>2</a:t>
            </a:r>
            <a:r>
              <a:rPr lang="en-US" sz="2400" baseline="30000" dirty="0">
                <a:solidFill>
                  <a:srgbClr val="0000FF"/>
                </a:solidFill>
              </a:rPr>
              <a:t>nd</a:t>
            </a:r>
            <a:r>
              <a:rPr lang="en-US" sz="2400" dirty="0">
                <a:solidFill>
                  <a:srgbClr val="0000FF"/>
                </a:solidFill>
              </a:rPr>
              <a:t> Option: Shifting function </a:t>
            </a:r>
          </a:p>
          <a:p>
            <a:pPr algn="l" eaLnBrk="1" hangingPunct="1">
              <a:spcBef>
                <a:spcPct val="20000"/>
              </a:spcBef>
              <a:spcAft>
                <a:spcPct val="35000"/>
              </a:spcAft>
              <a:buFontTx/>
              <a:buChar char="•"/>
            </a:pPr>
            <a:r>
              <a:rPr lang="en-US" sz="2400" b="0" dirty="0">
                <a:solidFill>
                  <a:srgbClr val="FF0000"/>
                </a:solidFill>
              </a:rPr>
              <a:t>Shift long range interaction energies </a:t>
            </a:r>
            <a:r>
              <a:rPr lang="en-US" sz="2400" b="0" dirty="0"/>
              <a:t>(U(r)) up such that they go to zero at </a:t>
            </a:r>
            <a:r>
              <a:rPr lang="en-US" sz="2400" b="0" dirty="0" err="1"/>
              <a:t>r</a:t>
            </a:r>
            <a:r>
              <a:rPr lang="en-US" sz="2400" b="0" baseline="-25000" dirty="0" err="1"/>
              <a:t>cut</a:t>
            </a:r>
            <a:r>
              <a:rPr lang="en-US" sz="2400" b="0" dirty="0"/>
              <a:t> </a:t>
            </a:r>
          </a:p>
          <a:p>
            <a:pPr algn="l" eaLnBrk="1" hangingPunct="1">
              <a:spcBef>
                <a:spcPct val="20000"/>
              </a:spcBef>
              <a:spcAft>
                <a:spcPct val="35000"/>
              </a:spcAft>
              <a:buFontTx/>
              <a:buChar char="•"/>
            </a:pPr>
            <a:r>
              <a:rPr lang="en-US" sz="2400" b="0" dirty="0"/>
              <a:t>Non-bonded energies will be higher at short distances than defined by the FF</a:t>
            </a:r>
          </a:p>
          <a:p>
            <a:pPr algn="l" eaLnBrk="1" hangingPunct="1">
              <a:spcBef>
                <a:spcPct val="20000"/>
              </a:spcBef>
              <a:spcAft>
                <a:spcPct val="35000"/>
              </a:spcAft>
              <a:buFontTx/>
              <a:buChar char="•"/>
            </a:pPr>
            <a:r>
              <a:rPr lang="en-US" sz="2400" b="0" dirty="0" smtClean="0">
                <a:solidFill>
                  <a:srgbClr val="FF0000"/>
                </a:solidFill>
              </a:rPr>
              <a:t>Extend </a:t>
            </a:r>
            <a:r>
              <a:rPr lang="en-US" sz="2400" b="0" dirty="0" err="1" smtClean="0">
                <a:solidFill>
                  <a:srgbClr val="FF0000"/>
                </a:solidFill>
              </a:rPr>
              <a:t>r</a:t>
            </a:r>
            <a:r>
              <a:rPr lang="en-US" sz="2400" b="0" baseline="-25000" dirty="0" err="1" smtClean="0">
                <a:solidFill>
                  <a:srgbClr val="FF0000"/>
                </a:solidFill>
              </a:rPr>
              <a:t>cut</a:t>
            </a:r>
            <a:r>
              <a:rPr lang="en-US" sz="2400" b="0" dirty="0">
                <a:solidFill>
                  <a:srgbClr val="FF0000"/>
                </a:solidFill>
              </a:rPr>
              <a:t> </a:t>
            </a:r>
            <a:r>
              <a:rPr lang="en-US" sz="2400" b="0" dirty="0" smtClean="0">
                <a:solidFill>
                  <a:srgbClr val="FF0000"/>
                </a:solidFill>
              </a:rPr>
              <a:t>for accuracy </a:t>
            </a:r>
            <a:endParaRPr lang="en-US" sz="2400" b="0" dirty="0">
              <a:solidFill>
                <a:srgbClr val="FF0000"/>
              </a:solidFill>
            </a:endParaRPr>
          </a:p>
        </p:txBody>
      </p:sp>
      <p:sp>
        <p:nvSpPr>
          <p:cNvPr id="13320" name="Rectangle 2"/>
          <p:cNvSpPr>
            <a:spLocks noGrp="1" noChangeArrowheads="1"/>
          </p:cNvSpPr>
          <p:nvPr>
            <p:ph type="title"/>
          </p:nvPr>
        </p:nvSpPr>
        <p:spPr/>
        <p:txBody>
          <a:bodyPr/>
          <a:lstStyle/>
          <a:p>
            <a:pPr eaLnBrk="1" hangingPunct="1"/>
            <a:r>
              <a:rPr lang="en-US" sz="4000" smtClean="0">
                <a:solidFill>
                  <a:srgbClr val="FF0000"/>
                </a:solidFill>
              </a:rPr>
              <a:t>Cutoffs (a.k.a. Potential truncation)</a:t>
            </a:r>
          </a:p>
        </p:txBody>
      </p:sp>
      <p:sp>
        <p:nvSpPr>
          <p:cNvPr id="12" name="Oval 11"/>
          <p:cNvSpPr>
            <a:spLocks noChangeArrowheads="1"/>
          </p:cNvSpPr>
          <p:nvPr/>
        </p:nvSpPr>
        <p:spPr bwMode="auto">
          <a:xfrm>
            <a:off x="6066464" y="3581400"/>
            <a:ext cx="1934536" cy="1963094"/>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13" name="Oval 12"/>
          <p:cNvSpPr>
            <a:spLocks noChangeArrowheads="1"/>
          </p:cNvSpPr>
          <p:nvPr/>
        </p:nvSpPr>
        <p:spPr bwMode="auto">
          <a:xfrm>
            <a:off x="5638800" y="3124200"/>
            <a:ext cx="2743200" cy="2801294"/>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cxnSp>
        <p:nvCxnSpPr>
          <p:cNvPr id="14" name="Straight Arrow Connector 13"/>
          <p:cNvCxnSpPr>
            <a:cxnSpLocks noChangeShapeType="1"/>
          </p:cNvCxnSpPr>
          <p:nvPr/>
        </p:nvCxnSpPr>
        <p:spPr bwMode="auto">
          <a:xfrm>
            <a:off x="5867400" y="3810000"/>
            <a:ext cx="304800" cy="228600"/>
          </a:xfrm>
          <a:prstGeom prst="straightConnector1">
            <a:avLst/>
          </a:prstGeom>
          <a:noFill/>
          <a:ln w="25400" algn="ctr">
            <a:solidFill>
              <a:srgbClr val="FF0000"/>
            </a:solidFill>
            <a:round/>
            <a:headEnd type="triangle" w="lg" len="med"/>
            <a:tailEnd type="none" w="lg"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05465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083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0083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0083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Eric J. Sorin, Ph.D.</a:t>
            </a:r>
          </a:p>
        </p:txBody>
      </p:sp>
      <p:sp>
        <p:nvSpPr>
          <p:cNvPr id="153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b="0" smtClean="0"/>
              <a:t>CHEM 480/580</a:t>
            </a:r>
          </a:p>
        </p:txBody>
      </p:sp>
      <p:sp>
        <p:nvSpPr>
          <p:cNvPr id="1536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4DFFBF3D-7D24-4CF7-B4AA-1CF2C3178D46}" type="slidenum">
              <a:rPr lang="en-US" b="0"/>
              <a:pPr/>
              <a:t>78</a:t>
            </a:fld>
            <a:endParaRPr lang="en-US" b="0"/>
          </a:p>
        </p:txBody>
      </p:sp>
      <p:sp>
        <p:nvSpPr>
          <p:cNvPr id="1398787" name="Rectangle 3"/>
          <p:cNvSpPr>
            <a:spLocks noGrp="1" noChangeArrowheads="1"/>
          </p:cNvSpPr>
          <p:nvPr>
            <p:ph type="body" idx="1"/>
          </p:nvPr>
        </p:nvSpPr>
        <p:spPr>
          <a:xfrm>
            <a:off x="4724400" y="2514600"/>
            <a:ext cx="4114800" cy="3611563"/>
          </a:xfrm>
        </p:spPr>
        <p:txBody>
          <a:bodyPr/>
          <a:lstStyle/>
          <a:p>
            <a:pPr eaLnBrk="1" hangingPunct="1"/>
            <a:r>
              <a:rPr lang="en-US" sz="2400" smtClean="0">
                <a:solidFill>
                  <a:srgbClr val="0000FF"/>
                </a:solidFill>
              </a:rPr>
              <a:t>Blue:</a:t>
            </a:r>
            <a:r>
              <a:rPr lang="en-US" sz="2400" smtClean="0"/>
              <a:t> non-truncated potential (true FF)</a:t>
            </a:r>
          </a:p>
          <a:p>
            <a:pPr eaLnBrk="1" hangingPunct="1"/>
            <a:r>
              <a:rPr lang="en-US" sz="2400" smtClean="0"/>
              <a:t>Dashed: simple 12 </a:t>
            </a:r>
            <a:r>
              <a:rPr lang="en-US" sz="2400" smtClean="0">
                <a:cs typeface="Arial" panose="020B0604020202020204" pitchFamily="34" charset="0"/>
              </a:rPr>
              <a:t>Å </a:t>
            </a:r>
            <a:r>
              <a:rPr lang="en-US" sz="2400" smtClean="0"/>
              <a:t>cutoff to U(r) = 0</a:t>
            </a:r>
          </a:p>
          <a:p>
            <a:pPr eaLnBrk="1" hangingPunct="1"/>
            <a:r>
              <a:rPr lang="en-US" sz="2400" smtClean="0">
                <a:solidFill>
                  <a:srgbClr val="FF0000"/>
                </a:solidFill>
              </a:rPr>
              <a:t>Red:</a:t>
            </a:r>
            <a:r>
              <a:rPr lang="en-US" sz="2400" smtClean="0"/>
              <a:t> potential </a:t>
            </a:r>
            <a:r>
              <a:rPr lang="en-US" sz="2400" u="sng" smtClean="0"/>
              <a:t>shifted</a:t>
            </a:r>
            <a:r>
              <a:rPr lang="en-US" sz="2400" smtClean="0"/>
              <a:t> to U(r) = 0 at 12 </a:t>
            </a:r>
            <a:r>
              <a:rPr lang="en-US" sz="2400" smtClean="0">
                <a:cs typeface="Arial" panose="020B0604020202020204" pitchFamily="34" charset="0"/>
              </a:rPr>
              <a:t>Å </a:t>
            </a:r>
            <a:endParaRPr lang="en-US" sz="2400" smtClean="0"/>
          </a:p>
          <a:p>
            <a:pPr eaLnBrk="1" hangingPunct="1"/>
            <a:r>
              <a:rPr lang="en-US" sz="2400" smtClean="0">
                <a:solidFill>
                  <a:srgbClr val="009900"/>
                </a:solidFill>
              </a:rPr>
              <a:t>Green:</a:t>
            </a:r>
            <a:r>
              <a:rPr lang="en-US" sz="2400" smtClean="0"/>
              <a:t> potential </a:t>
            </a:r>
            <a:r>
              <a:rPr lang="en-US" sz="2400" u="sng" smtClean="0"/>
              <a:t>switched</a:t>
            </a:r>
            <a:r>
              <a:rPr lang="en-US" sz="2400" smtClean="0"/>
              <a:t> between 10 and 12 </a:t>
            </a:r>
            <a:r>
              <a:rPr lang="en-US" sz="2400" smtClean="0">
                <a:cs typeface="Arial" panose="020B0604020202020204" pitchFamily="34" charset="0"/>
              </a:rPr>
              <a:t>Å </a:t>
            </a:r>
          </a:p>
        </p:txBody>
      </p:sp>
      <p:grpSp>
        <p:nvGrpSpPr>
          <p:cNvPr id="15366" name="Group 6"/>
          <p:cNvGrpSpPr>
            <a:grpSpLocks/>
          </p:cNvGrpSpPr>
          <p:nvPr/>
        </p:nvGrpSpPr>
        <p:grpSpPr bwMode="auto">
          <a:xfrm>
            <a:off x="228600" y="2500313"/>
            <a:ext cx="4572000" cy="3748087"/>
            <a:chOff x="144" y="1440"/>
            <a:chExt cx="2880" cy="2361"/>
          </a:xfrm>
        </p:grpSpPr>
        <p:pic>
          <p:nvPicPr>
            <p:cNvPr id="15372" name="Picture 4"/>
            <p:cNvPicPr>
              <a:picLocks noChangeAspect="1" noChangeArrowheads="1"/>
            </p:cNvPicPr>
            <p:nvPr/>
          </p:nvPicPr>
          <p:blipFill>
            <a:blip r:embed="rId2">
              <a:extLst>
                <a:ext uri="{28A0092B-C50C-407E-A947-70E740481C1C}">
                  <a14:useLocalDpi xmlns:a14="http://schemas.microsoft.com/office/drawing/2010/main" val="0"/>
                </a:ext>
              </a:extLst>
            </a:blip>
            <a:srcRect l="14432" t="47311" r="4074"/>
            <a:stretch>
              <a:fillRect/>
            </a:stretch>
          </p:blipFill>
          <p:spPr bwMode="auto">
            <a:xfrm>
              <a:off x="144" y="1440"/>
              <a:ext cx="2880"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Line 5"/>
            <p:cNvSpPr>
              <a:spLocks noChangeShapeType="1"/>
            </p:cNvSpPr>
            <p:nvPr/>
          </p:nvSpPr>
          <p:spPr bwMode="auto">
            <a:xfrm flipV="1">
              <a:off x="2496" y="2016"/>
              <a:ext cx="0" cy="288"/>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67" name="Rectangle 7"/>
          <p:cNvSpPr>
            <a:spLocks noChangeArrowheads="1"/>
          </p:cNvSpPr>
          <p:nvPr/>
        </p:nvSpPr>
        <p:spPr bwMode="auto">
          <a:xfrm>
            <a:off x="609600" y="14478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20000"/>
              </a:spcBef>
              <a:buFontTx/>
              <a:buChar char="•"/>
            </a:pPr>
            <a:r>
              <a:rPr lang="en-US" sz="2400" b="0"/>
              <a:t>Remember: vdW interactions die off within 8 </a:t>
            </a:r>
            <a:r>
              <a:rPr lang="en-US" sz="2400" b="0">
                <a:cs typeface="Arial" panose="020B0604020202020204" pitchFamily="34" charset="0"/>
              </a:rPr>
              <a:t>Å or so</a:t>
            </a:r>
          </a:p>
          <a:p>
            <a:pPr eaLnBrk="1" hangingPunct="1">
              <a:spcBef>
                <a:spcPct val="20000"/>
              </a:spcBef>
              <a:buFontTx/>
              <a:buChar char="•"/>
            </a:pPr>
            <a:r>
              <a:rPr lang="en-US" sz="2400" b="0">
                <a:cs typeface="Arial" panose="020B0604020202020204" pitchFamily="34" charset="0"/>
              </a:rPr>
              <a:t>QQ interactions are much longer ranged</a:t>
            </a:r>
          </a:p>
        </p:txBody>
      </p:sp>
      <p:sp>
        <p:nvSpPr>
          <p:cNvPr id="15368" name="Rectangle 9"/>
          <p:cNvSpPr>
            <a:spLocks noChangeArrowheads="1"/>
          </p:cNvSpPr>
          <p:nvPr/>
        </p:nvSpPr>
        <p:spPr bwMode="auto">
          <a:xfrm>
            <a:off x="3124200" y="4724400"/>
            <a:ext cx="1371600" cy="914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p>
        </p:txBody>
      </p:sp>
      <p:sp>
        <p:nvSpPr>
          <p:cNvPr id="1398792" name="Text Box 8"/>
          <p:cNvSpPr txBox="1">
            <a:spLocks noChangeArrowheads="1"/>
          </p:cNvSpPr>
          <p:nvPr/>
        </p:nvSpPr>
        <p:spPr bwMode="auto">
          <a:xfrm>
            <a:off x="1676400" y="4479925"/>
            <a:ext cx="297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50000"/>
              </a:spcBef>
            </a:pPr>
            <a:r>
              <a:rPr lang="en-US" sz="2000" b="0" dirty="0">
                <a:solidFill>
                  <a:srgbClr val="009900"/>
                </a:solidFill>
              </a:rPr>
              <a:t>Switch is more common than shift as it maintains correct short range </a:t>
            </a:r>
            <a:r>
              <a:rPr lang="en-US" sz="2000" b="0" dirty="0" smtClean="0">
                <a:solidFill>
                  <a:srgbClr val="009900"/>
                </a:solidFill>
              </a:rPr>
              <a:t>energies and forces</a:t>
            </a:r>
            <a:endParaRPr lang="en-US" sz="2000" b="0" dirty="0">
              <a:solidFill>
                <a:srgbClr val="009900"/>
              </a:solidFill>
            </a:endParaRPr>
          </a:p>
        </p:txBody>
      </p:sp>
      <p:sp>
        <p:nvSpPr>
          <p:cNvPr id="15370" name="Rectangle 2"/>
          <p:cNvSpPr>
            <a:spLocks noGrp="1" noChangeArrowheads="1"/>
          </p:cNvSpPr>
          <p:nvPr>
            <p:ph type="title"/>
          </p:nvPr>
        </p:nvSpPr>
        <p:spPr/>
        <p:txBody>
          <a:bodyPr/>
          <a:lstStyle/>
          <a:p>
            <a:pPr eaLnBrk="1" hangingPunct="1"/>
            <a:r>
              <a:rPr lang="en-US" sz="4000" smtClean="0">
                <a:solidFill>
                  <a:srgbClr val="FF0000"/>
                </a:solidFill>
              </a:rPr>
              <a:t>Cutoffs (a.k.a. Potential truncation)</a:t>
            </a:r>
          </a:p>
        </p:txBody>
      </p:sp>
      <p:sp>
        <p:nvSpPr>
          <p:cNvPr id="15371" name="Line 5"/>
          <p:cNvSpPr>
            <a:spLocks noChangeShapeType="1"/>
          </p:cNvSpPr>
          <p:nvPr/>
        </p:nvSpPr>
        <p:spPr bwMode="auto">
          <a:xfrm flipH="1" flipV="1">
            <a:off x="3962400" y="3429000"/>
            <a:ext cx="685800" cy="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74527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87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87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987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987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8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879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8909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E935ADA2-D8EE-40E3-A183-D95EEB948B5C}" type="slidenum">
              <a:rPr lang="en-US" sz="1400" smtClean="0"/>
              <a:pPr eaLnBrk="1" hangingPunct="1"/>
              <a:t>79</a:t>
            </a:fld>
            <a:endParaRPr lang="en-US" sz="1400" smtClean="0"/>
          </a:p>
        </p:txBody>
      </p:sp>
      <p:sp>
        <p:nvSpPr>
          <p:cNvPr id="1404939" name="Rectangle 11"/>
          <p:cNvSpPr>
            <a:spLocks noChangeArrowheads="1"/>
          </p:cNvSpPr>
          <p:nvPr/>
        </p:nvSpPr>
        <p:spPr bwMode="auto">
          <a:xfrm>
            <a:off x="457200" y="12954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15888" indent="-115888" algn="l">
              <a:spcBef>
                <a:spcPct val="5000"/>
              </a:spcBef>
              <a:buFontTx/>
              <a:buChar char="•"/>
            </a:pPr>
            <a:r>
              <a:rPr lang="de-DE" sz="2400" dirty="0">
                <a:solidFill>
                  <a:srgbClr val="009900"/>
                </a:solidFill>
              </a:rPr>
              <a:t> Use cutoffs to speed the calculations</a:t>
            </a:r>
          </a:p>
          <a:p>
            <a:pPr marL="742950" lvl="1" indent="-285750" algn="l">
              <a:spcBef>
                <a:spcPct val="5000"/>
              </a:spcBef>
              <a:buFontTx/>
              <a:buChar char="•"/>
            </a:pPr>
            <a:r>
              <a:rPr lang="de-DE" sz="2400" dirty="0"/>
              <a:t>Define some cutoff distance, r</a:t>
            </a:r>
            <a:r>
              <a:rPr lang="de-DE" sz="2400" baseline="-25000" dirty="0"/>
              <a:t>cut</a:t>
            </a:r>
            <a:r>
              <a:rPr lang="de-DE" sz="2400" dirty="0"/>
              <a:t> (typically 10 to 15 Å)</a:t>
            </a:r>
          </a:p>
          <a:p>
            <a:pPr marL="742950" lvl="1" indent="-285750" algn="l">
              <a:spcBef>
                <a:spcPct val="5000"/>
              </a:spcBef>
              <a:buFontTx/>
              <a:buChar char="•"/>
            </a:pPr>
            <a:r>
              <a:rPr lang="de-DE" sz="2400" dirty="0"/>
              <a:t>Calculate pairwise LJ and QQ interactions within r</a:t>
            </a:r>
            <a:r>
              <a:rPr lang="de-DE" sz="2400" baseline="-25000" dirty="0"/>
              <a:t>cut</a:t>
            </a:r>
            <a:r>
              <a:rPr lang="de-DE" sz="2400" dirty="0"/>
              <a:t> </a:t>
            </a:r>
          </a:p>
          <a:p>
            <a:pPr marL="742950" lvl="1" indent="-285750" algn="l">
              <a:spcBef>
                <a:spcPct val="5000"/>
              </a:spcBef>
              <a:buFontTx/>
              <a:buChar char="•"/>
            </a:pPr>
            <a:r>
              <a:rPr lang="de-DE" sz="2400" i="1" dirty="0">
                <a:solidFill>
                  <a:srgbClr val="0000FF"/>
                </a:solidFill>
              </a:rPr>
              <a:t>Just</a:t>
            </a:r>
            <a:r>
              <a:rPr lang="de-DE" sz="2400" i="1" u="sng" dirty="0">
                <a:solidFill>
                  <a:srgbClr val="0000FF"/>
                </a:solidFill>
              </a:rPr>
              <a:t> ignore</a:t>
            </a:r>
            <a:r>
              <a:rPr lang="de-DE" sz="2400" i="1" dirty="0">
                <a:solidFill>
                  <a:srgbClr val="0000FF"/>
                </a:solidFill>
              </a:rPr>
              <a:t> interactions outside the cutoff distance?</a:t>
            </a:r>
          </a:p>
          <a:p>
            <a:pPr marL="115888" indent="-115888" algn="l">
              <a:spcBef>
                <a:spcPct val="5000"/>
              </a:spcBef>
              <a:buFontTx/>
              <a:buChar char="•"/>
            </a:pPr>
            <a:endParaRPr lang="de-DE" sz="1200" dirty="0">
              <a:solidFill>
                <a:srgbClr val="009900"/>
              </a:solidFill>
            </a:endParaRPr>
          </a:p>
          <a:p>
            <a:pPr marL="115888" indent="-115888" algn="l">
              <a:spcBef>
                <a:spcPct val="5000"/>
              </a:spcBef>
              <a:buFontTx/>
              <a:buChar char="•"/>
            </a:pPr>
            <a:r>
              <a:rPr lang="de-DE" sz="2400" dirty="0">
                <a:solidFill>
                  <a:srgbClr val="009900"/>
                </a:solidFill>
              </a:rPr>
              <a:t> Are long range QQ interactions important?</a:t>
            </a:r>
          </a:p>
          <a:p>
            <a:pPr marL="742950" lvl="1" indent="-285750" algn="l">
              <a:spcBef>
                <a:spcPct val="5000"/>
              </a:spcBef>
              <a:buFontTx/>
              <a:buChar char="•"/>
            </a:pPr>
            <a:r>
              <a:rPr lang="de-DE" sz="2400" dirty="0">
                <a:solidFill>
                  <a:srgbClr val="FF0000"/>
                </a:solidFill>
              </a:rPr>
              <a:t>NO:</a:t>
            </a:r>
            <a:r>
              <a:rPr lang="de-DE" sz="2400" dirty="0"/>
              <a:t> neutral systems w/o counterions, small charges</a:t>
            </a:r>
          </a:p>
          <a:p>
            <a:pPr marL="742950" lvl="1" indent="-285750" algn="l">
              <a:spcBef>
                <a:spcPct val="5000"/>
              </a:spcBef>
              <a:buFontTx/>
              <a:buChar char="•"/>
            </a:pPr>
            <a:r>
              <a:rPr lang="de-DE" sz="2400" dirty="0">
                <a:solidFill>
                  <a:srgbClr val="FF0000"/>
                </a:solidFill>
              </a:rPr>
              <a:t>MAYBE:</a:t>
            </a:r>
            <a:r>
              <a:rPr lang="de-DE" sz="2400" dirty="0"/>
              <a:t> charged proteins, counterions, etc.</a:t>
            </a:r>
          </a:p>
          <a:p>
            <a:pPr marL="742950" lvl="1" indent="-285750" algn="l">
              <a:spcBef>
                <a:spcPct val="5000"/>
              </a:spcBef>
              <a:buFontTx/>
              <a:buChar char="•"/>
            </a:pPr>
            <a:r>
              <a:rPr lang="de-DE" sz="2400" dirty="0">
                <a:solidFill>
                  <a:srgbClr val="FF0000"/>
                </a:solidFill>
              </a:rPr>
              <a:t>YES:</a:t>
            </a:r>
            <a:r>
              <a:rPr lang="de-DE" sz="2400" dirty="0"/>
              <a:t> Nucleic acids &amp; other highly charged systems</a:t>
            </a:r>
          </a:p>
          <a:p>
            <a:pPr marL="115888" indent="-115888" algn="l">
              <a:spcBef>
                <a:spcPct val="5000"/>
              </a:spcBef>
              <a:buFontTx/>
              <a:buChar char="•"/>
            </a:pPr>
            <a:endParaRPr lang="de-DE" sz="1200" dirty="0"/>
          </a:p>
          <a:p>
            <a:pPr marL="115888" indent="-115888" algn="l">
              <a:spcBef>
                <a:spcPct val="5000"/>
              </a:spcBef>
              <a:buFontTx/>
              <a:buChar char="•"/>
            </a:pPr>
            <a:r>
              <a:rPr lang="de-DE" sz="2400" dirty="0">
                <a:solidFill>
                  <a:srgbClr val="009900"/>
                </a:solidFill>
              </a:rPr>
              <a:t> How </a:t>
            </a:r>
            <a:r>
              <a:rPr lang="de-DE" sz="2400" dirty="0" smtClean="0">
                <a:solidFill>
                  <a:srgbClr val="009900"/>
                </a:solidFill>
              </a:rPr>
              <a:t>do we </a:t>
            </a:r>
            <a:r>
              <a:rPr lang="de-DE" sz="2400" dirty="0">
                <a:solidFill>
                  <a:srgbClr val="009900"/>
                </a:solidFill>
              </a:rPr>
              <a:t>account for this?</a:t>
            </a:r>
          </a:p>
          <a:p>
            <a:pPr marL="742950" lvl="1" indent="-285750" algn="l">
              <a:spcBef>
                <a:spcPct val="5000"/>
              </a:spcBef>
              <a:buFontTx/>
              <a:buChar char="•"/>
            </a:pPr>
            <a:r>
              <a:rPr lang="de-DE" sz="2400" dirty="0"/>
              <a:t>Methods to approximate long range QQ interactions</a:t>
            </a:r>
          </a:p>
          <a:p>
            <a:pPr marL="742950" lvl="2" indent="-285750" algn="l">
              <a:spcBef>
                <a:spcPct val="5000"/>
              </a:spcBef>
              <a:buFontTx/>
              <a:buChar char="•"/>
            </a:pPr>
            <a:r>
              <a:rPr lang="de-DE" sz="2400" dirty="0"/>
              <a:t>Most commonly </a:t>
            </a:r>
            <a:r>
              <a:rPr lang="de-DE" sz="2400" dirty="0" smtClean="0"/>
              <a:t>used methods are </a:t>
            </a:r>
            <a:r>
              <a:rPr lang="de-DE" sz="2400" dirty="0"/>
              <a:t>“</a:t>
            </a:r>
            <a:r>
              <a:rPr lang="de-DE" sz="2400" dirty="0" smtClean="0"/>
              <a:t>Ewald“ (PME for nucleics) and Reaction Field (RF for proteins) </a:t>
            </a:r>
            <a:endParaRPr lang="de-DE" sz="2400" dirty="0"/>
          </a:p>
        </p:txBody>
      </p:sp>
      <p:sp>
        <p:nvSpPr>
          <p:cNvPr id="89093" name="Rectangle 2"/>
          <p:cNvSpPr>
            <a:spLocks noGrp="1" noChangeArrowheads="1"/>
          </p:cNvSpPr>
          <p:nvPr>
            <p:ph type="title"/>
          </p:nvPr>
        </p:nvSpPr>
        <p:spPr>
          <a:xfrm>
            <a:off x="0" y="228600"/>
            <a:ext cx="9144000" cy="1143000"/>
          </a:xfrm>
        </p:spPr>
        <p:txBody>
          <a:bodyPr/>
          <a:lstStyle/>
          <a:p>
            <a:pPr eaLnBrk="1" hangingPunct="1"/>
            <a:r>
              <a:rPr lang="de-DE" smtClean="0">
                <a:solidFill>
                  <a:srgbClr val="FF0000"/>
                </a:solidFill>
              </a:rPr>
              <a:t>Cutoffs (aka </a:t>
            </a:r>
            <a:r>
              <a:rPr lang="en-US" smtClean="0">
                <a:solidFill>
                  <a:srgbClr val="FF0000"/>
                </a:solidFill>
              </a:rPr>
              <a:t>Potential truncation)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4939">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4939">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4939">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4939">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493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493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049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2150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D789C0BE-A1A4-4FC3-AC83-463A7516446F}" type="slidenum">
              <a:rPr lang="en-US" sz="1400" smtClean="0"/>
              <a:pPr eaLnBrk="1" hangingPunct="1"/>
              <a:t>8</a:t>
            </a:fld>
            <a:endParaRPr lang="en-US" sz="1400" smtClean="0"/>
          </a:p>
        </p:txBody>
      </p:sp>
      <p:sp>
        <p:nvSpPr>
          <p:cNvPr id="21508" name="Rectangle 2"/>
          <p:cNvSpPr>
            <a:spLocks noGrp="1" noChangeArrowheads="1"/>
          </p:cNvSpPr>
          <p:nvPr>
            <p:ph type="title"/>
          </p:nvPr>
        </p:nvSpPr>
        <p:spPr>
          <a:xfrm>
            <a:off x="685800" y="381000"/>
            <a:ext cx="7772400" cy="1143000"/>
          </a:xfrm>
        </p:spPr>
        <p:txBody>
          <a:bodyPr/>
          <a:lstStyle/>
          <a:p>
            <a:pPr eaLnBrk="1" hangingPunct="1"/>
            <a:r>
              <a:rPr lang="en-US" sz="4000" smtClean="0">
                <a:solidFill>
                  <a:srgbClr val="FF0000"/>
                </a:solidFill>
              </a:rPr>
              <a:t>Computational Cost</a:t>
            </a:r>
          </a:p>
        </p:txBody>
      </p:sp>
      <p:sp>
        <p:nvSpPr>
          <p:cNvPr id="9221" name="Rectangle 3"/>
          <p:cNvSpPr>
            <a:spLocks noChangeArrowheads="1"/>
          </p:cNvSpPr>
          <p:nvPr/>
        </p:nvSpPr>
        <p:spPr bwMode="auto">
          <a:xfrm>
            <a:off x="457200" y="1752600"/>
            <a:ext cx="594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ct val="20000"/>
              </a:spcBef>
              <a:buFontTx/>
              <a:buChar char="•"/>
            </a:pPr>
            <a:r>
              <a:rPr lang="de-DE" sz="2400"/>
              <a:t>Approximate CPU time needed for number of atoms, </a:t>
            </a:r>
            <a:r>
              <a:rPr lang="de-DE" sz="2400" i="1"/>
              <a:t>N</a:t>
            </a:r>
          </a:p>
          <a:p>
            <a:pPr marL="342900" indent="-342900" algn="l">
              <a:spcBef>
                <a:spcPct val="20000"/>
              </a:spcBef>
              <a:buFontTx/>
              <a:buChar char="•"/>
            </a:pPr>
            <a:endParaRPr lang="de-DE" sz="1200"/>
          </a:p>
          <a:p>
            <a:pPr marL="342900" indent="-342900" algn="l">
              <a:spcBef>
                <a:spcPct val="20000"/>
              </a:spcBef>
              <a:buFontTx/>
              <a:buChar char="•"/>
            </a:pPr>
            <a:r>
              <a:rPr lang="de-DE" sz="2400" b="1">
                <a:solidFill>
                  <a:srgbClr val="0000FF"/>
                </a:solidFill>
              </a:rPr>
              <a:t>Typical scaling behavior:</a:t>
            </a:r>
          </a:p>
          <a:p>
            <a:pPr marL="742950" lvl="1" indent="-285750" algn="l">
              <a:spcBef>
                <a:spcPct val="20000"/>
              </a:spcBef>
              <a:buFontTx/>
              <a:buChar char="•"/>
            </a:pPr>
            <a:r>
              <a:rPr lang="de-DE" sz="2400"/>
              <a:t>Molecular mechanics/dynamics ~ </a:t>
            </a:r>
            <a:r>
              <a:rPr lang="de-DE" sz="2400" i="1"/>
              <a:t>N</a:t>
            </a:r>
            <a:r>
              <a:rPr lang="de-DE" sz="2400" baseline="30000"/>
              <a:t>2</a:t>
            </a:r>
          </a:p>
          <a:p>
            <a:pPr marL="742950" lvl="1" indent="-285750" algn="l">
              <a:spcBef>
                <a:spcPct val="20000"/>
              </a:spcBef>
              <a:buFontTx/>
              <a:buChar char="•"/>
            </a:pPr>
            <a:r>
              <a:rPr lang="de-DE" sz="2400"/>
              <a:t>Semi-empirical MO methods ~ </a:t>
            </a:r>
            <a:r>
              <a:rPr lang="de-DE" sz="2400" i="1"/>
              <a:t>N</a:t>
            </a:r>
            <a:r>
              <a:rPr lang="de-DE" sz="2400" baseline="30000"/>
              <a:t>3</a:t>
            </a:r>
            <a:endParaRPr lang="de-DE" sz="2400"/>
          </a:p>
          <a:p>
            <a:pPr marL="742950" lvl="1" indent="-285750" algn="l">
              <a:spcBef>
                <a:spcPct val="20000"/>
              </a:spcBef>
              <a:buFontTx/>
              <a:buChar char="•"/>
            </a:pPr>
            <a:r>
              <a:rPr lang="de-DE" sz="2400"/>
              <a:t>Density functional theory ~ </a:t>
            </a:r>
            <a:r>
              <a:rPr lang="de-DE" sz="2400" i="1"/>
              <a:t>N</a:t>
            </a:r>
            <a:r>
              <a:rPr lang="de-DE" sz="2400" baseline="30000"/>
              <a:t>4</a:t>
            </a:r>
            <a:r>
              <a:rPr lang="de-DE" sz="2400"/>
              <a:t> </a:t>
            </a:r>
          </a:p>
          <a:p>
            <a:pPr marL="742950" lvl="1" indent="-285750" algn="l">
              <a:spcBef>
                <a:spcPct val="20000"/>
              </a:spcBef>
              <a:buFontTx/>
              <a:buChar char="•"/>
            </a:pPr>
            <a:r>
              <a:rPr lang="de-DE" sz="2400" i="1"/>
              <a:t>Ab initio </a:t>
            </a:r>
            <a:r>
              <a:rPr lang="de-DE" sz="2400"/>
              <a:t>MO methods ~ </a:t>
            </a:r>
            <a:r>
              <a:rPr lang="de-DE" sz="2400" i="1"/>
              <a:t>N</a:t>
            </a:r>
            <a:r>
              <a:rPr lang="de-DE" sz="2400" baseline="30000"/>
              <a:t>4</a:t>
            </a:r>
            <a:r>
              <a:rPr lang="de-DE" sz="2400"/>
              <a:t>, </a:t>
            </a:r>
            <a:r>
              <a:rPr lang="de-DE" sz="2400" i="1"/>
              <a:t>N</a:t>
            </a:r>
            <a:r>
              <a:rPr lang="de-DE" sz="2400" baseline="30000"/>
              <a:t>5</a:t>
            </a:r>
            <a:r>
              <a:rPr lang="de-DE" sz="2400"/>
              <a:t>, </a:t>
            </a:r>
            <a:r>
              <a:rPr lang="de-DE" sz="2400" i="1"/>
              <a:t>N</a:t>
            </a:r>
            <a:r>
              <a:rPr lang="de-DE" sz="2400" baseline="30000"/>
              <a:t>6</a:t>
            </a:r>
            <a:r>
              <a:rPr lang="de-DE" sz="2400"/>
              <a:t> ...</a:t>
            </a:r>
          </a:p>
        </p:txBody>
      </p:sp>
      <p:sp>
        <p:nvSpPr>
          <p:cNvPr id="9222" name="Rectangle 4"/>
          <p:cNvSpPr>
            <a:spLocks noChangeArrowheads="1"/>
          </p:cNvSpPr>
          <p:nvPr/>
        </p:nvSpPr>
        <p:spPr bwMode="auto">
          <a:xfrm>
            <a:off x="7234238" y="3657600"/>
            <a:ext cx="636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de-DE" sz="2400">
                <a:solidFill>
                  <a:srgbClr val="0000FF"/>
                </a:solidFill>
              </a:rPr>
              <a:t>10</a:t>
            </a:r>
            <a:r>
              <a:rPr lang="de-DE" sz="2400" baseline="30000">
                <a:solidFill>
                  <a:srgbClr val="0000FF"/>
                </a:solidFill>
              </a:rPr>
              <a:t>4</a:t>
            </a:r>
            <a:endParaRPr lang="en-US" sz="2400" baseline="30000">
              <a:solidFill>
                <a:srgbClr val="0000FF"/>
              </a:solidFill>
            </a:endParaRPr>
          </a:p>
        </p:txBody>
      </p:sp>
      <p:sp>
        <p:nvSpPr>
          <p:cNvPr id="21511" name="Rectangle 5"/>
          <p:cNvSpPr>
            <a:spLocks noChangeArrowheads="1"/>
          </p:cNvSpPr>
          <p:nvPr/>
        </p:nvSpPr>
        <p:spPr bwMode="auto">
          <a:xfrm>
            <a:off x="6172200" y="1752600"/>
            <a:ext cx="26241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de-DE" sz="2400">
                <a:solidFill>
                  <a:srgbClr val="0000FF"/>
                </a:solidFill>
              </a:rPr>
              <a:t>Slow down for</a:t>
            </a:r>
          </a:p>
          <a:p>
            <a:r>
              <a:rPr lang="de-DE" sz="2400" i="1">
                <a:solidFill>
                  <a:srgbClr val="0000FF"/>
                </a:solidFill>
              </a:rPr>
              <a:t>N</a:t>
            </a:r>
            <a:r>
              <a:rPr lang="de-DE" sz="2400">
                <a:solidFill>
                  <a:srgbClr val="0000FF"/>
                </a:solidFill>
              </a:rPr>
              <a:t> = 10,000 atoms</a:t>
            </a:r>
            <a:endParaRPr lang="en-US" sz="2400">
              <a:solidFill>
                <a:srgbClr val="0000FF"/>
              </a:solidFill>
            </a:endParaRPr>
          </a:p>
        </p:txBody>
      </p:sp>
      <p:sp>
        <p:nvSpPr>
          <p:cNvPr id="9224" name="Rectangle 7"/>
          <p:cNvSpPr>
            <a:spLocks noChangeArrowheads="1"/>
          </p:cNvSpPr>
          <p:nvPr/>
        </p:nvSpPr>
        <p:spPr bwMode="auto">
          <a:xfrm>
            <a:off x="7239000" y="4114800"/>
            <a:ext cx="63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de-DE" sz="2400">
                <a:solidFill>
                  <a:srgbClr val="0000FF"/>
                </a:solidFill>
              </a:rPr>
              <a:t>10</a:t>
            </a:r>
            <a:r>
              <a:rPr lang="de-DE" sz="2400" baseline="30000">
                <a:solidFill>
                  <a:srgbClr val="0000FF"/>
                </a:solidFill>
              </a:rPr>
              <a:t>8</a:t>
            </a:r>
            <a:endParaRPr lang="en-US" sz="2400" baseline="30000">
              <a:solidFill>
                <a:srgbClr val="0000FF"/>
              </a:solidFill>
            </a:endParaRPr>
          </a:p>
        </p:txBody>
      </p:sp>
      <p:sp>
        <p:nvSpPr>
          <p:cNvPr id="9225" name="Rectangle 8"/>
          <p:cNvSpPr>
            <a:spLocks noChangeArrowheads="1"/>
          </p:cNvSpPr>
          <p:nvPr/>
        </p:nvSpPr>
        <p:spPr bwMode="auto">
          <a:xfrm>
            <a:off x="7251700" y="4495800"/>
            <a:ext cx="74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de-DE" sz="2400">
                <a:solidFill>
                  <a:srgbClr val="0000FF"/>
                </a:solidFill>
              </a:rPr>
              <a:t>10</a:t>
            </a:r>
            <a:r>
              <a:rPr lang="de-DE" sz="2400" baseline="30000">
                <a:solidFill>
                  <a:srgbClr val="0000FF"/>
                </a:solidFill>
              </a:rPr>
              <a:t>12</a:t>
            </a:r>
            <a:endParaRPr lang="en-US" sz="2400" baseline="30000">
              <a:solidFill>
                <a:srgbClr val="0000FF"/>
              </a:solidFill>
            </a:endParaRPr>
          </a:p>
        </p:txBody>
      </p:sp>
      <p:sp>
        <p:nvSpPr>
          <p:cNvPr id="102409" name="Rectangle 9"/>
          <p:cNvSpPr>
            <a:spLocks noChangeArrowheads="1"/>
          </p:cNvSpPr>
          <p:nvPr/>
        </p:nvSpPr>
        <p:spPr bwMode="auto">
          <a:xfrm>
            <a:off x="381000" y="51816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de-DE" sz="2400">
                <a:solidFill>
                  <a:srgbClr val="FF0000"/>
                </a:solidFill>
              </a:rPr>
              <a:t>Going from MD to MO:	seconds </a:t>
            </a:r>
            <a:r>
              <a:rPr lang="de-DE" sz="2400">
                <a:solidFill>
                  <a:srgbClr val="FF0000"/>
                </a:solidFill>
                <a:sym typeface="Wingdings" pitchFamily="2" charset="2"/>
              </a:rPr>
              <a:t> years</a:t>
            </a:r>
            <a:endParaRPr lang="en-US" sz="2400">
              <a:solidFill>
                <a:srgbClr val="FF0000"/>
              </a:solidFill>
            </a:endParaRPr>
          </a:p>
        </p:txBody>
      </p:sp>
      <p:sp>
        <p:nvSpPr>
          <p:cNvPr id="102410" name="Rectangle 10"/>
          <p:cNvSpPr>
            <a:spLocks noChangeArrowheads="1"/>
          </p:cNvSpPr>
          <p:nvPr/>
        </p:nvSpPr>
        <p:spPr bwMode="auto">
          <a:xfrm>
            <a:off x="533400" y="5638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de-DE" sz="2400" dirty="0">
                <a:solidFill>
                  <a:srgbClr val="FF0000"/>
                </a:solidFill>
              </a:rPr>
              <a:t>Going from MD to DFT:	seconds </a:t>
            </a:r>
            <a:r>
              <a:rPr lang="de-DE" sz="2400" dirty="0">
                <a:solidFill>
                  <a:srgbClr val="FF0000"/>
                </a:solidFill>
                <a:sym typeface="Wingdings" pitchFamily="2" charset="2"/>
              </a:rPr>
              <a:t> millenia</a:t>
            </a:r>
            <a:endParaRPr lang="en-US" sz="2400" dirty="0">
              <a:solidFill>
                <a:srgbClr val="FF0000"/>
              </a:solidFill>
            </a:endParaRPr>
          </a:p>
        </p:txBody>
      </p:sp>
      <p:sp>
        <p:nvSpPr>
          <p:cNvPr id="21516" name="Rectangle 4"/>
          <p:cNvSpPr>
            <a:spLocks noChangeArrowheads="1"/>
          </p:cNvSpPr>
          <p:nvPr/>
        </p:nvSpPr>
        <p:spPr bwMode="auto">
          <a:xfrm>
            <a:off x="7239000" y="32004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de-DE" sz="2400" dirty="0" smtClean="0">
                <a:solidFill>
                  <a:srgbClr val="0000FF"/>
                </a:solidFill>
              </a:rPr>
              <a:t>1 </a:t>
            </a:r>
            <a:r>
              <a:rPr lang="de-DE" sz="2000" dirty="0">
                <a:solidFill>
                  <a:srgbClr val="0000FF"/>
                </a:solidFill>
              </a:rPr>
              <a:t>(reference)</a:t>
            </a:r>
            <a:endParaRPr lang="en-US" sz="2000" baseline="30000" dirty="0">
              <a:solidFill>
                <a:srgbClr val="0000FF"/>
              </a:solidFill>
            </a:endParaRPr>
          </a:p>
        </p:txBody>
      </p:sp>
    </p:spTree>
    <p:extLst>
      <p:ext uri="{BB962C8B-B14F-4D97-AF65-F5344CB8AC3E}">
        <p14:creationId xmlns:p14="http://schemas.microsoft.com/office/powerpoint/2010/main" val="255873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1">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2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221">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P spid="9224" grpId="0"/>
      <p:bldP spid="9225" grpId="0"/>
      <p:bldP spid="102409" grpId="0"/>
      <p:bldP spid="1024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i="1" smtClean="0">
                <a:solidFill>
                  <a:srgbClr val="FF0000"/>
                </a:solidFill>
              </a:rPr>
              <a:t>OK, so what’s next?</a:t>
            </a:r>
          </a:p>
        </p:txBody>
      </p:sp>
      <p:sp>
        <p:nvSpPr>
          <p:cNvPr id="90115"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011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A06173FE-CEA3-4FFA-8912-5C4BAAB8AB60}" type="slidenum">
              <a:rPr lang="en-US" sz="1400" smtClean="0"/>
              <a:pPr eaLnBrk="1" hangingPunct="1"/>
              <a:t>80</a:t>
            </a:fld>
            <a:endParaRPr lang="en-US" sz="1400" smtClean="0"/>
          </a:p>
        </p:txBody>
      </p:sp>
      <p:sp>
        <p:nvSpPr>
          <p:cNvPr id="6" name="Rectangle 3"/>
          <p:cNvSpPr txBox="1">
            <a:spLocks noChangeArrowheads="1"/>
          </p:cNvSpPr>
          <p:nvPr/>
        </p:nvSpPr>
        <p:spPr>
          <a:xfrm>
            <a:off x="609600" y="1371600"/>
            <a:ext cx="8229600" cy="4754563"/>
          </a:xfrm>
          <a:prstGeom prst="rect">
            <a:avLst/>
          </a:prstGeom>
        </p:spPr>
        <p:txBody>
          <a:bodyPr/>
          <a:lstStyle/>
          <a:p>
            <a:pPr marL="342900" indent="-342900" algn="l">
              <a:spcBef>
                <a:spcPct val="20000"/>
              </a:spcBef>
              <a:buFontTx/>
              <a:buChar char="•"/>
              <a:defRPr/>
            </a:pPr>
            <a:r>
              <a:rPr lang="en-US" sz="2400" kern="0" dirty="0">
                <a:solidFill>
                  <a:srgbClr val="009900"/>
                </a:solidFill>
                <a:latin typeface="+mn-lt"/>
              </a:rPr>
              <a:t>We have a system </a:t>
            </a:r>
            <a:r>
              <a:rPr lang="en-US" sz="2400" kern="0" dirty="0">
                <a:latin typeface="+mn-lt"/>
              </a:rPr>
              <a:t>(biomolecule + ions + water)</a:t>
            </a:r>
          </a:p>
          <a:p>
            <a:pPr marL="342900" indent="-342900" algn="l">
              <a:spcBef>
                <a:spcPct val="20000"/>
              </a:spcBef>
              <a:buFontTx/>
              <a:buChar char="•"/>
              <a:defRPr/>
            </a:pPr>
            <a:r>
              <a:rPr lang="en-US" sz="2400" kern="0" dirty="0">
                <a:solidFill>
                  <a:srgbClr val="009900"/>
                </a:solidFill>
                <a:latin typeface="+mn-lt"/>
              </a:rPr>
              <a:t>We choose a force field </a:t>
            </a:r>
            <a:r>
              <a:rPr lang="en-US" sz="2400" kern="0" dirty="0">
                <a:latin typeface="+mn-lt"/>
              </a:rPr>
              <a:t>(based on current knowledge)</a:t>
            </a:r>
          </a:p>
          <a:p>
            <a:pPr marL="342900" indent="-342900" algn="l">
              <a:spcBef>
                <a:spcPct val="20000"/>
              </a:spcBef>
              <a:buFontTx/>
              <a:buChar char="•"/>
              <a:defRPr/>
            </a:pPr>
            <a:r>
              <a:rPr lang="en-US" sz="2400" kern="0" dirty="0">
                <a:solidFill>
                  <a:srgbClr val="009900"/>
                </a:solidFill>
                <a:latin typeface="+mn-lt"/>
              </a:rPr>
              <a:t>We choose simulation conditions </a:t>
            </a:r>
            <a:r>
              <a:rPr lang="en-US" sz="2400" kern="0" dirty="0">
                <a:latin typeface="+mn-lt"/>
              </a:rPr>
              <a:t>(match experiment?)</a:t>
            </a:r>
          </a:p>
          <a:p>
            <a:pPr marL="342900" indent="-342900" algn="l">
              <a:spcBef>
                <a:spcPct val="20000"/>
              </a:spcBef>
              <a:buFontTx/>
              <a:buChar char="•"/>
              <a:defRPr/>
            </a:pPr>
            <a:r>
              <a:rPr lang="en-US" sz="2400" kern="0" dirty="0">
                <a:solidFill>
                  <a:srgbClr val="009900"/>
                </a:solidFill>
                <a:latin typeface="+mn-lt"/>
              </a:rPr>
              <a:t>We feed this info into GROMACS </a:t>
            </a:r>
            <a:r>
              <a:rPr lang="en-US" sz="2400" kern="0" dirty="0">
                <a:latin typeface="+mn-lt"/>
              </a:rPr>
              <a:t>with additional info:</a:t>
            </a:r>
          </a:p>
          <a:p>
            <a:pPr marL="800100" lvl="1" indent="-342900" algn="l">
              <a:spcBef>
                <a:spcPct val="20000"/>
              </a:spcBef>
              <a:buFontTx/>
              <a:buChar char="•"/>
              <a:defRPr/>
            </a:pPr>
            <a:r>
              <a:rPr lang="en-US" sz="2000" kern="0" dirty="0">
                <a:latin typeface="+mn-lt"/>
                <a:cs typeface="Arial" charset="0"/>
              </a:rPr>
              <a:t>Timestep &amp; frequency to “dump” data</a:t>
            </a:r>
          </a:p>
          <a:p>
            <a:pPr marL="800100" lvl="1" indent="-342900" algn="l">
              <a:spcBef>
                <a:spcPct val="20000"/>
              </a:spcBef>
              <a:buFontTx/>
              <a:buChar char="•"/>
              <a:defRPr/>
            </a:pPr>
            <a:r>
              <a:rPr lang="en-US" sz="2000" kern="0" dirty="0">
                <a:latin typeface="+mn-lt"/>
                <a:cs typeface="Arial" charset="0"/>
              </a:rPr>
              <a:t>PBC’s &amp; c</a:t>
            </a:r>
            <a:r>
              <a:rPr lang="en-US" sz="2000" kern="0" dirty="0" err="1">
                <a:latin typeface="+mn-lt"/>
                <a:cs typeface="Arial" charset="0"/>
              </a:rPr>
              <a:t>utoffs</a:t>
            </a:r>
            <a:r>
              <a:rPr lang="en-US" sz="2000" kern="0" dirty="0">
                <a:latin typeface="+mn-lt"/>
                <a:cs typeface="Arial" charset="0"/>
              </a:rPr>
              <a:t> </a:t>
            </a:r>
          </a:p>
          <a:p>
            <a:pPr marL="800100" lvl="1" indent="-342900" algn="l">
              <a:spcBef>
                <a:spcPct val="20000"/>
              </a:spcBef>
              <a:buFontTx/>
              <a:buChar char="•"/>
              <a:defRPr/>
            </a:pPr>
            <a:r>
              <a:rPr lang="en-US" sz="2000" kern="0" dirty="0">
                <a:latin typeface="+mn-lt"/>
                <a:cs typeface="Arial" charset="0"/>
              </a:rPr>
              <a:t>C</a:t>
            </a:r>
            <a:r>
              <a:rPr lang="en-US" sz="2000" kern="0" dirty="0" err="1">
                <a:latin typeface="+mn-lt"/>
                <a:cs typeface="Arial" charset="0"/>
              </a:rPr>
              <a:t>onstraints</a:t>
            </a:r>
            <a:r>
              <a:rPr lang="en-US" sz="2000" kern="0" dirty="0">
                <a:latin typeface="+mn-lt"/>
                <a:cs typeface="Arial" charset="0"/>
              </a:rPr>
              <a:t> &amp; long range corrections (PME, RF, etc.)</a:t>
            </a:r>
          </a:p>
          <a:p>
            <a:pPr marL="800100" lvl="1" indent="-342900" algn="l">
              <a:spcBef>
                <a:spcPct val="20000"/>
              </a:spcBef>
              <a:buFontTx/>
              <a:buChar char="•"/>
              <a:defRPr/>
            </a:pPr>
            <a:r>
              <a:rPr lang="en-US" sz="2000" kern="0" dirty="0">
                <a:latin typeface="+mn-lt"/>
                <a:cs typeface="Arial" charset="0"/>
              </a:rPr>
              <a:t>Initial velocities </a:t>
            </a:r>
          </a:p>
          <a:p>
            <a:pPr marL="342900" indent="-342900" algn="l">
              <a:spcBef>
                <a:spcPct val="20000"/>
              </a:spcBef>
              <a:buFontTx/>
              <a:buChar char="•"/>
              <a:defRPr/>
            </a:pPr>
            <a:r>
              <a:rPr lang="en-US" sz="2400" kern="0" dirty="0" smtClean="0">
                <a:solidFill>
                  <a:srgbClr val="009900"/>
                </a:solidFill>
                <a:latin typeface="+mn-lt"/>
                <a:cs typeface="Arial" charset="0"/>
              </a:rPr>
              <a:t>We energy minimize the system and anneal the solvent</a:t>
            </a:r>
          </a:p>
          <a:p>
            <a:pPr marL="342900" indent="-342900" algn="l">
              <a:spcBef>
                <a:spcPct val="20000"/>
              </a:spcBef>
              <a:buFontTx/>
              <a:buChar char="•"/>
              <a:defRPr/>
            </a:pPr>
            <a:r>
              <a:rPr lang="en-US" sz="2400" kern="0" dirty="0" smtClean="0">
                <a:solidFill>
                  <a:srgbClr val="009900"/>
                </a:solidFill>
                <a:latin typeface="+mn-lt"/>
                <a:cs typeface="Arial" charset="0"/>
              </a:rPr>
              <a:t>We </a:t>
            </a:r>
            <a:r>
              <a:rPr lang="en-US" sz="2400" kern="0" dirty="0">
                <a:solidFill>
                  <a:srgbClr val="009900"/>
                </a:solidFill>
                <a:latin typeface="+mn-lt"/>
                <a:cs typeface="Arial" charset="0"/>
              </a:rPr>
              <a:t>run a simulation </a:t>
            </a:r>
            <a:r>
              <a:rPr lang="en-US" sz="2400" kern="0" dirty="0">
                <a:latin typeface="+mn-lt"/>
                <a:cs typeface="Arial" charset="0"/>
              </a:rPr>
              <a:t>and wait for it to complete (or we monitor it while it is running)</a:t>
            </a:r>
          </a:p>
          <a:p>
            <a:pPr marL="342900" indent="-342900" algn="l">
              <a:spcBef>
                <a:spcPct val="20000"/>
              </a:spcBef>
              <a:buFontTx/>
              <a:buChar char="•"/>
              <a:defRPr/>
            </a:pPr>
            <a:endParaRPr lang="en-US" sz="900" kern="0" dirty="0">
              <a:solidFill>
                <a:srgbClr val="FF0000"/>
              </a:solidFill>
              <a:latin typeface="+mn-lt"/>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dirty="0" smtClean="0">
                <a:solidFill>
                  <a:srgbClr val="FF0000"/>
                </a:solidFill>
              </a:rPr>
              <a:t>Agenda:</a:t>
            </a:r>
          </a:p>
        </p:txBody>
      </p:sp>
      <p:sp>
        <p:nvSpPr>
          <p:cNvPr id="92163" name="Content Placeholder 2"/>
          <p:cNvSpPr>
            <a:spLocks noGrp="1"/>
          </p:cNvSpPr>
          <p:nvPr>
            <p:ph idx="1"/>
          </p:nvPr>
        </p:nvSpPr>
        <p:spPr>
          <a:xfrm>
            <a:off x="1676400" y="1828800"/>
            <a:ext cx="5715000" cy="3810000"/>
          </a:xfrm>
        </p:spPr>
        <p:txBody>
          <a:bodyPr/>
          <a:lstStyle/>
          <a:p>
            <a:pPr>
              <a:spcBef>
                <a:spcPts val="2400"/>
              </a:spcBef>
            </a:pPr>
            <a:r>
              <a:rPr lang="en-US" sz="2800" i="1" dirty="0" smtClean="0"/>
              <a:t>What is biomolecular modeling?</a:t>
            </a:r>
          </a:p>
          <a:p>
            <a:pPr>
              <a:spcBef>
                <a:spcPts val="2400"/>
              </a:spcBef>
            </a:pPr>
            <a:r>
              <a:rPr lang="en-US" sz="2800" dirty="0"/>
              <a:t>Building an all-atom model</a:t>
            </a:r>
          </a:p>
          <a:p>
            <a:pPr>
              <a:spcBef>
                <a:spcPts val="2400"/>
              </a:spcBef>
            </a:pPr>
            <a:r>
              <a:rPr lang="en-US" sz="2800" dirty="0" smtClean="0"/>
              <a:t>Important physical concepts</a:t>
            </a:r>
          </a:p>
          <a:p>
            <a:pPr>
              <a:spcBef>
                <a:spcPts val="2400"/>
              </a:spcBef>
            </a:pPr>
            <a:r>
              <a:rPr lang="en-US" sz="2800" dirty="0" smtClean="0"/>
              <a:t>Molecular dynamics simulations</a:t>
            </a:r>
          </a:p>
          <a:p>
            <a:pPr>
              <a:spcBef>
                <a:spcPts val="2400"/>
              </a:spcBef>
            </a:pPr>
            <a:r>
              <a:rPr lang="en-US" sz="2800" dirty="0" smtClean="0"/>
              <a:t>Monte Carlo Calculations</a:t>
            </a:r>
          </a:p>
          <a:p>
            <a:pPr>
              <a:spcBef>
                <a:spcPts val="2400"/>
              </a:spcBef>
            </a:pPr>
            <a:r>
              <a:rPr lang="en-US" sz="2800" dirty="0" smtClean="0"/>
              <a:t>Data analysis</a:t>
            </a:r>
          </a:p>
          <a:p>
            <a:pPr>
              <a:spcBef>
                <a:spcPts val="2400"/>
              </a:spcBef>
            </a:pPr>
            <a:endParaRPr lang="en-US" sz="2800" dirty="0" smtClean="0"/>
          </a:p>
        </p:txBody>
      </p:sp>
      <p:sp>
        <p:nvSpPr>
          <p:cNvPr id="921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21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00B6067-E359-46CE-ACE0-420A411FDD08}" type="slidenum">
              <a:rPr lang="en-US" sz="1400" smtClean="0"/>
              <a:pPr eaLnBrk="1" hangingPunct="1"/>
              <a:t>81</a:t>
            </a:fld>
            <a:endParaRPr lang="en-US" sz="1400" smtClean="0"/>
          </a:p>
        </p:txBody>
      </p:sp>
      <p:sp>
        <p:nvSpPr>
          <p:cNvPr id="92166" name="Rectangle 6"/>
          <p:cNvSpPr>
            <a:spLocks noChangeArrowheads="1"/>
          </p:cNvSpPr>
          <p:nvPr/>
        </p:nvSpPr>
        <p:spPr bwMode="auto">
          <a:xfrm>
            <a:off x="1600200" y="4648200"/>
            <a:ext cx="5791200" cy="6858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extLst>
      <p:ext uri="{BB962C8B-B14F-4D97-AF65-F5344CB8AC3E}">
        <p14:creationId xmlns:p14="http://schemas.microsoft.com/office/powerpoint/2010/main" val="32800248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40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410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E1EAD1A-97B0-432B-B1C8-14C0D3ED34E7}" type="slidenum">
              <a:rPr lang="en-US" sz="1400">
                <a:solidFill>
                  <a:srgbClr val="000000"/>
                </a:solidFill>
              </a:rPr>
              <a:pPr>
                <a:spcBef>
                  <a:spcPct val="0"/>
                </a:spcBef>
                <a:buFontTx/>
                <a:buNone/>
              </a:pPr>
              <a:t>82</a:t>
            </a:fld>
            <a:endParaRPr lang="en-US" sz="1400">
              <a:solidFill>
                <a:srgbClr val="000000"/>
              </a:solidFill>
            </a:endParaRPr>
          </a:p>
        </p:txBody>
      </p:sp>
      <p:sp>
        <p:nvSpPr>
          <p:cNvPr id="4101" name="Rectangle 2"/>
          <p:cNvSpPr>
            <a:spLocks noGrp="1" noChangeArrowheads="1"/>
          </p:cNvSpPr>
          <p:nvPr>
            <p:ph type="title"/>
          </p:nvPr>
        </p:nvSpPr>
        <p:spPr/>
        <p:txBody>
          <a:bodyPr/>
          <a:lstStyle/>
          <a:p>
            <a:pPr eaLnBrk="1" hangingPunct="1"/>
            <a:r>
              <a:rPr lang="en-US" sz="4000" smtClean="0">
                <a:solidFill>
                  <a:srgbClr val="FF0000"/>
                </a:solidFill>
              </a:rPr>
              <a:t>Motivation for MC</a:t>
            </a:r>
          </a:p>
        </p:txBody>
      </p:sp>
      <p:sp>
        <p:nvSpPr>
          <p:cNvPr id="417795" name="Rectangle 3"/>
          <p:cNvSpPr>
            <a:spLocks noGrp="1" noChangeArrowheads="1"/>
          </p:cNvSpPr>
          <p:nvPr>
            <p:ph type="body" idx="1"/>
          </p:nvPr>
        </p:nvSpPr>
        <p:spPr>
          <a:xfrm>
            <a:off x="152400" y="1371600"/>
            <a:ext cx="8686800" cy="4525963"/>
          </a:xfrm>
        </p:spPr>
        <p:txBody>
          <a:bodyPr/>
          <a:lstStyle/>
          <a:p>
            <a:pPr eaLnBrk="1" hangingPunct="1">
              <a:spcBef>
                <a:spcPts val="0"/>
              </a:spcBef>
              <a:spcAft>
                <a:spcPts val="0"/>
              </a:spcAft>
            </a:pPr>
            <a:r>
              <a:rPr lang="en-US" sz="2200" dirty="0" smtClean="0">
                <a:solidFill>
                  <a:srgbClr val="0000FF"/>
                </a:solidFill>
              </a:rPr>
              <a:t>MD cannot sample large ensembles of many microstates</a:t>
            </a:r>
          </a:p>
          <a:p>
            <a:pPr lvl="1" eaLnBrk="1" hangingPunct="1">
              <a:spcBef>
                <a:spcPts val="0"/>
              </a:spcBef>
              <a:spcAft>
                <a:spcPts val="0"/>
              </a:spcAft>
            </a:pPr>
            <a:r>
              <a:rPr lang="en-US" sz="2200" dirty="0" smtClean="0"/>
              <a:t>Timescale is the limiting factor in MD, non-</a:t>
            </a:r>
            <a:r>
              <a:rPr lang="en-US" sz="2200" dirty="0" err="1" smtClean="0"/>
              <a:t>ergodic</a:t>
            </a:r>
            <a:r>
              <a:rPr lang="en-US" sz="2200" dirty="0" smtClean="0"/>
              <a:t> results </a:t>
            </a:r>
          </a:p>
          <a:p>
            <a:pPr lvl="1" eaLnBrk="1" hangingPunct="1">
              <a:spcBef>
                <a:spcPts val="0"/>
              </a:spcBef>
              <a:spcAft>
                <a:spcPts val="0"/>
              </a:spcAft>
            </a:pPr>
            <a:r>
              <a:rPr lang="en-US" sz="2200" dirty="0" smtClean="0"/>
              <a:t>MD is good for assessing mechanism, dynamics, and rates, but not efficient for sampling thermodynamics</a:t>
            </a:r>
          </a:p>
          <a:p>
            <a:pPr lvl="1" eaLnBrk="1" hangingPunct="1">
              <a:spcBef>
                <a:spcPts val="0"/>
              </a:spcBef>
              <a:spcAft>
                <a:spcPts val="0"/>
              </a:spcAft>
            </a:pPr>
            <a:r>
              <a:rPr lang="en-US" sz="2200" dirty="0"/>
              <a:t>W</a:t>
            </a:r>
            <a:r>
              <a:rPr lang="en-US" sz="2200" dirty="0" smtClean="0"/>
              <a:t>e don’t need time-dependent data for thermodynamics </a:t>
            </a:r>
          </a:p>
          <a:p>
            <a:pPr lvl="1" eaLnBrk="1" hangingPunct="1">
              <a:spcBef>
                <a:spcPts val="0"/>
              </a:spcBef>
              <a:spcAft>
                <a:spcPts val="0"/>
              </a:spcAft>
            </a:pPr>
            <a:endParaRPr lang="en-US" sz="1200" dirty="0" smtClean="0"/>
          </a:p>
          <a:p>
            <a:pPr eaLnBrk="1" hangingPunct="1">
              <a:spcBef>
                <a:spcPts val="0"/>
              </a:spcBef>
              <a:spcAft>
                <a:spcPts val="0"/>
              </a:spcAft>
            </a:pPr>
            <a:r>
              <a:rPr lang="en-US" sz="2200" dirty="0" smtClean="0">
                <a:solidFill>
                  <a:srgbClr val="0000FF"/>
                </a:solidFill>
              </a:rPr>
              <a:t>MC offers the needed approach and most </a:t>
            </a:r>
            <a:r>
              <a:rPr lang="en-US" sz="2200" dirty="0">
                <a:solidFill>
                  <a:srgbClr val="0000FF"/>
                </a:solidFill>
              </a:rPr>
              <a:t>calculations we discussed for MD </a:t>
            </a:r>
            <a:r>
              <a:rPr lang="en-US" sz="2200" dirty="0" smtClean="0">
                <a:solidFill>
                  <a:srgbClr val="0000FF"/>
                </a:solidFill>
              </a:rPr>
              <a:t>can be applied </a:t>
            </a:r>
            <a:r>
              <a:rPr lang="en-US" sz="2200" dirty="0">
                <a:solidFill>
                  <a:srgbClr val="0000FF"/>
                </a:solidFill>
              </a:rPr>
              <a:t>to MC</a:t>
            </a:r>
            <a:r>
              <a:rPr lang="en-US" sz="2200" dirty="0" smtClean="0">
                <a:solidFill>
                  <a:srgbClr val="0000FF"/>
                </a:solidFill>
              </a:rPr>
              <a:t>:</a:t>
            </a:r>
          </a:p>
          <a:p>
            <a:pPr lvl="1" eaLnBrk="1" hangingPunct="1">
              <a:spcBef>
                <a:spcPts val="0"/>
              </a:spcBef>
              <a:spcAft>
                <a:spcPts val="0"/>
              </a:spcAft>
            </a:pPr>
            <a:r>
              <a:rPr lang="en-US" sz="2200" dirty="0"/>
              <a:t>Thermostats and </a:t>
            </a:r>
            <a:r>
              <a:rPr lang="en-US" sz="2200" dirty="0" err="1"/>
              <a:t>barostats</a:t>
            </a:r>
            <a:r>
              <a:rPr lang="en-US" sz="2200" dirty="0"/>
              <a:t> to sample NVT, NPT</a:t>
            </a:r>
          </a:p>
          <a:p>
            <a:pPr lvl="1" eaLnBrk="1" hangingPunct="1">
              <a:spcBef>
                <a:spcPts val="0"/>
              </a:spcBef>
              <a:spcAft>
                <a:spcPts val="0"/>
              </a:spcAft>
            </a:pPr>
            <a:r>
              <a:rPr lang="en-US" sz="2200" dirty="0"/>
              <a:t>Cutoffs, long-range interactions, neighbor lists</a:t>
            </a:r>
          </a:p>
          <a:p>
            <a:pPr lvl="1" eaLnBrk="1" hangingPunct="1">
              <a:spcBef>
                <a:spcPts val="0"/>
              </a:spcBef>
              <a:spcAft>
                <a:spcPts val="0"/>
              </a:spcAft>
            </a:pPr>
            <a:r>
              <a:rPr lang="en-US" sz="2200" dirty="0"/>
              <a:t>Explicit &amp; implicit solvents, PBC’s and the </a:t>
            </a:r>
            <a:r>
              <a:rPr lang="en-US" sz="2200" dirty="0" smtClean="0"/>
              <a:t>MIC</a:t>
            </a:r>
            <a:endParaRPr lang="en-US" sz="2200" dirty="0"/>
          </a:p>
          <a:p>
            <a:pPr marL="0" indent="0" eaLnBrk="1" hangingPunct="1">
              <a:spcBef>
                <a:spcPts val="0"/>
              </a:spcBef>
              <a:spcAft>
                <a:spcPts val="0"/>
              </a:spcAft>
              <a:buNone/>
            </a:pPr>
            <a:endParaRPr lang="en-US" sz="1200" dirty="0" smtClean="0">
              <a:solidFill>
                <a:srgbClr val="0000FF"/>
              </a:solidFill>
            </a:endParaRPr>
          </a:p>
          <a:p>
            <a:pPr eaLnBrk="1" hangingPunct="1">
              <a:spcBef>
                <a:spcPts val="0"/>
              </a:spcBef>
              <a:spcAft>
                <a:spcPts val="0"/>
              </a:spcAft>
            </a:pPr>
            <a:r>
              <a:rPr lang="en-US" sz="2200" dirty="0" smtClean="0">
                <a:solidFill>
                  <a:srgbClr val="0000FF"/>
                </a:solidFill>
              </a:rPr>
              <a:t>MC cannot give kinetics/dynamics/mechanism </a:t>
            </a:r>
          </a:p>
          <a:p>
            <a:pPr eaLnBrk="1" hangingPunct="1">
              <a:spcBef>
                <a:spcPts val="0"/>
              </a:spcBef>
              <a:spcAft>
                <a:spcPts val="0"/>
              </a:spcAft>
            </a:pPr>
            <a:endParaRPr lang="en-US" sz="1400" dirty="0">
              <a:solidFill>
                <a:srgbClr val="0000FF"/>
              </a:solidFill>
            </a:endParaRPr>
          </a:p>
          <a:p>
            <a:pPr eaLnBrk="1" hangingPunct="1">
              <a:spcBef>
                <a:spcPts val="0"/>
              </a:spcBef>
              <a:spcAft>
                <a:spcPts val="0"/>
              </a:spcAft>
            </a:pPr>
            <a:r>
              <a:rPr lang="en-US" sz="2200" dirty="0" smtClean="0">
                <a:solidFill>
                  <a:srgbClr val="0000FF"/>
                </a:solidFill>
              </a:rPr>
              <a:t>MC can function with ANY type of energy function (MM, QM, etc)</a:t>
            </a:r>
            <a:endParaRPr lang="en-US" sz="2200" dirty="0">
              <a:solidFill>
                <a:srgbClr val="0000FF"/>
              </a:solidFill>
            </a:endParaRPr>
          </a:p>
        </p:txBody>
      </p:sp>
    </p:spTree>
    <p:extLst>
      <p:ext uri="{BB962C8B-B14F-4D97-AF65-F5344CB8AC3E}">
        <p14:creationId xmlns:p14="http://schemas.microsoft.com/office/powerpoint/2010/main" val="250747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77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779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779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779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779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779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614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61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B300D54-352A-47EF-9A60-F770536BDB11}" type="slidenum">
              <a:rPr lang="en-US" sz="1400">
                <a:solidFill>
                  <a:srgbClr val="000000"/>
                </a:solidFill>
              </a:rPr>
              <a:pPr>
                <a:spcBef>
                  <a:spcPct val="0"/>
                </a:spcBef>
                <a:buFontTx/>
                <a:buNone/>
              </a:pPr>
              <a:t>83</a:t>
            </a:fld>
            <a:endParaRPr lang="en-US" sz="1400">
              <a:solidFill>
                <a:srgbClr val="000000"/>
              </a:solidFill>
            </a:endParaRPr>
          </a:p>
        </p:txBody>
      </p:sp>
      <p:sp>
        <p:nvSpPr>
          <p:cNvPr id="6149" name="Rectangle 2"/>
          <p:cNvSpPr>
            <a:spLocks noChangeArrowheads="1"/>
          </p:cNvSpPr>
          <p:nvPr/>
        </p:nvSpPr>
        <p:spPr bwMode="auto">
          <a:xfrm>
            <a:off x="1295400" y="381000"/>
            <a:ext cx="6705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lnSpc>
                <a:spcPct val="70000"/>
              </a:lnSpc>
              <a:spcBef>
                <a:spcPct val="0"/>
              </a:spcBef>
              <a:buFontTx/>
              <a:buNone/>
            </a:pPr>
            <a:r>
              <a:rPr kumimoji="1" lang="en-US" sz="4000" b="1">
                <a:solidFill>
                  <a:srgbClr val="FF0000"/>
                </a:solidFill>
              </a:rPr>
              <a:t>Simulation techniques</a:t>
            </a:r>
          </a:p>
        </p:txBody>
      </p:sp>
      <p:sp>
        <p:nvSpPr>
          <p:cNvPr id="6150" name="Rectangle 3"/>
          <p:cNvSpPr>
            <a:spLocks noChangeArrowheads="1"/>
          </p:cNvSpPr>
          <p:nvPr/>
        </p:nvSpPr>
        <p:spPr bwMode="auto">
          <a:xfrm>
            <a:off x="1295400" y="1981200"/>
            <a:ext cx="6096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buClr>
                <a:srgbClr val="FFFF00"/>
              </a:buClr>
              <a:buSzPct val="50000"/>
              <a:buFont typeface="Monotype Sorts" pitchFamily="2" charset="2"/>
              <a:buNone/>
            </a:pPr>
            <a:r>
              <a:rPr kumimoji="1" lang="en-US" sz="2400" b="1">
                <a:solidFill>
                  <a:srgbClr val="000000"/>
                </a:solidFill>
              </a:rPr>
              <a:t>Energy minimization (EM)</a:t>
            </a:r>
          </a:p>
          <a:p>
            <a:pPr algn="l" eaLnBrk="0" hangingPunct="0">
              <a:buClr>
                <a:srgbClr val="FFFF00"/>
              </a:buClr>
              <a:buSzPct val="50000"/>
              <a:buFont typeface="Monotype Sorts" pitchFamily="2" charset="2"/>
              <a:buNone/>
            </a:pPr>
            <a:r>
              <a:rPr kumimoji="1" lang="en-US" sz="2400" b="1">
                <a:solidFill>
                  <a:srgbClr val="000000"/>
                </a:solidFill>
              </a:rPr>
              <a:t>Molecular dynamics (MD)</a:t>
            </a:r>
          </a:p>
          <a:p>
            <a:pPr algn="l" eaLnBrk="0" hangingPunct="0">
              <a:buClr>
                <a:srgbClr val="FFFF00"/>
              </a:buClr>
              <a:buSzPct val="50000"/>
              <a:buFont typeface="Monotype Sorts" pitchFamily="2" charset="2"/>
              <a:buNone/>
            </a:pPr>
            <a:r>
              <a:rPr kumimoji="1" lang="en-US" sz="2400" b="1">
                <a:solidFill>
                  <a:srgbClr val="000000"/>
                </a:solidFill>
              </a:rPr>
              <a:t>Langevin / Brownian Dynamics (LD/BD)</a:t>
            </a:r>
          </a:p>
          <a:p>
            <a:pPr algn="l" eaLnBrk="0" hangingPunct="0">
              <a:buClr>
                <a:srgbClr val="FFFF00"/>
              </a:buClr>
              <a:buSzPct val="50000"/>
              <a:buFont typeface="Monotype Sorts" pitchFamily="2" charset="2"/>
              <a:buNone/>
            </a:pPr>
            <a:r>
              <a:rPr kumimoji="1" lang="en-US" sz="2400" b="1">
                <a:solidFill>
                  <a:srgbClr val="000000"/>
                </a:solidFill>
              </a:rPr>
              <a:t>Monte Carlo (MC)</a:t>
            </a:r>
          </a:p>
        </p:txBody>
      </p:sp>
      <p:sp>
        <p:nvSpPr>
          <p:cNvPr id="315396" name="AutoShape 4"/>
          <p:cNvSpPr>
            <a:spLocks/>
          </p:cNvSpPr>
          <p:nvPr/>
        </p:nvSpPr>
        <p:spPr bwMode="auto">
          <a:xfrm>
            <a:off x="7254875" y="2514600"/>
            <a:ext cx="304800" cy="762000"/>
          </a:xfrm>
          <a:prstGeom prst="rightBrace">
            <a:avLst>
              <a:gd name="adj1" fmla="val 14583"/>
              <a:gd name="adj2" fmla="val 50000"/>
            </a:avLst>
          </a:prstGeom>
          <a:noFill/>
          <a:ln w="5715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15397" name="Text Box 5"/>
          <p:cNvSpPr txBox="1">
            <a:spLocks noChangeArrowheads="1"/>
          </p:cNvSpPr>
          <p:nvPr/>
        </p:nvSpPr>
        <p:spPr bwMode="auto">
          <a:xfrm>
            <a:off x="7563863" y="2521803"/>
            <a:ext cx="145264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en-US" sz="2400">
                <a:solidFill>
                  <a:srgbClr val="009900"/>
                </a:solidFill>
              </a:rPr>
              <a:t>Time</a:t>
            </a:r>
          </a:p>
          <a:p>
            <a:pPr eaLnBrk="0" hangingPunct="0">
              <a:spcBef>
                <a:spcPct val="0"/>
              </a:spcBef>
              <a:buFontTx/>
              <a:buNone/>
            </a:pPr>
            <a:r>
              <a:rPr kumimoji="1" lang="en-US" sz="2400">
                <a:solidFill>
                  <a:srgbClr val="009900"/>
                </a:solidFill>
              </a:rPr>
              <a:t>averages</a:t>
            </a:r>
          </a:p>
        </p:txBody>
      </p:sp>
      <p:sp>
        <p:nvSpPr>
          <p:cNvPr id="315398" name="Text Box 6"/>
          <p:cNvSpPr txBox="1">
            <a:spLocks noChangeArrowheads="1"/>
          </p:cNvSpPr>
          <p:nvPr/>
        </p:nvSpPr>
        <p:spPr bwMode="auto">
          <a:xfrm>
            <a:off x="7512566" y="3352800"/>
            <a:ext cx="15552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en-US" sz="2400" dirty="0">
                <a:solidFill>
                  <a:srgbClr val="009900"/>
                </a:solidFill>
              </a:rPr>
              <a:t>Ensemble</a:t>
            </a:r>
          </a:p>
          <a:p>
            <a:pPr eaLnBrk="0" hangingPunct="0">
              <a:spcBef>
                <a:spcPct val="0"/>
              </a:spcBef>
              <a:buFontTx/>
              <a:buNone/>
            </a:pPr>
            <a:r>
              <a:rPr kumimoji="1" lang="en-US" sz="2400" dirty="0">
                <a:solidFill>
                  <a:srgbClr val="009900"/>
                </a:solidFill>
              </a:rPr>
              <a:t>averages</a:t>
            </a:r>
          </a:p>
        </p:txBody>
      </p:sp>
      <p:sp>
        <p:nvSpPr>
          <p:cNvPr id="315399" name="Line 7"/>
          <p:cNvSpPr>
            <a:spLocks noChangeShapeType="1"/>
          </p:cNvSpPr>
          <p:nvPr/>
        </p:nvSpPr>
        <p:spPr bwMode="auto">
          <a:xfrm>
            <a:off x="4038600" y="3581400"/>
            <a:ext cx="3473966" cy="0"/>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315400" name="Text Box 8"/>
          <p:cNvSpPr txBox="1">
            <a:spLocks noChangeArrowheads="1"/>
          </p:cNvSpPr>
          <p:nvPr/>
        </p:nvSpPr>
        <p:spPr bwMode="auto">
          <a:xfrm>
            <a:off x="1600200" y="5181600"/>
            <a:ext cx="70487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kumimoji="1" lang="en-US" sz="2400" b="1" dirty="0">
                <a:solidFill>
                  <a:srgbClr val="FF0000"/>
                </a:solidFill>
              </a:rPr>
              <a:t>Deterministic: </a:t>
            </a:r>
            <a:r>
              <a:rPr kumimoji="1" lang="en-US" sz="2400" dirty="0">
                <a:solidFill>
                  <a:srgbClr val="FF0000"/>
                </a:solidFill>
              </a:rPr>
              <a:t>Relies on classical </a:t>
            </a:r>
            <a:r>
              <a:rPr kumimoji="1" lang="en-US" sz="2400" dirty="0" smtClean="0">
                <a:solidFill>
                  <a:srgbClr val="FF0000"/>
                </a:solidFill>
              </a:rPr>
              <a:t>mechanics (for </a:t>
            </a:r>
          </a:p>
          <a:p>
            <a:pPr algn="l" eaLnBrk="0" hangingPunct="0">
              <a:spcBef>
                <a:spcPct val="0"/>
              </a:spcBef>
              <a:buFontTx/>
              <a:buNone/>
            </a:pPr>
            <a:r>
              <a:rPr kumimoji="1" lang="en-US" sz="2400" dirty="0" smtClean="0">
                <a:solidFill>
                  <a:srgbClr val="FF0000"/>
                </a:solidFill>
              </a:rPr>
              <a:t>the NVE ensemble, NPT is not “pure” MD)</a:t>
            </a:r>
            <a:endParaRPr kumimoji="1" lang="en-US" sz="2400" dirty="0">
              <a:solidFill>
                <a:srgbClr val="FF0000"/>
              </a:solidFill>
            </a:endParaRPr>
          </a:p>
        </p:txBody>
      </p:sp>
      <p:sp>
        <p:nvSpPr>
          <p:cNvPr id="315402" name="AutoShape 10"/>
          <p:cNvSpPr>
            <a:spLocks/>
          </p:cNvSpPr>
          <p:nvPr/>
        </p:nvSpPr>
        <p:spPr bwMode="auto">
          <a:xfrm>
            <a:off x="990600" y="2971800"/>
            <a:ext cx="304800" cy="762000"/>
          </a:xfrm>
          <a:prstGeom prst="leftBrace">
            <a:avLst>
              <a:gd name="adj1" fmla="val 20833"/>
              <a:gd name="adj2" fmla="val 49861"/>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15403" name="Text Box 11"/>
          <p:cNvSpPr txBox="1">
            <a:spLocks noChangeArrowheads="1"/>
          </p:cNvSpPr>
          <p:nvPr/>
        </p:nvSpPr>
        <p:spPr bwMode="auto">
          <a:xfrm>
            <a:off x="1616260" y="4343400"/>
            <a:ext cx="72991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kumimoji="1" lang="en-US" sz="2400" b="1" dirty="0">
                <a:solidFill>
                  <a:srgbClr val="0000FF"/>
                </a:solidFill>
              </a:rPr>
              <a:t>Stochastic: </a:t>
            </a:r>
            <a:r>
              <a:rPr kumimoji="1" lang="en-US" sz="2400" dirty="0">
                <a:solidFill>
                  <a:srgbClr val="0000FF"/>
                </a:solidFill>
              </a:rPr>
              <a:t>Relies on random </a:t>
            </a:r>
            <a:r>
              <a:rPr kumimoji="1" lang="en-US" sz="2400" dirty="0" smtClean="0">
                <a:solidFill>
                  <a:srgbClr val="0000FF"/>
                </a:solidFill>
              </a:rPr>
              <a:t>sampling and/or random numbers via thermostat/</a:t>
            </a:r>
            <a:r>
              <a:rPr kumimoji="1" lang="en-US" sz="2400" dirty="0" err="1" smtClean="0">
                <a:solidFill>
                  <a:srgbClr val="0000FF"/>
                </a:solidFill>
              </a:rPr>
              <a:t>barostat</a:t>
            </a:r>
            <a:endParaRPr kumimoji="1" lang="en-US" sz="2400" dirty="0">
              <a:solidFill>
                <a:srgbClr val="0000FF"/>
              </a:solidFill>
            </a:endParaRPr>
          </a:p>
        </p:txBody>
      </p:sp>
      <p:cxnSp>
        <p:nvCxnSpPr>
          <p:cNvPr id="315404" name="AutoShape 12"/>
          <p:cNvCxnSpPr>
            <a:cxnSpLocks noChangeShapeType="1"/>
          </p:cNvCxnSpPr>
          <p:nvPr/>
        </p:nvCxnSpPr>
        <p:spPr bwMode="auto">
          <a:xfrm rot="10800000" flipH="1" flipV="1">
            <a:off x="990601" y="3352800"/>
            <a:ext cx="625660" cy="1407158"/>
          </a:xfrm>
          <a:prstGeom prst="bentConnector3">
            <a:avLst>
              <a:gd name="adj1" fmla="val -37970"/>
            </a:avLst>
          </a:prstGeom>
          <a:noFill/>
          <a:ln w="57150">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315406" name="Line 14"/>
          <p:cNvSpPr>
            <a:spLocks noChangeShapeType="1"/>
          </p:cNvSpPr>
          <p:nvPr/>
        </p:nvSpPr>
        <p:spPr bwMode="auto">
          <a:xfrm flipH="1">
            <a:off x="457200" y="2667000"/>
            <a:ext cx="762000" cy="0"/>
          </a:xfrm>
          <a:prstGeom prst="line">
            <a:avLst/>
          </a:prstGeom>
          <a:noFill/>
          <a:ln w="47625">
            <a:solidFill>
              <a:srgbClr val="FF00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315407" name="Line 15"/>
          <p:cNvSpPr>
            <a:spLocks noChangeShapeType="1"/>
          </p:cNvSpPr>
          <p:nvPr/>
        </p:nvSpPr>
        <p:spPr bwMode="auto">
          <a:xfrm flipH="1" flipV="1">
            <a:off x="457200" y="2666999"/>
            <a:ext cx="0" cy="2902803"/>
          </a:xfrm>
          <a:prstGeom prst="line">
            <a:avLst/>
          </a:prstGeom>
          <a:noFill/>
          <a:ln w="47625">
            <a:solidFill>
              <a:srgbClr val="FF00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315408" name="Line 16"/>
          <p:cNvSpPr>
            <a:spLocks noChangeShapeType="1"/>
          </p:cNvSpPr>
          <p:nvPr/>
        </p:nvSpPr>
        <p:spPr bwMode="auto">
          <a:xfrm>
            <a:off x="457200" y="5569803"/>
            <a:ext cx="1082860" cy="0"/>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Tree>
    <p:extLst>
      <p:ext uri="{BB962C8B-B14F-4D97-AF65-F5344CB8AC3E}">
        <p14:creationId xmlns:p14="http://schemas.microsoft.com/office/powerpoint/2010/main" val="2046951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5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539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5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53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54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54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54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540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54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54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5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6" grpId="0" animBg="1"/>
      <p:bldP spid="315397" grpId="0"/>
      <p:bldP spid="315398" grpId="0"/>
      <p:bldP spid="315399" grpId="0" animBg="1"/>
      <p:bldP spid="315400" grpId="0"/>
      <p:bldP spid="315402" grpId="0" animBg="1"/>
      <p:bldP spid="315403" grpId="0"/>
      <p:bldP spid="315406" grpId="0" animBg="1"/>
      <p:bldP spid="315407" grpId="0" animBg="1"/>
      <p:bldP spid="31540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3"/>
          <p:cNvSpPr>
            <a:spLocks noGrp="1" noChangeArrowheads="1"/>
          </p:cNvSpPr>
          <p:nvPr>
            <p:ph type="body" idx="1"/>
          </p:nvPr>
        </p:nvSpPr>
        <p:spPr>
          <a:xfrm>
            <a:off x="457200" y="2509837"/>
            <a:ext cx="8458200" cy="919163"/>
          </a:xfrm>
        </p:spPr>
        <p:txBody>
          <a:bodyPr/>
          <a:lstStyle/>
          <a:p>
            <a:pPr marL="0" indent="0" algn="just" eaLnBrk="1" hangingPunct="1">
              <a:buFontTx/>
              <a:buNone/>
            </a:pPr>
            <a:r>
              <a:rPr lang="en-US" sz="2200" dirty="0" smtClean="0"/>
              <a:t>The partition function (Z) for an ensemble defines the probability distribution of ALL microstates in that ensemble: </a:t>
            </a:r>
            <a:r>
              <a:rPr lang="en-US" sz="2200" dirty="0" smtClean="0">
                <a:latin typeface="Calibri" panose="020F0502020204030204" pitchFamily="34" charset="0"/>
              </a:rPr>
              <a:t>∑ </a:t>
            </a:r>
            <a:r>
              <a:rPr lang="en-US" sz="2200" dirty="0" smtClean="0">
                <a:latin typeface="+mj-lt"/>
              </a:rPr>
              <a:t>e</a:t>
            </a:r>
            <a:r>
              <a:rPr lang="en-US" sz="2200" baseline="30000" dirty="0" smtClean="0">
                <a:latin typeface="+mj-lt"/>
              </a:rPr>
              <a:t>– E  /</a:t>
            </a:r>
            <a:r>
              <a:rPr lang="en-US" sz="2200" baseline="30000" dirty="0" err="1" smtClean="0">
                <a:latin typeface="+mj-lt"/>
              </a:rPr>
              <a:t>kT</a:t>
            </a:r>
            <a:r>
              <a:rPr lang="en-US" sz="2200" baseline="30000" dirty="0" smtClean="0">
                <a:latin typeface="+mj-lt"/>
              </a:rPr>
              <a:t> </a:t>
            </a:r>
            <a:r>
              <a:rPr lang="en-US" sz="2200" dirty="0" smtClean="0">
                <a:latin typeface="+mj-lt"/>
              </a:rPr>
              <a:t>for all i</a:t>
            </a:r>
            <a:endParaRPr lang="en-US" sz="2200" baseline="30000" dirty="0" smtClean="0">
              <a:latin typeface="+mj-lt"/>
            </a:endParaRPr>
          </a:p>
        </p:txBody>
      </p:sp>
      <p:sp>
        <p:nvSpPr>
          <p:cNvPr id="81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819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819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FA58CF5-16FA-4683-BE12-1ADED36A5249}" type="slidenum">
              <a:rPr lang="en-US" sz="1400">
                <a:solidFill>
                  <a:srgbClr val="000000"/>
                </a:solidFill>
              </a:rPr>
              <a:pPr>
                <a:spcBef>
                  <a:spcPct val="0"/>
                </a:spcBef>
                <a:buFontTx/>
                <a:buNone/>
              </a:pPr>
              <a:t>84</a:t>
            </a:fld>
            <a:endParaRPr lang="en-US" sz="1400">
              <a:solidFill>
                <a:srgbClr val="000000"/>
              </a:solidFill>
            </a:endParaRPr>
          </a:p>
        </p:txBody>
      </p:sp>
      <p:sp>
        <p:nvSpPr>
          <p:cNvPr id="8197" name="Rectangle 2"/>
          <p:cNvSpPr>
            <a:spLocks noGrp="1" noChangeArrowheads="1"/>
          </p:cNvSpPr>
          <p:nvPr>
            <p:ph type="title"/>
          </p:nvPr>
        </p:nvSpPr>
        <p:spPr>
          <a:xfrm>
            <a:off x="457200" y="76200"/>
            <a:ext cx="8229600" cy="1143000"/>
          </a:xfrm>
        </p:spPr>
        <p:txBody>
          <a:bodyPr/>
          <a:lstStyle/>
          <a:p>
            <a:pPr eaLnBrk="1" hangingPunct="1"/>
            <a:r>
              <a:rPr lang="en-US" sz="4000" smtClean="0">
                <a:solidFill>
                  <a:srgbClr val="FF0000"/>
                </a:solidFill>
              </a:rPr>
              <a:t>How is MC “random”?</a:t>
            </a:r>
          </a:p>
        </p:txBody>
      </p:sp>
      <p:grpSp>
        <p:nvGrpSpPr>
          <p:cNvPr id="8199" name="Group 4"/>
          <p:cNvGrpSpPr>
            <a:grpSpLocks/>
          </p:cNvGrpSpPr>
          <p:nvPr/>
        </p:nvGrpSpPr>
        <p:grpSpPr bwMode="auto">
          <a:xfrm>
            <a:off x="838200" y="3579813"/>
            <a:ext cx="2811463" cy="1296987"/>
            <a:chOff x="1349" y="1526"/>
            <a:chExt cx="1771" cy="817"/>
          </a:xfrm>
        </p:grpSpPr>
        <p:sp>
          <p:nvSpPr>
            <p:cNvPr id="418821" name="Rectangle 5"/>
            <p:cNvSpPr>
              <a:spLocks noChangeArrowheads="1"/>
            </p:cNvSpPr>
            <p:nvPr/>
          </p:nvSpPr>
          <p:spPr bwMode="auto">
            <a:xfrm>
              <a:off x="1562" y="1728"/>
              <a:ext cx="440" cy="288"/>
            </a:xfrm>
            <a:prstGeom prst="rect">
              <a:avLst/>
            </a:prstGeom>
            <a:noFill/>
            <a:ln w="9525">
              <a:noFill/>
              <a:miter lim="800000"/>
              <a:headEnd/>
              <a:tailEnd/>
            </a:ln>
            <a:effectLst/>
          </p:spPr>
          <p:txBody>
            <a:bodyPr wrap="none">
              <a:spAutoFit/>
            </a:bodyPr>
            <a:lstStyle/>
            <a:p>
              <a:pPr algn="l">
                <a:defRPr/>
              </a:pPr>
              <a:r>
                <a:rPr lang="en-US" sz="2400" b="1">
                  <a:solidFill>
                    <a:srgbClr val="009900"/>
                  </a:solidFill>
                  <a:effectLst>
                    <a:outerShdw blurRad="38100" dist="38100" dir="2700000" algn="tl">
                      <a:srgbClr val="C0C0C0"/>
                    </a:outerShdw>
                  </a:effectLst>
                  <a:latin typeface="Arial" charset="0"/>
                  <a:cs typeface="Arial" charset="0"/>
                </a:rPr>
                <a:t> =   </a:t>
              </a:r>
            </a:p>
          </p:txBody>
        </p:sp>
        <p:sp>
          <p:nvSpPr>
            <p:cNvPr id="418822" name="Rectangle 6"/>
            <p:cNvSpPr>
              <a:spLocks noChangeArrowheads="1"/>
            </p:cNvSpPr>
            <p:nvPr/>
          </p:nvSpPr>
          <p:spPr bwMode="auto">
            <a:xfrm>
              <a:off x="1377" y="1875"/>
              <a:ext cx="255" cy="288"/>
            </a:xfrm>
            <a:prstGeom prst="rect">
              <a:avLst/>
            </a:prstGeom>
            <a:noFill/>
            <a:ln w="9525">
              <a:noFill/>
              <a:miter lim="800000"/>
              <a:headEnd/>
              <a:tailEnd/>
            </a:ln>
            <a:effectLst/>
          </p:spPr>
          <p:txBody>
            <a:bodyPr wrap="none">
              <a:spAutoFit/>
            </a:bodyPr>
            <a:lstStyle/>
            <a:p>
              <a:pPr algn="l">
                <a:defRPr/>
              </a:pPr>
              <a:r>
                <a:rPr lang="en-US" sz="2400" b="1">
                  <a:solidFill>
                    <a:srgbClr val="009900"/>
                  </a:solidFill>
                  <a:effectLst>
                    <a:outerShdw blurRad="38100" dist="38100" dir="2700000" algn="tl">
                      <a:srgbClr val="C0C0C0"/>
                    </a:outerShdw>
                  </a:effectLst>
                  <a:latin typeface="Arial" charset="0"/>
                  <a:cs typeface="Arial" charset="0"/>
                </a:rPr>
                <a:t>N</a:t>
              </a:r>
              <a:endParaRPr lang="en-US" sz="2400" b="1" baseline="-25000">
                <a:solidFill>
                  <a:srgbClr val="009900"/>
                </a:solidFill>
                <a:effectLst>
                  <a:outerShdw blurRad="38100" dist="38100" dir="2700000" algn="tl">
                    <a:srgbClr val="C0C0C0"/>
                  </a:outerShdw>
                </a:effectLst>
                <a:latin typeface="Arial" charset="0"/>
                <a:cs typeface="Arial" charset="0"/>
              </a:endParaRPr>
            </a:p>
          </p:txBody>
        </p:sp>
        <p:sp>
          <p:nvSpPr>
            <p:cNvPr id="8214" name="Line 7"/>
            <p:cNvSpPr>
              <a:spLocks noChangeShapeType="1"/>
            </p:cNvSpPr>
            <p:nvPr/>
          </p:nvSpPr>
          <p:spPr bwMode="auto">
            <a:xfrm>
              <a:off x="1391" y="1872"/>
              <a:ext cx="219"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418824" name="Rectangle 8"/>
            <p:cNvSpPr>
              <a:spLocks noChangeArrowheads="1"/>
            </p:cNvSpPr>
            <p:nvPr/>
          </p:nvSpPr>
          <p:spPr bwMode="auto">
            <a:xfrm>
              <a:off x="1349" y="1536"/>
              <a:ext cx="283" cy="288"/>
            </a:xfrm>
            <a:prstGeom prst="rect">
              <a:avLst/>
            </a:prstGeom>
            <a:noFill/>
            <a:ln w="9525">
              <a:noFill/>
              <a:miter lim="800000"/>
              <a:headEnd/>
              <a:tailEnd/>
            </a:ln>
            <a:effectLst/>
          </p:spPr>
          <p:txBody>
            <a:bodyPr wrap="none">
              <a:spAutoFit/>
            </a:bodyPr>
            <a:lstStyle/>
            <a:p>
              <a:pPr algn="l">
                <a:defRPr/>
              </a:pPr>
              <a:r>
                <a:rPr lang="en-US" sz="2400" b="1">
                  <a:solidFill>
                    <a:srgbClr val="009900"/>
                  </a:solidFill>
                  <a:effectLst>
                    <a:outerShdw blurRad="38100" dist="38100" dir="2700000" algn="tl">
                      <a:srgbClr val="C0C0C0"/>
                    </a:outerShdw>
                  </a:effectLst>
                  <a:latin typeface="Arial" charset="0"/>
                  <a:cs typeface="Arial" charset="0"/>
                </a:rPr>
                <a:t>N</a:t>
              </a:r>
              <a:r>
                <a:rPr lang="en-US" sz="2400" b="1" baseline="-25000">
                  <a:solidFill>
                    <a:srgbClr val="009900"/>
                  </a:solidFill>
                  <a:effectLst>
                    <a:outerShdw blurRad="38100" dist="38100" dir="2700000" algn="tl">
                      <a:srgbClr val="C0C0C0"/>
                    </a:outerShdw>
                  </a:effectLst>
                  <a:latin typeface="Arial" charset="0"/>
                  <a:cs typeface="Arial" charset="0"/>
                </a:rPr>
                <a:t>i</a:t>
              </a:r>
            </a:p>
          </p:txBody>
        </p:sp>
        <p:sp>
          <p:nvSpPr>
            <p:cNvPr id="418825" name="Rectangle 9"/>
            <p:cNvSpPr>
              <a:spLocks noChangeArrowheads="1"/>
            </p:cNvSpPr>
            <p:nvPr/>
          </p:nvSpPr>
          <p:spPr bwMode="auto">
            <a:xfrm>
              <a:off x="2161" y="1526"/>
              <a:ext cx="777" cy="252"/>
            </a:xfrm>
            <a:prstGeom prst="rect">
              <a:avLst/>
            </a:prstGeom>
            <a:noFill/>
            <a:ln w="9525">
              <a:noFill/>
              <a:miter lim="800000"/>
              <a:headEnd/>
              <a:tailEnd/>
            </a:ln>
            <a:effectLst/>
          </p:spPr>
          <p:txBody>
            <a:bodyPr wrap="none">
              <a:spAutoFit/>
            </a:bodyPr>
            <a:lstStyle/>
            <a:p>
              <a:pPr>
                <a:defRPr/>
              </a:pPr>
              <a:r>
                <a:rPr lang="en-US" sz="2000" b="1" dirty="0">
                  <a:solidFill>
                    <a:srgbClr val="009900"/>
                  </a:solidFill>
                  <a:effectLst>
                    <a:outerShdw blurRad="38100" dist="38100" dir="2700000" algn="tl">
                      <a:srgbClr val="C0C0C0"/>
                    </a:outerShdw>
                  </a:effectLst>
                  <a:latin typeface="Arial" charset="0"/>
                  <a:cs typeface="Arial" charset="0"/>
                </a:rPr>
                <a:t>– </a:t>
              </a:r>
              <a:r>
                <a:rPr lang="en-US" sz="2000" b="1" dirty="0" err="1">
                  <a:solidFill>
                    <a:srgbClr val="009900"/>
                  </a:solidFill>
                  <a:effectLst>
                    <a:outerShdw blurRad="38100" dist="38100" dir="2700000" algn="tl">
                      <a:srgbClr val="C0C0C0"/>
                    </a:outerShdw>
                  </a:effectLst>
                  <a:latin typeface="Arial" charset="0"/>
                  <a:cs typeface="Arial" charset="0"/>
                </a:rPr>
                <a:t>E</a:t>
              </a:r>
              <a:r>
                <a:rPr lang="en-US" sz="2000" b="1" baseline="-25000" dirty="0" err="1">
                  <a:solidFill>
                    <a:srgbClr val="009900"/>
                  </a:solidFill>
                  <a:effectLst>
                    <a:outerShdw blurRad="38100" dist="38100" dir="2700000" algn="tl">
                      <a:srgbClr val="C0C0C0"/>
                    </a:outerShdw>
                  </a:effectLst>
                  <a:latin typeface="Arial" charset="0"/>
                  <a:cs typeface="Arial" charset="0"/>
                </a:rPr>
                <a:t>i</a:t>
              </a:r>
              <a:r>
                <a:rPr lang="en-US" sz="2000" b="1" dirty="0">
                  <a:solidFill>
                    <a:srgbClr val="009900"/>
                  </a:solidFill>
                  <a:effectLst>
                    <a:outerShdw blurRad="38100" dist="38100" dir="2700000" algn="tl">
                      <a:srgbClr val="C0C0C0"/>
                    </a:outerShdw>
                  </a:effectLst>
                  <a:latin typeface="Arial" charset="0"/>
                  <a:cs typeface="Arial" charset="0"/>
                </a:rPr>
                <a:t> / </a:t>
              </a:r>
              <a:r>
                <a:rPr lang="en-US" sz="2000" b="1" dirty="0" err="1">
                  <a:solidFill>
                    <a:srgbClr val="009900"/>
                  </a:solidFill>
                  <a:effectLst>
                    <a:outerShdw blurRad="38100" dist="38100" dir="2700000" algn="tl">
                      <a:srgbClr val="C0C0C0"/>
                    </a:outerShdw>
                  </a:effectLst>
                  <a:latin typeface="Arial" charset="0"/>
                  <a:cs typeface="Arial" charset="0"/>
                </a:rPr>
                <a:t>k</a:t>
              </a:r>
              <a:r>
                <a:rPr lang="en-US" sz="2000" b="1" baseline="-25000" dirty="0" err="1">
                  <a:solidFill>
                    <a:srgbClr val="009900"/>
                  </a:solidFill>
                  <a:effectLst>
                    <a:outerShdw blurRad="38100" dist="38100" dir="2700000" algn="tl">
                      <a:srgbClr val="C0C0C0"/>
                    </a:outerShdw>
                  </a:effectLst>
                  <a:latin typeface="Arial" charset="0"/>
                  <a:cs typeface="Arial" charset="0"/>
                </a:rPr>
                <a:t>b</a:t>
              </a:r>
              <a:r>
                <a:rPr lang="en-US" sz="2000" b="1" dirty="0" err="1">
                  <a:solidFill>
                    <a:srgbClr val="009900"/>
                  </a:solidFill>
                  <a:effectLst>
                    <a:outerShdw blurRad="38100" dist="38100" dir="2700000" algn="tl">
                      <a:srgbClr val="C0C0C0"/>
                    </a:outerShdw>
                  </a:effectLst>
                  <a:latin typeface="Arial" charset="0"/>
                  <a:cs typeface="Arial" charset="0"/>
                </a:rPr>
                <a:t>T</a:t>
              </a:r>
              <a:endParaRPr lang="en-US" sz="2000" b="1" baseline="-25000" dirty="0">
                <a:solidFill>
                  <a:srgbClr val="009900"/>
                </a:solidFill>
                <a:effectLst>
                  <a:outerShdw blurRad="38100" dist="38100" dir="2700000" algn="tl">
                    <a:srgbClr val="C0C0C0"/>
                  </a:outerShdw>
                </a:effectLst>
                <a:latin typeface="Arial" charset="0"/>
                <a:cs typeface="Arial" charset="0"/>
              </a:endParaRPr>
            </a:p>
          </p:txBody>
        </p:sp>
        <p:sp>
          <p:nvSpPr>
            <p:cNvPr id="418826" name="Rectangle 10"/>
            <p:cNvSpPr>
              <a:spLocks noChangeArrowheads="1"/>
            </p:cNvSpPr>
            <p:nvPr/>
          </p:nvSpPr>
          <p:spPr bwMode="auto">
            <a:xfrm>
              <a:off x="2016" y="1584"/>
              <a:ext cx="223" cy="288"/>
            </a:xfrm>
            <a:prstGeom prst="rect">
              <a:avLst/>
            </a:prstGeom>
            <a:noFill/>
            <a:ln w="9525">
              <a:noFill/>
              <a:miter lim="800000"/>
              <a:headEnd/>
              <a:tailEnd/>
            </a:ln>
            <a:effectLst/>
          </p:spPr>
          <p:txBody>
            <a:bodyPr wrap="none">
              <a:spAutoFit/>
            </a:bodyPr>
            <a:lstStyle/>
            <a:p>
              <a:pPr>
                <a:defRPr/>
              </a:pPr>
              <a:r>
                <a:rPr lang="en-US" sz="2400" b="1">
                  <a:solidFill>
                    <a:srgbClr val="009900"/>
                  </a:solidFill>
                  <a:effectLst>
                    <a:outerShdw blurRad="38100" dist="38100" dir="2700000" algn="tl">
                      <a:srgbClr val="C0C0C0"/>
                    </a:outerShdw>
                  </a:effectLst>
                  <a:latin typeface="Arial" charset="0"/>
                  <a:cs typeface="Arial" charset="0"/>
                </a:rPr>
                <a:t>e</a:t>
              </a:r>
              <a:endParaRPr lang="en-US" sz="2400" b="1" baseline="-25000">
                <a:solidFill>
                  <a:srgbClr val="009900"/>
                </a:solidFill>
                <a:effectLst>
                  <a:outerShdw blurRad="38100" dist="38100" dir="2700000" algn="tl">
                    <a:srgbClr val="C0C0C0"/>
                  </a:outerShdw>
                </a:effectLst>
                <a:latin typeface="Arial" charset="0"/>
                <a:cs typeface="Arial" charset="0"/>
              </a:endParaRPr>
            </a:p>
          </p:txBody>
        </p:sp>
        <p:sp>
          <p:nvSpPr>
            <p:cNvPr id="8218" name="Line 11"/>
            <p:cNvSpPr>
              <a:spLocks noChangeShapeType="1"/>
            </p:cNvSpPr>
            <p:nvPr/>
          </p:nvSpPr>
          <p:spPr bwMode="auto">
            <a:xfrm>
              <a:off x="1872" y="1872"/>
              <a:ext cx="1248"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8219" name="Rectangle 12"/>
            <p:cNvSpPr>
              <a:spLocks noChangeArrowheads="1"/>
            </p:cNvSpPr>
            <p:nvPr/>
          </p:nvSpPr>
          <p:spPr bwMode="auto">
            <a:xfrm>
              <a:off x="1872" y="1852"/>
              <a:ext cx="29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lang="el-GR" sz="3600" b="1">
                  <a:solidFill>
                    <a:srgbClr val="009900"/>
                  </a:solidFill>
                </a:rPr>
                <a:t>Σ</a:t>
              </a:r>
              <a:endParaRPr lang="en-US" sz="3600" b="1">
                <a:solidFill>
                  <a:srgbClr val="009900"/>
                </a:solidFill>
              </a:endParaRPr>
            </a:p>
          </p:txBody>
        </p:sp>
        <p:sp>
          <p:nvSpPr>
            <p:cNvPr id="418829" name="Rectangle 13"/>
            <p:cNvSpPr>
              <a:spLocks noChangeArrowheads="1"/>
            </p:cNvSpPr>
            <p:nvPr/>
          </p:nvSpPr>
          <p:spPr bwMode="auto">
            <a:xfrm>
              <a:off x="2274" y="1862"/>
              <a:ext cx="777" cy="252"/>
            </a:xfrm>
            <a:prstGeom prst="rect">
              <a:avLst/>
            </a:prstGeom>
            <a:noFill/>
            <a:ln w="9525">
              <a:noFill/>
              <a:miter lim="800000"/>
              <a:headEnd/>
              <a:tailEnd/>
            </a:ln>
            <a:effectLst/>
          </p:spPr>
          <p:txBody>
            <a:bodyPr wrap="none">
              <a:spAutoFit/>
            </a:bodyPr>
            <a:lstStyle/>
            <a:p>
              <a:pPr>
                <a:defRPr/>
              </a:pPr>
              <a:r>
                <a:rPr lang="en-US" sz="2000" b="1" dirty="0">
                  <a:solidFill>
                    <a:srgbClr val="009900"/>
                  </a:solidFill>
                  <a:effectLst>
                    <a:outerShdw blurRad="38100" dist="38100" dir="2700000" algn="tl">
                      <a:srgbClr val="C0C0C0"/>
                    </a:outerShdw>
                  </a:effectLst>
                  <a:latin typeface="Arial" charset="0"/>
                  <a:cs typeface="Arial" charset="0"/>
                </a:rPr>
                <a:t>– </a:t>
              </a:r>
              <a:r>
                <a:rPr lang="en-US" sz="2000" b="1" dirty="0" err="1">
                  <a:solidFill>
                    <a:srgbClr val="009900"/>
                  </a:solidFill>
                  <a:effectLst>
                    <a:outerShdw blurRad="38100" dist="38100" dir="2700000" algn="tl">
                      <a:srgbClr val="C0C0C0"/>
                    </a:outerShdw>
                  </a:effectLst>
                  <a:latin typeface="Arial" charset="0"/>
                  <a:cs typeface="Arial" charset="0"/>
                </a:rPr>
                <a:t>E</a:t>
              </a:r>
              <a:r>
                <a:rPr lang="en-US" sz="2000" b="1" baseline="-25000" dirty="0" err="1">
                  <a:solidFill>
                    <a:srgbClr val="009900"/>
                  </a:solidFill>
                  <a:effectLst>
                    <a:outerShdw blurRad="38100" dist="38100" dir="2700000" algn="tl">
                      <a:srgbClr val="C0C0C0"/>
                    </a:outerShdw>
                  </a:effectLst>
                  <a:latin typeface="Arial" charset="0"/>
                  <a:cs typeface="Arial" charset="0"/>
                </a:rPr>
                <a:t>j</a:t>
              </a:r>
              <a:r>
                <a:rPr lang="en-US" sz="2000" b="1" dirty="0">
                  <a:solidFill>
                    <a:srgbClr val="009900"/>
                  </a:solidFill>
                  <a:effectLst>
                    <a:outerShdw blurRad="38100" dist="38100" dir="2700000" algn="tl">
                      <a:srgbClr val="C0C0C0"/>
                    </a:outerShdw>
                  </a:effectLst>
                  <a:latin typeface="Arial" charset="0"/>
                  <a:cs typeface="Arial" charset="0"/>
                </a:rPr>
                <a:t> / </a:t>
              </a:r>
              <a:r>
                <a:rPr lang="en-US" sz="2000" b="1" dirty="0" err="1">
                  <a:solidFill>
                    <a:srgbClr val="009900"/>
                  </a:solidFill>
                  <a:effectLst>
                    <a:outerShdw blurRad="38100" dist="38100" dir="2700000" algn="tl">
                      <a:srgbClr val="C0C0C0"/>
                    </a:outerShdw>
                  </a:effectLst>
                  <a:latin typeface="Arial" charset="0"/>
                  <a:cs typeface="Arial" charset="0"/>
                </a:rPr>
                <a:t>k</a:t>
              </a:r>
              <a:r>
                <a:rPr lang="en-US" sz="2000" b="1" baseline="-25000" dirty="0" err="1">
                  <a:solidFill>
                    <a:srgbClr val="009900"/>
                  </a:solidFill>
                  <a:effectLst>
                    <a:outerShdw blurRad="38100" dist="38100" dir="2700000" algn="tl">
                      <a:srgbClr val="C0C0C0"/>
                    </a:outerShdw>
                  </a:effectLst>
                  <a:latin typeface="Arial" charset="0"/>
                  <a:cs typeface="Arial" charset="0"/>
                </a:rPr>
                <a:t>b</a:t>
              </a:r>
              <a:r>
                <a:rPr lang="en-US" sz="2000" b="1" dirty="0" err="1">
                  <a:solidFill>
                    <a:srgbClr val="009900"/>
                  </a:solidFill>
                  <a:effectLst>
                    <a:outerShdw blurRad="38100" dist="38100" dir="2700000" algn="tl">
                      <a:srgbClr val="C0C0C0"/>
                    </a:outerShdw>
                  </a:effectLst>
                  <a:latin typeface="Arial" charset="0"/>
                  <a:cs typeface="Arial" charset="0"/>
                </a:rPr>
                <a:t>T</a:t>
              </a:r>
              <a:endParaRPr lang="en-US" sz="2000" b="1" baseline="-25000" dirty="0">
                <a:solidFill>
                  <a:srgbClr val="009900"/>
                </a:solidFill>
                <a:effectLst>
                  <a:outerShdw blurRad="38100" dist="38100" dir="2700000" algn="tl">
                    <a:srgbClr val="C0C0C0"/>
                  </a:outerShdw>
                </a:effectLst>
                <a:latin typeface="Arial" charset="0"/>
                <a:cs typeface="Arial" charset="0"/>
              </a:endParaRPr>
            </a:p>
          </p:txBody>
        </p:sp>
        <p:sp>
          <p:nvSpPr>
            <p:cNvPr id="418830" name="Rectangle 14"/>
            <p:cNvSpPr>
              <a:spLocks noChangeArrowheads="1"/>
            </p:cNvSpPr>
            <p:nvPr/>
          </p:nvSpPr>
          <p:spPr bwMode="auto">
            <a:xfrm>
              <a:off x="2129" y="1920"/>
              <a:ext cx="223" cy="288"/>
            </a:xfrm>
            <a:prstGeom prst="rect">
              <a:avLst/>
            </a:prstGeom>
            <a:noFill/>
            <a:ln w="9525">
              <a:noFill/>
              <a:miter lim="800000"/>
              <a:headEnd/>
              <a:tailEnd/>
            </a:ln>
            <a:effectLst/>
          </p:spPr>
          <p:txBody>
            <a:bodyPr wrap="none">
              <a:spAutoFit/>
            </a:bodyPr>
            <a:lstStyle/>
            <a:p>
              <a:pPr>
                <a:defRPr/>
              </a:pPr>
              <a:r>
                <a:rPr lang="en-US" sz="2400" b="1">
                  <a:solidFill>
                    <a:srgbClr val="009900"/>
                  </a:solidFill>
                  <a:effectLst>
                    <a:outerShdw blurRad="38100" dist="38100" dir="2700000" algn="tl">
                      <a:srgbClr val="C0C0C0"/>
                    </a:outerShdw>
                  </a:effectLst>
                  <a:latin typeface="Arial" charset="0"/>
                  <a:cs typeface="Arial" charset="0"/>
                </a:rPr>
                <a:t>e</a:t>
              </a:r>
              <a:endParaRPr lang="en-US" sz="2400" b="1" baseline="-25000">
                <a:solidFill>
                  <a:srgbClr val="009900"/>
                </a:solidFill>
                <a:effectLst>
                  <a:outerShdw blurRad="38100" dist="38100" dir="2700000" algn="tl">
                    <a:srgbClr val="C0C0C0"/>
                  </a:outerShdw>
                </a:effectLst>
                <a:latin typeface="Arial" charset="0"/>
                <a:cs typeface="Arial" charset="0"/>
              </a:endParaRPr>
            </a:p>
          </p:txBody>
        </p:sp>
        <p:sp>
          <p:nvSpPr>
            <p:cNvPr id="418831" name="Rectangle 15"/>
            <p:cNvSpPr>
              <a:spLocks noChangeArrowheads="1"/>
            </p:cNvSpPr>
            <p:nvPr/>
          </p:nvSpPr>
          <p:spPr bwMode="auto">
            <a:xfrm>
              <a:off x="1872" y="2112"/>
              <a:ext cx="332" cy="231"/>
            </a:xfrm>
            <a:prstGeom prst="rect">
              <a:avLst/>
            </a:prstGeom>
            <a:noFill/>
            <a:ln w="9525">
              <a:noFill/>
              <a:miter lim="800000"/>
              <a:headEnd/>
              <a:tailEnd/>
            </a:ln>
            <a:effectLst/>
          </p:spPr>
          <p:txBody>
            <a:bodyPr wrap="none">
              <a:spAutoFit/>
            </a:bodyPr>
            <a:lstStyle/>
            <a:p>
              <a:pPr algn="l" eaLnBrk="0" hangingPunct="0">
                <a:defRPr/>
              </a:pPr>
              <a:r>
                <a:rPr lang="en-US" sz="1800" b="1">
                  <a:solidFill>
                    <a:srgbClr val="009900"/>
                  </a:solidFill>
                  <a:effectLst>
                    <a:outerShdw blurRad="38100" dist="38100" dir="2700000" algn="tl">
                      <a:srgbClr val="C0C0C0"/>
                    </a:outerShdw>
                  </a:effectLst>
                  <a:latin typeface="Arial" charset="0"/>
                </a:rPr>
                <a:t>all j</a:t>
              </a:r>
            </a:p>
          </p:txBody>
        </p:sp>
      </p:grpSp>
      <p:sp>
        <p:nvSpPr>
          <p:cNvPr id="418832" name="Rectangle 16"/>
          <p:cNvSpPr>
            <a:spLocks noChangeArrowheads="1"/>
          </p:cNvSpPr>
          <p:nvPr/>
        </p:nvSpPr>
        <p:spPr bwMode="auto">
          <a:xfrm>
            <a:off x="3641725" y="3905211"/>
            <a:ext cx="1219200" cy="457200"/>
          </a:xfrm>
          <a:prstGeom prst="rect">
            <a:avLst/>
          </a:prstGeom>
          <a:noFill/>
          <a:ln w="9525">
            <a:noFill/>
            <a:miter lim="800000"/>
            <a:headEnd/>
            <a:tailEnd/>
          </a:ln>
          <a:effectLst/>
        </p:spPr>
        <p:txBody>
          <a:bodyPr>
            <a:spAutoFit/>
          </a:bodyPr>
          <a:lstStyle/>
          <a:p>
            <a:pPr algn="l">
              <a:defRPr/>
            </a:pPr>
            <a:r>
              <a:rPr lang="en-US" sz="2400" b="1" dirty="0">
                <a:solidFill>
                  <a:srgbClr val="009900"/>
                </a:solidFill>
                <a:effectLst>
                  <a:outerShdw blurRad="38100" dist="38100" dir="2700000" algn="tl">
                    <a:srgbClr val="C0C0C0"/>
                  </a:outerShdw>
                </a:effectLst>
                <a:latin typeface="Arial" charset="0"/>
                <a:cs typeface="Arial" charset="0"/>
              </a:rPr>
              <a:t> = P(</a:t>
            </a:r>
            <a:r>
              <a:rPr lang="en-US" sz="2400" b="1" dirty="0" err="1">
                <a:solidFill>
                  <a:srgbClr val="009900"/>
                </a:solidFill>
                <a:latin typeface="Symbol" pitchFamily="18" charset="2"/>
              </a:rPr>
              <a:t>G</a:t>
            </a:r>
            <a:r>
              <a:rPr lang="en-US" sz="2400" b="1" baseline="-25000" dirty="0" err="1">
                <a:solidFill>
                  <a:srgbClr val="009900"/>
                </a:solidFill>
                <a:effectLst>
                  <a:outerShdw blurRad="38100" dist="38100" dir="2700000" algn="tl">
                    <a:srgbClr val="C0C0C0"/>
                  </a:outerShdw>
                </a:effectLst>
                <a:latin typeface="Arial" charset="0"/>
                <a:cs typeface="Arial" charset="0"/>
              </a:rPr>
              <a:t>i</a:t>
            </a:r>
            <a:r>
              <a:rPr lang="en-US" sz="2400" b="1" dirty="0">
                <a:solidFill>
                  <a:srgbClr val="009900"/>
                </a:solidFill>
                <a:effectLst>
                  <a:outerShdw blurRad="38100" dist="38100" dir="2700000" algn="tl">
                    <a:srgbClr val="C0C0C0"/>
                  </a:outerShdw>
                </a:effectLst>
                <a:latin typeface="Arial" charset="0"/>
                <a:cs typeface="Arial" charset="0"/>
              </a:rPr>
              <a:t>)   </a:t>
            </a:r>
          </a:p>
        </p:txBody>
      </p:sp>
      <p:sp>
        <p:nvSpPr>
          <p:cNvPr id="418833" name="Rectangle 17"/>
          <p:cNvSpPr>
            <a:spLocks noChangeArrowheads="1"/>
          </p:cNvSpPr>
          <p:nvPr/>
        </p:nvSpPr>
        <p:spPr bwMode="auto">
          <a:xfrm>
            <a:off x="5257800" y="3691017"/>
            <a:ext cx="35814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lang="en-US" sz="2200" dirty="0">
                <a:solidFill>
                  <a:srgbClr val="0000FF"/>
                </a:solidFill>
              </a:rPr>
              <a:t>The Boltzmann weight for microstate i ties the energy to the probability P(</a:t>
            </a:r>
            <a:r>
              <a:rPr lang="en-US" sz="2200" dirty="0" err="1">
                <a:solidFill>
                  <a:srgbClr val="0000FF"/>
                </a:solidFill>
                <a:latin typeface="Symbol" panose="05050102010706020507" pitchFamily="18" charset="2"/>
              </a:rPr>
              <a:t>G</a:t>
            </a:r>
            <a:r>
              <a:rPr lang="en-US" sz="2200" baseline="-25000" dirty="0" err="1">
                <a:solidFill>
                  <a:srgbClr val="0000FF"/>
                </a:solidFill>
              </a:rPr>
              <a:t>i</a:t>
            </a:r>
            <a:r>
              <a:rPr lang="en-US" sz="2200" dirty="0">
                <a:solidFill>
                  <a:srgbClr val="0000FF"/>
                </a:solidFill>
              </a:rPr>
              <a:t>) </a:t>
            </a:r>
          </a:p>
        </p:txBody>
      </p:sp>
      <p:sp>
        <p:nvSpPr>
          <p:cNvPr id="418852" name="Line 36"/>
          <p:cNvSpPr>
            <a:spLocks noChangeShapeType="1"/>
          </p:cNvSpPr>
          <p:nvPr/>
        </p:nvSpPr>
        <p:spPr bwMode="auto">
          <a:xfrm flipH="1">
            <a:off x="3200400" y="1752600"/>
            <a:ext cx="1905000" cy="0"/>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418853" name="Rectangle 37"/>
          <p:cNvSpPr>
            <a:spLocks noChangeArrowheads="1"/>
          </p:cNvSpPr>
          <p:nvPr/>
        </p:nvSpPr>
        <p:spPr bwMode="auto">
          <a:xfrm>
            <a:off x="5257800" y="1219200"/>
            <a:ext cx="35814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lang="en-US" sz="2200" dirty="0">
                <a:solidFill>
                  <a:srgbClr val="0000FF"/>
                </a:solidFill>
              </a:rPr>
              <a:t>The Boltzmann Distribution Law tells us the relative weights of two microstates</a:t>
            </a:r>
          </a:p>
        </p:txBody>
      </p:sp>
      <p:grpSp>
        <p:nvGrpSpPr>
          <p:cNvPr id="3" name="Group 38"/>
          <p:cNvGrpSpPr>
            <a:grpSpLocks/>
          </p:cNvGrpSpPr>
          <p:nvPr/>
        </p:nvGrpSpPr>
        <p:grpSpPr bwMode="auto">
          <a:xfrm>
            <a:off x="838201" y="1219200"/>
            <a:ext cx="2255838" cy="1000125"/>
            <a:chOff x="2278" y="1869"/>
            <a:chExt cx="1421" cy="630"/>
          </a:xfrm>
        </p:grpSpPr>
        <p:sp>
          <p:nvSpPr>
            <p:cNvPr id="418855" name="Rectangle 39"/>
            <p:cNvSpPr>
              <a:spLocks noChangeArrowheads="1"/>
            </p:cNvSpPr>
            <p:nvPr/>
          </p:nvSpPr>
          <p:spPr bwMode="auto">
            <a:xfrm>
              <a:off x="2496" y="2061"/>
              <a:ext cx="440" cy="288"/>
            </a:xfrm>
            <a:prstGeom prst="rect">
              <a:avLst/>
            </a:prstGeom>
            <a:noFill/>
            <a:ln w="9525">
              <a:noFill/>
              <a:miter lim="800000"/>
              <a:headEnd/>
              <a:tailEnd/>
            </a:ln>
            <a:effectLst/>
          </p:spPr>
          <p:txBody>
            <a:bodyPr wrap="none">
              <a:spAutoFit/>
            </a:bodyPr>
            <a:lstStyle/>
            <a:p>
              <a:pPr algn="l">
                <a:defRPr/>
              </a:pPr>
              <a:r>
                <a:rPr lang="en-US" sz="2400" b="1">
                  <a:solidFill>
                    <a:srgbClr val="009900"/>
                  </a:solidFill>
                  <a:effectLst>
                    <a:outerShdw blurRad="38100" dist="38100" dir="2700000" algn="tl">
                      <a:srgbClr val="C0C0C0"/>
                    </a:outerShdw>
                  </a:effectLst>
                  <a:latin typeface="Arial" charset="0"/>
                  <a:cs typeface="Arial" charset="0"/>
                </a:rPr>
                <a:t> =   </a:t>
              </a:r>
            </a:p>
          </p:txBody>
        </p:sp>
        <p:sp>
          <p:nvSpPr>
            <p:cNvPr id="418856" name="Rectangle 40"/>
            <p:cNvSpPr>
              <a:spLocks noChangeArrowheads="1"/>
            </p:cNvSpPr>
            <p:nvPr/>
          </p:nvSpPr>
          <p:spPr bwMode="auto">
            <a:xfrm>
              <a:off x="2285" y="2208"/>
              <a:ext cx="285" cy="291"/>
            </a:xfrm>
            <a:prstGeom prst="rect">
              <a:avLst/>
            </a:prstGeom>
            <a:noFill/>
            <a:ln w="9525">
              <a:noFill/>
              <a:miter lim="800000"/>
              <a:headEnd/>
              <a:tailEnd/>
            </a:ln>
            <a:effectLst/>
          </p:spPr>
          <p:txBody>
            <a:bodyPr wrap="none">
              <a:spAutoFit/>
            </a:bodyPr>
            <a:lstStyle/>
            <a:p>
              <a:pPr algn="l">
                <a:defRPr/>
              </a:pPr>
              <a:r>
                <a:rPr lang="en-US" sz="2400" b="1" dirty="0" err="1">
                  <a:solidFill>
                    <a:srgbClr val="009900"/>
                  </a:solidFill>
                  <a:effectLst>
                    <a:outerShdw blurRad="38100" dist="38100" dir="2700000" algn="tl">
                      <a:srgbClr val="C0C0C0"/>
                    </a:outerShdw>
                  </a:effectLst>
                  <a:latin typeface="Arial"/>
                  <a:cs typeface="Arial" charset="0"/>
                </a:rPr>
                <a:t>N</a:t>
              </a:r>
              <a:r>
                <a:rPr lang="en-US" sz="2400" b="1" baseline="-25000" dirty="0" err="1">
                  <a:solidFill>
                    <a:srgbClr val="009900"/>
                  </a:solidFill>
                  <a:effectLst>
                    <a:outerShdw blurRad="38100" dist="38100" dir="2700000" algn="tl">
                      <a:srgbClr val="C0C0C0"/>
                    </a:outerShdw>
                  </a:effectLst>
                  <a:latin typeface="Arial"/>
                  <a:cs typeface="Arial" charset="0"/>
                </a:rPr>
                <a:t>j</a:t>
              </a:r>
              <a:endParaRPr lang="en-US" sz="2400" b="1" baseline="-25000" dirty="0">
                <a:solidFill>
                  <a:srgbClr val="009900"/>
                </a:solidFill>
                <a:effectLst>
                  <a:outerShdw blurRad="38100" dist="38100" dir="2700000" algn="tl">
                    <a:srgbClr val="C0C0C0"/>
                  </a:outerShdw>
                </a:effectLst>
                <a:latin typeface="Arial"/>
                <a:cs typeface="Arial" charset="0"/>
              </a:endParaRPr>
            </a:p>
          </p:txBody>
        </p:sp>
        <p:sp>
          <p:nvSpPr>
            <p:cNvPr id="8208" name="Line 41"/>
            <p:cNvSpPr>
              <a:spLocks noChangeShapeType="1"/>
            </p:cNvSpPr>
            <p:nvPr/>
          </p:nvSpPr>
          <p:spPr bwMode="auto">
            <a:xfrm>
              <a:off x="2325" y="2205"/>
              <a:ext cx="219"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418858" name="Rectangle 42"/>
            <p:cNvSpPr>
              <a:spLocks noChangeArrowheads="1"/>
            </p:cNvSpPr>
            <p:nvPr/>
          </p:nvSpPr>
          <p:spPr bwMode="auto">
            <a:xfrm>
              <a:off x="2278" y="1869"/>
              <a:ext cx="285" cy="291"/>
            </a:xfrm>
            <a:prstGeom prst="rect">
              <a:avLst/>
            </a:prstGeom>
            <a:noFill/>
            <a:ln w="9525">
              <a:noFill/>
              <a:miter lim="800000"/>
              <a:headEnd/>
              <a:tailEnd/>
            </a:ln>
            <a:effectLst/>
          </p:spPr>
          <p:txBody>
            <a:bodyPr wrap="none">
              <a:spAutoFit/>
            </a:bodyPr>
            <a:lstStyle/>
            <a:p>
              <a:pPr algn="l">
                <a:defRPr/>
              </a:pPr>
              <a:r>
                <a:rPr lang="en-US" sz="2400" b="1" dirty="0">
                  <a:solidFill>
                    <a:srgbClr val="009900"/>
                  </a:solidFill>
                  <a:effectLst>
                    <a:outerShdw blurRad="38100" dist="38100" dir="2700000" algn="tl">
                      <a:srgbClr val="C0C0C0"/>
                    </a:outerShdw>
                  </a:effectLst>
                  <a:latin typeface="Arial" charset="0"/>
                  <a:cs typeface="Arial" charset="0"/>
                </a:rPr>
                <a:t>N</a:t>
              </a:r>
              <a:r>
                <a:rPr lang="en-US" sz="2400" b="1" baseline="-25000" dirty="0">
                  <a:solidFill>
                    <a:srgbClr val="009900"/>
                  </a:solidFill>
                  <a:effectLst>
                    <a:outerShdw blurRad="38100" dist="38100" dir="2700000" algn="tl">
                      <a:srgbClr val="C0C0C0"/>
                    </a:outerShdw>
                  </a:effectLst>
                  <a:latin typeface="Arial"/>
                  <a:cs typeface="Arial" charset="0"/>
                </a:rPr>
                <a:t>i</a:t>
              </a:r>
            </a:p>
          </p:txBody>
        </p:sp>
        <p:sp>
          <p:nvSpPr>
            <p:cNvPr id="418859" name="Rectangle 43"/>
            <p:cNvSpPr>
              <a:spLocks noChangeArrowheads="1"/>
            </p:cNvSpPr>
            <p:nvPr/>
          </p:nvSpPr>
          <p:spPr bwMode="auto">
            <a:xfrm>
              <a:off x="2842" y="1958"/>
              <a:ext cx="857" cy="252"/>
            </a:xfrm>
            <a:prstGeom prst="rect">
              <a:avLst/>
            </a:prstGeom>
            <a:noFill/>
            <a:ln w="9525">
              <a:noFill/>
              <a:miter lim="800000"/>
              <a:headEnd/>
              <a:tailEnd/>
            </a:ln>
            <a:effectLst/>
          </p:spPr>
          <p:txBody>
            <a:bodyPr wrap="none">
              <a:spAutoFit/>
            </a:bodyPr>
            <a:lstStyle/>
            <a:p>
              <a:pPr>
                <a:defRPr/>
              </a:pPr>
              <a:r>
                <a:rPr lang="en-US" sz="2000" b="1" dirty="0" smtClean="0">
                  <a:solidFill>
                    <a:srgbClr val="009900"/>
                  </a:solidFill>
                  <a:effectLst>
                    <a:outerShdw blurRad="38100" dist="38100" dir="2700000" algn="tl">
                      <a:srgbClr val="C0C0C0"/>
                    </a:outerShdw>
                  </a:effectLst>
                  <a:latin typeface="Arial" charset="0"/>
                  <a:cs typeface="Arial" charset="0"/>
                </a:rPr>
                <a:t>– </a:t>
              </a:r>
              <a:r>
                <a:rPr lang="el-GR" sz="2000" b="1" dirty="0" smtClean="0">
                  <a:solidFill>
                    <a:srgbClr val="009900"/>
                  </a:solidFill>
                  <a:effectLst>
                    <a:outerShdw blurRad="38100" dist="38100" dir="2700000" algn="tl">
                      <a:srgbClr val="C0C0C0"/>
                    </a:outerShdw>
                  </a:effectLst>
                  <a:latin typeface="Arial" charset="0"/>
                  <a:cs typeface="Arial" charset="0"/>
                </a:rPr>
                <a:t>Δ</a:t>
              </a:r>
              <a:r>
                <a:rPr lang="en-US" sz="2000" b="1" dirty="0">
                  <a:solidFill>
                    <a:srgbClr val="009900"/>
                  </a:solidFill>
                  <a:effectLst>
                    <a:outerShdw blurRad="38100" dist="38100" dir="2700000" algn="tl">
                      <a:srgbClr val="C0C0C0"/>
                    </a:outerShdw>
                  </a:effectLst>
                  <a:latin typeface="Arial" charset="0"/>
                  <a:cs typeface="Arial" charset="0"/>
                </a:rPr>
                <a:t>E / </a:t>
              </a:r>
              <a:r>
                <a:rPr lang="en-US" sz="2000" b="1" dirty="0" err="1">
                  <a:solidFill>
                    <a:srgbClr val="009900"/>
                  </a:solidFill>
                  <a:effectLst>
                    <a:outerShdw blurRad="38100" dist="38100" dir="2700000" algn="tl">
                      <a:srgbClr val="C0C0C0"/>
                    </a:outerShdw>
                  </a:effectLst>
                  <a:latin typeface="Arial" charset="0"/>
                  <a:cs typeface="Arial" charset="0"/>
                </a:rPr>
                <a:t>k</a:t>
              </a:r>
              <a:r>
                <a:rPr lang="en-US" sz="2000" b="1" baseline="-25000" dirty="0" err="1">
                  <a:solidFill>
                    <a:srgbClr val="009900"/>
                  </a:solidFill>
                  <a:effectLst>
                    <a:outerShdw blurRad="38100" dist="38100" dir="2700000" algn="tl">
                      <a:srgbClr val="C0C0C0"/>
                    </a:outerShdw>
                  </a:effectLst>
                  <a:latin typeface="Arial" charset="0"/>
                  <a:cs typeface="Arial" charset="0"/>
                </a:rPr>
                <a:t>b</a:t>
              </a:r>
              <a:r>
                <a:rPr lang="en-US" sz="2000" b="1" dirty="0" err="1">
                  <a:solidFill>
                    <a:srgbClr val="009900"/>
                  </a:solidFill>
                  <a:effectLst>
                    <a:outerShdw blurRad="38100" dist="38100" dir="2700000" algn="tl">
                      <a:srgbClr val="C0C0C0"/>
                    </a:outerShdw>
                  </a:effectLst>
                  <a:latin typeface="Arial" charset="0"/>
                  <a:cs typeface="Arial" charset="0"/>
                </a:rPr>
                <a:t>T</a:t>
              </a:r>
              <a:endParaRPr lang="en-US" sz="2000" b="1" baseline="-25000" dirty="0">
                <a:solidFill>
                  <a:srgbClr val="009900"/>
                </a:solidFill>
                <a:effectLst>
                  <a:outerShdw blurRad="38100" dist="38100" dir="2700000" algn="tl">
                    <a:srgbClr val="C0C0C0"/>
                  </a:outerShdw>
                </a:effectLst>
                <a:latin typeface="Arial" charset="0"/>
                <a:cs typeface="Arial" charset="0"/>
              </a:endParaRPr>
            </a:p>
          </p:txBody>
        </p:sp>
        <p:sp>
          <p:nvSpPr>
            <p:cNvPr id="418860" name="Rectangle 44"/>
            <p:cNvSpPr>
              <a:spLocks noChangeArrowheads="1"/>
            </p:cNvSpPr>
            <p:nvPr/>
          </p:nvSpPr>
          <p:spPr bwMode="auto">
            <a:xfrm>
              <a:off x="2736" y="2061"/>
              <a:ext cx="223" cy="288"/>
            </a:xfrm>
            <a:prstGeom prst="rect">
              <a:avLst/>
            </a:prstGeom>
            <a:noFill/>
            <a:ln w="9525">
              <a:noFill/>
              <a:miter lim="800000"/>
              <a:headEnd/>
              <a:tailEnd/>
            </a:ln>
            <a:effectLst/>
          </p:spPr>
          <p:txBody>
            <a:bodyPr wrap="none">
              <a:spAutoFit/>
            </a:bodyPr>
            <a:lstStyle/>
            <a:p>
              <a:pPr>
                <a:defRPr/>
              </a:pPr>
              <a:r>
                <a:rPr lang="en-US" sz="2400" b="1">
                  <a:solidFill>
                    <a:srgbClr val="009900"/>
                  </a:solidFill>
                  <a:effectLst>
                    <a:outerShdw blurRad="38100" dist="38100" dir="2700000" algn="tl">
                      <a:srgbClr val="C0C0C0"/>
                    </a:outerShdw>
                  </a:effectLst>
                  <a:latin typeface="Arial" charset="0"/>
                  <a:cs typeface="Arial" charset="0"/>
                </a:rPr>
                <a:t>e</a:t>
              </a:r>
              <a:endParaRPr lang="en-US" sz="2400" b="1" baseline="-25000">
                <a:solidFill>
                  <a:srgbClr val="009900"/>
                </a:solidFill>
                <a:effectLst>
                  <a:outerShdw blurRad="38100" dist="38100" dir="2700000" algn="tl">
                    <a:srgbClr val="C0C0C0"/>
                  </a:outerShdw>
                </a:effectLst>
                <a:latin typeface="Arial" charset="0"/>
                <a:cs typeface="Arial" charset="0"/>
              </a:endParaRPr>
            </a:p>
          </p:txBody>
        </p:sp>
      </p:grpSp>
      <p:sp>
        <p:nvSpPr>
          <p:cNvPr id="418861" name="Rectangle 45"/>
          <p:cNvSpPr>
            <a:spLocks noChangeArrowheads="1"/>
          </p:cNvSpPr>
          <p:nvPr/>
        </p:nvSpPr>
        <p:spPr bwMode="auto">
          <a:xfrm>
            <a:off x="457200" y="5029200"/>
            <a:ext cx="845820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0" hangingPunct="0">
              <a:spcBef>
                <a:spcPct val="0"/>
              </a:spcBef>
              <a:buFontTx/>
              <a:buNone/>
            </a:pPr>
            <a:r>
              <a:rPr lang="en-US" sz="2200" i="1" dirty="0">
                <a:solidFill>
                  <a:srgbClr val="FF0000"/>
                </a:solidFill>
              </a:rPr>
              <a:t>This applies to the canonical ensemble (NVE) … what about NPT?</a:t>
            </a:r>
          </a:p>
          <a:p>
            <a:pPr algn="just" eaLnBrk="0" hangingPunct="0">
              <a:spcBef>
                <a:spcPct val="0"/>
              </a:spcBef>
              <a:buFontTx/>
              <a:buNone/>
            </a:pPr>
            <a:r>
              <a:rPr lang="en-US" sz="800" dirty="0">
                <a:solidFill>
                  <a:srgbClr val="000000"/>
                </a:solidFill>
                <a:sym typeface="Wingdings" panose="05000000000000000000" pitchFamily="2" charset="2"/>
              </a:rPr>
              <a:t> </a:t>
            </a:r>
          </a:p>
          <a:p>
            <a:pPr algn="just" eaLnBrk="0" hangingPunct="0">
              <a:spcBef>
                <a:spcPct val="0"/>
              </a:spcBef>
              <a:buFontTx/>
              <a:buNone/>
            </a:pPr>
            <a:r>
              <a:rPr lang="en-US" sz="2200" dirty="0">
                <a:solidFill>
                  <a:srgbClr val="009900"/>
                </a:solidFill>
                <a:sym typeface="Wingdings" panose="05000000000000000000" pitchFamily="2" charset="2"/>
              </a:rPr>
              <a:t>For solution phase </a:t>
            </a:r>
            <a:r>
              <a:rPr lang="en-US" sz="2200" dirty="0">
                <a:solidFill>
                  <a:srgbClr val="009900"/>
                </a:solidFill>
                <a:latin typeface="Symbol" panose="05050102010706020507" pitchFamily="18" charset="2"/>
                <a:sym typeface="Wingdings" panose="05000000000000000000" pitchFamily="2" charset="2"/>
              </a:rPr>
              <a:t>D</a:t>
            </a:r>
            <a:r>
              <a:rPr lang="en-US" sz="2200" dirty="0">
                <a:solidFill>
                  <a:srgbClr val="009900"/>
                </a:solidFill>
                <a:sym typeface="Wingdings" panose="05000000000000000000" pitchFamily="2" charset="2"/>
              </a:rPr>
              <a:t>V ~ 0, so no work is done and the isothermal-isobaric distribution approaches the canonical </a:t>
            </a:r>
            <a:r>
              <a:rPr lang="en-US" sz="2200" dirty="0" smtClean="0">
                <a:solidFill>
                  <a:srgbClr val="009900"/>
                </a:solidFill>
                <a:sym typeface="Wingdings" panose="05000000000000000000" pitchFamily="2" charset="2"/>
              </a:rPr>
              <a:t>distribution</a:t>
            </a:r>
            <a:endParaRPr lang="en-US" sz="2200" dirty="0">
              <a:solidFill>
                <a:srgbClr val="009900"/>
              </a:solidFill>
            </a:endParaRPr>
          </a:p>
        </p:txBody>
      </p:sp>
      <p:sp>
        <p:nvSpPr>
          <p:cNvPr id="2" name="Rectangle 1"/>
          <p:cNvSpPr/>
          <p:nvPr/>
        </p:nvSpPr>
        <p:spPr>
          <a:xfrm>
            <a:off x="7176277" y="2895600"/>
            <a:ext cx="215123" cy="256480"/>
          </a:xfrm>
          <a:prstGeom prst="rect">
            <a:avLst/>
          </a:prstGeom>
        </p:spPr>
        <p:txBody>
          <a:bodyPr wrap="none">
            <a:spAutoFit/>
          </a:bodyPr>
          <a:lstStyle/>
          <a:p>
            <a:r>
              <a:rPr lang="en-US" sz="1600" baseline="-25000" dirty="0" smtClean="0"/>
              <a:t>i</a:t>
            </a:r>
            <a:endParaRPr lang="en-US" sz="1600" baseline="-25000" dirty="0"/>
          </a:p>
        </p:txBody>
      </p:sp>
    </p:spTree>
    <p:extLst>
      <p:ext uri="{BB962C8B-B14F-4D97-AF65-F5344CB8AC3E}">
        <p14:creationId xmlns:p14="http://schemas.microsoft.com/office/powerpoint/2010/main" val="321830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88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88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8861">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88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P spid="418832" grpId="0"/>
      <p:bldP spid="418833" grpId="0"/>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921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922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5E7AE11-4A5E-4A8A-BC8F-7628C262E579}" type="slidenum">
              <a:rPr lang="en-US" sz="1400">
                <a:solidFill>
                  <a:srgbClr val="000000"/>
                </a:solidFill>
              </a:rPr>
              <a:pPr>
                <a:spcBef>
                  <a:spcPct val="0"/>
                </a:spcBef>
                <a:buFontTx/>
                <a:buNone/>
              </a:pPr>
              <a:t>85</a:t>
            </a:fld>
            <a:endParaRPr lang="en-US" sz="1400">
              <a:solidFill>
                <a:srgbClr val="000000"/>
              </a:solidFill>
            </a:endParaRPr>
          </a:p>
        </p:txBody>
      </p:sp>
      <p:sp>
        <p:nvSpPr>
          <p:cNvPr id="9221" name="Rectangle 2"/>
          <p:cNvSpPr>
            <a:spLocks noGrp="1" noChangeArrowheads="1"/>
          </p:cNvSpPr>
          <p:nvPr>
            <p:ph type="title"/>
          </p:nvPr>
        </p:nvSpPr>
        <p:spPr>
          <a:xfrm>
            <a:off x="457200" y="76200"/>
            <a:ext cx="8229600" cy="1143000"/>
          </a:xfrm>
        </p:spPr>
        <p:txBody>
          <a:bodyPr/>
          <a:lstStyle/>
          <a:p>
            <a:pPr eaLnBrk="1" hangingPunct="1"/>
            <a:r>
              <a:rPr lang="en-US" sz="4000" smtClean="0">
                <a:solidFill>
                  <a:srgbClr val="FF0000"/>
                </a:solidFill>
              </a:rPr>
              <a:t>How is MC “random”?</a:t>
            </a:r>
          </a:p>
        </p:txBody>
      </p:sp>
      <p:sp>
        <p:nvSpPr>
          <p:cNvPr id="423947" name="Rectangle 11"/>
          <p:cNvSpPr>
            <a:spLocks noChangeArrowheads="1"/>
          </p:cNvSpPr>
          <p:nvPr/>
        </p:nvSpPr>
        <p:spPr bwMode="auto">
          <a:xfrm>
            <a:off x="533400" y="2438400"/>
            <a:ext cx="8229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0" hangingPunct="0">
              <a:spcBef>
                <a:spcPct val="0"/>
              </a:spcBef>
            </a:pPr>
            <a:r>
              <a:rPr lang="en-US" sz="2400" dirty="0">
                <a:solidFill>
                  <a:srgbClr val="000000"/>
                </a:solidFill>
              </a:rPr>
              <a:t> A transition </a:t>
            </a:r>
            <a:r>
              <a:rPr lang="en-US" sz="2400" dirty="0">
                <a:solidFill>
                  <a:srgbClr val="000000"/>
                </a:solidFill>
                <a:latin typeface="Symbol" panose="05050102010706020507" pitchFamily="18" charset="2"/>
              </a:rPr>
              <a:t>a</a:t>
            </a:r>
            <a:r>
              <a:rPr lang="en-US" sz="2400" dirty="0">
                <a:solidFill>
                  <a:srgbClr val="000000"/>
                </a:solidFill>
              </a:rPr>
              <a:t> </a:t>
            </a:r>
            <a:r>
              <a:rPr lang="en-US" sz="2400" dirty="0">
                <a:solidFill>
                  <a:srgbClr val="000000"/>
                </a:solidFill>
                <a:sym typeface="Wingdings" panose="05000000000000000000" pitchFamily="2" charset="2"/>
              </a:rPr>
              <a:t> </a:t>
            </a:r>
            <a:r>
              <a:rPr lang="en-US" sz="2400" dirty="0">
                <a:solidFill>
                  <a:srgbClr val="000000"/>
                </a:solidFill>
                <a:latin typeface="Symbol" panose="05050102010706020507" pitchFamily="18" charset="2"/>
                <a:sym typeface="Wingdings" panose="05000000000000000000" pitchFamily="2" charset="2"/>
              </a:rPr>
              <a:t>b</a:t>
            </a:r>
            <a:r>
              <a:rPr lang="en-US" sz="2400" dirty="0">
                <a:solidFill>
                  <a:srgbClr val="000000"/>
                </a:solidFill>
                <a:sym typeface="Wingdings" panose="05000000000000000000" pitchFamily="2" charset="2"/>
              </a:rPr>
              <a:t> is </a:t>
            </a:r>
            <a:r>
              <a:rPr lang="en-US" sz="2400" dirty="0" smtClean="0">
                <a:solidFill>
                  <a:srgbClr val="000000"/>
                </a:solidFill>
                <a:sym typeface="Wingdings" panose="05000000000000000000" pitchFamily="2" charset="2"/>
              </a:rPr>
              <a:t>favorable (will occur) </a:t>
            </a:r>
            <a:r>
              <a:rPr lang="en-US" sz="2400" dirty="0">
                <a:solidFill>
                  <a:srgbClr val="000000"/>
                </a:solidFill>
                <a:sym typeface="Wingdings" panose="05000000000000000000" pitchFamily="2" charset="2"/>
              </a:rPr>
              <a:t>if E(</a:t>
            </a:r>
            <a:r>
              <a:rPr lang="en-US" sz="2400" dirty="0">
                <a:solidFill>
                  <a:srgbClr val="000000"/>
                </a:solidFill>
                <a:latin typeface="Symbol" panose="05050102010706020507" pitchFamily="18" charset="2"/>
                <a:sym typeface="Wingdings" panose="05000000000000000000" pitchFamily="2" charset="2"/>
              </a:rPr>
              <a:t>a</a:t>
            </a:r>
            <a:r>
              <a:rPr lang="en-US" sz="2400" dirty="0">
                <a:solidFill>
                  <a:srgbClr val="000000"/>
                </a:solidFill>
                <a:sym typeface="Wingdings" panose="05000000000000000000" pitchFamily="2" charset="2"/>
              </a:rPr>
              <a:t>) &gt; E(</a:t>
            </a:r>
            <a:r>
              <a:rPr lang="en-US" sz="2400" dirty="0">
                <a:solidFill>
                  <a:srgbClr val="000000"/>
                </a:solidFill>
                <a:latin typeface="Symbol" panose="05050102010706020507" pitchFamily="18" charset="2"/>
                <a:sym typeface="Wingdings" panose="05000000000000000000" pitchFamily="2" charset="2"/>
              </a:rPr>
              <a:t>b</a:t>
            </a:r>
            <a:r>
              <a:rPr lang="en-US" sz="2400" dirty="0">
                <a:solidFill>
                  <a:srgbClr val="000000"/>
                </a:solidFill>
                <a:sym typeface="Wingdings" panose="05000000000000000000" pitchFamily="2" charset="2"/>
              </a:rPr>
              <a:t>)</a:t>
            </a:r>
          </a:p>
          <a:p>
            <a:pPr algn="just" eaLnBrk="0" hangingPunct="0">
              <a:spcBef>
                <a:spcPct val="0"/>
              </a:spcBef>
            </a:pPr>
            <a:endParaRPr lang="en-US" sz="1200" dirty="0">
              <a:solidFill>
                <a:srgbClr val="000000"/>
              </a:solidFill>
              <a:sym typeface="Wingdings" panose="05000000000000000000" pitchFamily="2" charset="2"/>
            </a:endParaRPr>
          </a:p>
          <a:p>
            <a:pPr algn="just" eaLnBrk="0" hangingPunct="0">
              <a:spcBef>
                <a:spcPct val="0"/>
              </a:spcBef>
            </a:pPr>
            <a:r>
              <a:rPr lang="en-US" sz="2400" dirty="0">
                <a:solidFill>
                  <a:srgbClr val="000000"/>
                </a:solidFill>
                <a:sym typeface="Wingdings" panose="05000000000000000000" pitchFamily="2" charset="2"/>
              </a:rPr>
              <a:t> When E(</a:t>
            </a:r>
            <a:r>
              <a:rPr lang="en-US" sz="2400" dirty="0">
                <a:solidFill>
                  <a:srgbClr val="000000"/>
                </a:solidFill>
                <a:latin typeface="Symbol" panose="05050102010706020507" pitchFamily="18" charset="2"/>
                <a:sym typeface="Wingdings" panose="05000000000000000000" pitchFamily="2" charset="2"/>
              </a:rPr>
              <a:t>a</a:t>
            </a:r>
            <a:r>
              <a:rPr lang="en-US" sz="2400" dirty="0">
                <a:solidFill>
                  <a:srgbClr val="000000"/>
                </a:solidFill>
                <a:sym typeface="Wingdings" panose="05000000000000000000" pitchFamily="2" charset="2"/>
              </a:rPr>
              <a:t>) = E(</a:t>
            </a:r>
            <a:r>
              <a:rPr lang="en-US" sz="2400" dirty="0">
                <a:solidFill>
                  <a:srgbClr val="000000"/>
                </a:solidFill>
                <a:latin typeface="Symbol" panose="05050102010706020507" pitchFamily="18" charset="2"/>
                <a:sym typeface="Wingdings" panose="05000000000000000000" pitchFamily="2" charset="2"/>
              </a:rPr>
              <a:t>b</a:t>
            </a:r>
            <a:r>
              <a:rPr lang="en-US" sz="2400" dirty="0">
                <a:solidFill>
                  <a:srgbClr val="000000"/>
                </a:solidFill>
                <a:sym typeface="Wingdings" panose="05000000000000000000" pitchFamily="2" charset="2"/>
              </a:rPr>
              <a:t>) the transition probability for </a:t>
            </a:r>
            <a:r>
              <a:rPr lang="en-US" sz="2400" dirty="0">
                <a:solidFill>
                  <a:srgbClr val="000000"/>
                </a:solidFill>
                <a:latin typeface="Symbol" panose="05050102010706020507" pitchFamily="18" charset="2"/>
              </a:rPr>
              <a:t>a</a:t>
            </a:r>
            <a:r>
              <a:rPr lang="en-US" sz="2400" dirty="0">
                <a:solidFill>
                  <a:srgbClr val="000000"/>
                </a:solidFill>
              </a:rPr>
              <a:t> </a:t>
            </a:r>
            <a:r>
              <a:rPr lang="en-US" sz="2400" dirty="0">
                <a:solidFill>
                  <a:srgbClr val="000000"/>
                </a:solidFill>
                <a:sym typeface="Wingdings" panose="05000000000000000000" pitchFamily="2" charset="2"/>
              </a:rPr>
              <a:t> </a:t>
            </a:r>
            <a:r>
              <a:rPr lang="en-US" sz="2400" dirty="0">
                <a:solidFill>
                  <a:srgbClr val="000000"/>
                </a:solidFill>
                <a:latin typeface="Symbol" panose="05050102010706020507" pitchFamily="18" charset="2"/>
                <a:sym typeface="Wingdings" panose="05000000000000000000" pitchFamily="2" charset="2"/>
              </a:rPr>
              <a:t>b</a:t>
            </a:r>
            <a:r>
              <a:rPr lang="en-US" sz="2400" dirty="0">
                <a:solidFill>
                  <a:srgbClr val="000000"/>
                </a:solidFill>
                <a:sym typeface="Wingdings" panose="05000000000000000000" pitchFamily="2" charset="2"/>
              </a:rPr>
              <a:t> </a:t>
            </a:r>
          </a:p>
          <a:p>
            <a:pPr algn="just" eaLnBrk="0" hangingPunct="0">
              <a:spcBef>
                <a:spcPct val="0"/>
              </a:spcBef>
              <a:buFontTx/>
              <a:buNone/>
            </a:pPr>
            <a:r>
              <a:rPr lang="en-US" sz="2400" dirty="0">
                <a:solidFill>
                  <a:srgbClr val="000000"/>
                </a:solidFill>
                <a:sym typeface="Wingdings" panose="05000000000000000000" pitchFamily="2" charset="2"/>
              </a:rPr>
              <a:t>  </a:t>
            </a:r>
            <a:r>
              <a:rPr lang="en-US" sz="2400" dirty="0" smtClean="0">
                <a:solidFill>
                  <a:srgbClr val="000000"/>
                </a:solidFill>
                <a:sym typeface="Wingdings" panose="05000000000000000000" pitchFamily="2" charset="2"/>
              </a:rPr>
              <a:t>is equal </a:t>
            </a:r>
            <a:r>
              <a:rPr lang="en-US" sz="2400" dirty="0">
                <a:solidFill>
                  <a:srgbClr val="000000"/>
                </a:solidFill>
                <a:sym typeface="Wingdings" panose="05000000000000000000" pitchFamily="2" charset="2"/>
              </a:rPr>
              <a:t>to that of </a:t>
            </a:r>
            <a:r>
              <a:rPr lang="en-US" sz="2400" dirty="0">
                <a:solidFill>
                  <a:srgbClr val="000000"/>
                </a:solidFill>
                <a:latin typeface="Symbol" panose="05050102010706020507" pitchFamily="18" charset="2"/>
                <a:sym typeface="Wingdings" panose="05000000000000000000" pitchFamily="2" charset="2"/>
              </a:rPr>
              <a:t>b</a:t>
            </a:r>
            <a:r>
              <a:rPr lang="en-US" sz="2400" dirty="0">
                <a:solidFill>
                  <a:srgbClr val="000000"/>
                </a:solidFill>
                <a:sym typeface="Wingdings" panose="05000000000000000000" pitchFamily="2" charset="2"/>
              </a:rPr>
              <a:t>  </a:t>
            </a:r>
            <a:r>
              <a:rPr lang="en-US" sz="2400" dirty="0" smtClean="0">
                <a:solidFill>
                  <a:srgbClr val="000000"/>
                </a:solidFill>
                <a:latin typeface="Symbol" panose="05050102010706020507" pitchFamily="18" charset="2"/>
                <a:sym typeface="Wingdings" panose="05000000000000000000" pitchFamily="2" charset="2"/>
              </a:rPr>
              <a:t>a  </a:t>
            </a:r>
            <a:r>
              <a:rPr lang="en-US" sz="2400" dirty="0" smtClean="0">
                <a:solidFill>
                  <a:srgbClr val="000000"/>
                </a:solidFill>
                <a:latin typeface="+mj-lt"/>
                <a:sym typeface="Wingdings" panose="05000000000000000000" pitchFamily="2" charset="2"/>
              </a:rPr>
              <a:t>(they’re degenerate)</a:t>
            </a:r>
            <a:endParaRPr lang="en-US" sz="2400" dirty="0">
              <a:solidFill>
                <a:srgbClr val="000000"/>
              </a:solidFill>
              <a:latin typeface="Symbol" panose="05050102010706020507" pitchFamily="18" charset="2"/>
              <a:sym typeface="Wingdings" panose="05000000000000000000" pitchFamily="2" charset="2"/>
            </a:endParaRPr>
          </a:p>
          <a:p>
            <a:pPr algn="just" eaLnBrk="0" hangingPunct="0">
              <a:spcBef>
                <a:spcPct val="0"/>
              </a:spcBef>
            </a:pPr>
            <a:endParaRPr lang="en-US" sz="1200" dirty="0">
              <a:solidFill>
                <a:srgbClr val="000000"/>
              </a:solidFill>
              <a:sym typeface="Wingdings" panose="05000000000000000000" pitchFamily="2" charset="2"/>
            </a:endParaRPr>
          </a:p>
          <a:p>
            <a:pPr algn="just" eaLnBrk="0" hangingPunct="0">
              <a:spcBef>
                <a:spcPct val="0"/>
              </a:spcBef>
            </a:pPr>
            <a:r>
              <a:rPr lang="en-US" sz="2400" dirty="0">
                <a:solidFill>
                  <a:srgbClr val="000000"/>
                </a:solidFill>
                <a:sym typeface="Wingdings" panose="05000000000000000000" pitchFamily="2" charset="2"/>
              </a:rPr>
              <a:t> For E(</a:t>
            </a:r>
            <a:r>
              <a:rPr lang="en-US" sz="2400" dirty="0">
                <a:solidFill>
                  <a:srgbClr val="000000"/>
                </a:solidFill>
                <a:latin typeface="Symbol" panose="05050102010706020507" pitchFamily="18" charset="2"/>
                <a:sym typeface="Wingdings" panose="05000000000000000000" pitchFamily="2" charset="2"/>
              </a:rPr>
              <a:t>a</a:t>
            </a:r>
            <a:r>
              <a:rPr lang="en-US" sz="2400" dirty="0">
                <a:solidFill>
                  <a:srgbClr val="000000"/>
                </a:solidFill>
                <a:sym typeface="Wingdings" panose="05000000000000000000" pitchFamily="2" charset="2"/>
              </a:rPr>
              <a:t>) &lt; E(</a:t>
            </a:r>
            <a:r>
              <a:rPr lang="en-US" sz="2400" dirty="0">
                <a:solidFill>
                  <a:srgbClr val="000000"/>
                </a:solidFill>
                <a:latin typeface="Symbol" panose="05050102010706020507" pitchFamily="18" charset="2"/>
                <a:sym typeface="Wingdings" panose="05000000000000000000" pitchFamily="2" charset="2"/>
              </a:rPr>
              <a:t>b</a:t>
            </a:r>
            <a:r>
              <a:rPr lang="en-US" sz="2400" dirty="0">
                <a:solidFill>
                  <a:srgbClr val="000000"/>
                </a:solidFill>
                <a:sym typeface="Wingdings" panose="05000000000000000000" pitchFamily="2" charset="2"/>
              </a:rPr>
              <a:t>), the transition is not favored, but is still</a:t>
            </a:r>
          </a:p>
          <a:p>
            <a:pPr algn="just" eaLnBrk="0" hangingPunct="0">
              <a:spcBef>
                <a:spcPct val="0"/>
              </a:spcBef>
              <a:buFontTx/>
              <a:buNone/>
            </a:pPr>
            <a:r>
              <a:rPr lang="en-US" sz="2400" dirty="0">
                <a:solidFill>
                  <a:srgbClr val="000000"/>
                </a:solidFill>
                <a:sym typeface="Wingdings" panose="05000000000000000000" pitchFamily="2" charset="2"/>
              </a:rPr>
              <a:t>  possible if </a:t>
            </a:r>
            <a:r>
              <a:rPr lang="en-US" sz="2400" dirty="0" smtClean="0">
                <a:solidFill>
                  <a:srgbClr val="000000"/>
                </a:solidFill>
                <a:sym typeface="Wingdings" panose="05000000000000000000" pitchFamily="2" charset="2"/>
              </a:rPr>
              <a:t>environmental energy </a:t>
            </a:r>
            <a:r>
              <a:rPr lang="en-US" sz="2400" dirty="0">
                <a:solidFill>
                  <a:srgbClr val="000000"/>
                </a:solidFill>
                <a:sym typeface="Wingdings" panose="05000000000000000000" pitchFamily="2" charset="2"/>
              </a:rPr>
              <a:t>(</a:t>
            </a:r>
            <a:r>
              <a:rPr lang="en-US" sz="2400" dirty="0" err="1">
                <a:solidFill>
                  <a:srgbClr val="000000"/>
                </a:solidFill>
                <a:sym typeface="Wingdings" panose="05000000000000000000" pitchFamily="2" charset="2"/>
              </a:rPr>
              <a:t>kT</a:t>
            </a:r>
            <a:r>
              <a:rPr lang="en-US" sz="2400" dirty="0" smtClean="0">
                <a:solidFill>
                  <a:srgbClr val="000000"/>
                </a:solidFill>
                <a:sym typeface="Wingdings" panose="05000000000000000000" pitchFamily="2" charset="2"/>
              </a:rPr>
              <a:t>) is adequate</a:t>
            </a:r>
            <a:endParaRPr lang="en-US" sz="2400" dirty="0">
              <a:solidFill>
                <a:srgbClr val="000000"/>
              </a:solidFill>
              <a:sym typeface="Wingdings" panose="05000000000000000000" pitchFamily="2" charset="2"/>
            </a:endParaRPr>
          </a:p>
          <a:p>
            <a:pPr algn="just" eaLnBrk="0" hangingPunct="0">
              <a:spcBef>
                <a:spcPct val="0"/>
              </a:spcBef>
            </a:pPr>
            <a:endParaRPr lang="en-US" sz="1200" dirty="0">
              <a:solidFill>
                <a:srgbClr val="000000"/>
              </a:solidFill>
              <a:sym typeface="Wingdings" panose="05000000000000000000" pitchFamily="2" charset="2"/>
            </a:endParaRPr>
          </a:p>
          <a:p>
            <a:pPr algn="just" eaLnBrk="0" hangingPunct="0">
              <a:spcBef>
                <a:spcPct val="0"/>
              </a:spcBef>
            </a:pPr>
            <a:r>
              <a:rPr lang="en-US" sz="2400" dirty="0">
                <a:solidFill>
                  <a:srgbClr val="000000"/>
                </a:solidFill>
                <a:sym typeface="Wingdings" panose="05000000000000000000" pitchFamily="2" charset="2"/>
              </a:rPr>
              <a:t> As E(</a:t>
            </a:r>
            <a:r>
              <a:rPr lang="en-US" sz="2400" dirty="0">
                <a:solidFill>
                  <a:srgbClr val="000000"/>
                </a:solidFill>
                <a:latin typeface="Symbol" panose="05050102010706020507" pitchFamily="18" charset="2"/>
                <a:sym typeface="Wingdings" panose="05000000000000000000" pitchFamily="2" charset="2"/>
              </a:rPr>
              <a:t>b)</a:t>
            </a:r>
            <a:r>
              <a:rPr lang="en-US" sz="2400" dirty="0">
                <a:solidFill>
                  <a:srgbClr val="000000"/>
                </a:solidFill>
                <a:sym typeface="Wingdings" panose="05000000000000000000" pitchFamily="2" charset="2"/>
              </a:rPr>
              <a:t> increases, this transition becomes less likely</a:t>
            </a:r>
          </a:p>
          <a:p>
            <a:pPr algn="just" eaLnBrk="0" hangingPunct="0">
              <a:spcBef>
                <a:spcPct val="0"/>
              </a:spcBef>
            </a:pPr>
            <a:endParaRPr lang="en-US" sz="1200" dirty="0">
              <a:solidFill>
                <a:srgbClr val="000000"/>
              </a:solidFill>
            </a:endParaRPr>
          </a:p>
          <a:p>
            <a:pPr algn="just" eaLnBrk="0" hangingPunct="0">
              <a:spcBef>
                <a:spcPct val="0"/>
              </a:spcBef>
            </a:pPr>
            <a:r>
              <a:rPr lang="en-US" sz="2400" dirty="0">
                <a:solidFill>
                  <a:srgbClr val="000000"/>
                </a:solidFill>
              </a:rPr>
              <a:t> </a:t>
            </a:r>
            <a:r>
              <a:rPr lang="en-US" sz="2400" dirty="0">
                <a:solidFill>
                  <a:srgbClr val="009900"/>
                </a:solidFill>
              </a:rPr>
              <a:t>The Boltzmann factor describes this likelihood based on</a:t>
            </a:r>
          </a:p>
          <a:p>
            <a:pPr algn="just" eaLnBrk="0" hangingPunct="0">
              <a:spcBef>
                <a:spcPct val="0"/>
              </a:spcBef>
              <a:buFontTx/>
              <a:buNone/>
            </a:pPr>
            <a:r>
              <a:rPr lang="en-US" sz="2400" dirty="0">
                <a:solidFill>
                  <a:srgbClr val="009900"/>
                </a:solidFill>
              </a:rPr>
              <a:t>  energetics … </a:t>
            </a:r>
          </a:p>
        </p:txBody>
      </p:sp>
      <p:sp>
        <p:nvSpPr>
          <p:cNvPr id="15" name="Line 36"/>
          <p:cNvSpPr>
            <a:spLocks noChangeShapeType="1"/>
          </p:cNvSpPr>
          <p:nvPr/>
        </p:nvSpPr>
        <p:spPr bwMode="auto">
          <a:xfrm flipH="1">
            <a:off x="3200400" y="1752600"/>
            <a:ext cx="1905000" cy="0"/>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16" name="Rectangle 37"/>
          <p:cNvSpPr>
            <a:spLocks noChangeArrowheads="1"/>
          </p:cNvSpPr>
          <p:nvPr/>
        </p:nvSpPr>
        <p:spPr bwMode="auto">
          <a:xfrm>
            <a:off x="5257800" y="1219200"/>
            <a:ext cx="35814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lang="en-US" sz="2200" dirty="0">
                <a:solidFill>
                  <a:srgbClr val="0000FF"/>
                </a:solidFill>
              </a:rPr>
              <a:t>The Boltzmann Distribution Law tells us the relative weights of two microstates</a:t>
            </a:r>
          </a:p>
        </p:txBody>
      </p:sp>
      <p:grpSp>
        <p:nvGrpSpPr>
          <p:cNvPr id="17" name="Group 38"/>
          <p:cNvGrpSpPr>
            <a:grpSpLocks/>
          </p:cNvGrpSpPr>
          <p:nvPr/>
        </p:nvGrpSpPr>
        <p:grpSpPr bwMode="auto">
          <a:xfrm>
            <a:off x="838201" y="1219201"/>
            <a:ext cx="2255838" cy="1246188"/>
            <a:chOff x="2278" y="1869"/>
            <a:chExt cx="1421" cy="785"/>
          </a:xfrm>
        </p:grpSpPr>
        <p:sp>
          <p:nvSpPr>
            <p:cNvPr id="18" name="Rectangle 39"/>
            <p:cNvSpPr>
              <a:spLocks noChangeArrowheads="1"/>
            </p:cNvSpPr>
            <p:nvPr/>
          </p:nvSpPr>
          <p:spPr bwMode="auto">
            <a:xfrm>
              <a:off x="2496" y="2061"/>
              <a:ext cx="440" cy="288"/>
            </a:xfrm>
            <a:prstGeom prst="rect">
              <a:avLst/>
            </a:prstGeom>
            <a:noFill/>
            <a:ln w="9525">
              <a:noFill/>
              <a:miter lim="800000"/>
              <a:headEnd/>
              <a:tailEnd/>
            </a:ln>
            <a:effectLst/>
          </p:spPr>
          <p:txBody>
            <a:bodyPr wrap="none">
              <a:spAutoFit/>
            </a:bodyPr>
            <a:lstStyle/>
            <a:p>
              <a:pPr algn="l">
                <a:defRPr/>
              </a:pPr>
              <a:r>
                <a:rPr lang="en-US" sz="2400" b="1">
                  <a:solidFill>
                    <a:srgbClr val="009900"/>
                  </a:solidFill>
                  <a:effectLst>
                    <a:outerShdw blurRad="38100" dist="38100" dir="2700000" algn="tl">
                      <a:srgbClr val="C0C0C0"/>
                    </a:outerShdw>
                  </a:effectLst>
                  <a:latin typeface="Arial" charset="0"/>
                  <a:cs typeface="Arial" charset="0"/>
                </a:rPr>
                <a:t> =   </a:t>
              </a:r>
            </a:p>
          </p:txBody>
        </p:sp>
        <p:sp>
          <p:nvSpPr>
            <p:cNvPr id="19" name="Rectangle 40"/>
            <p:cNvSpPr>
              <a:spLocks noChangeArrowheads="1"/>
            </p:cNvSpPr>
            <p:nvPr/>
          </p:nvSpPr>
          <p:spPr bwMode="auto">
            <a:xfrm>
              <a:off x="2285" y="2208"/>
              <a:ext cx="327" cy="446"/>
            </a:xfrm>
            <a:prstGeom prst="rect">
              <a:avLst/>
            </a:prstGeom>
            <a:noFill/>
            <a:ln w="9525">
              <a:noFill/>
              <a:miter lim="800000"/>
              <a:headEnd/>
              <a:tailEnd/>
            </a:ln>
            <a:effectLst/>
          </p:spPr>
          <p:txBody>
            <a:bodyPr wrap="none">
              <a:spAutoFit/>
            </a:bodyPr>
            <a:lstStyle/>
            <a:p>
              <a:pPr algn="l">
                <a:defRPr/>
              </a:pPr>
              <a:r>
                <a:rPr lang="en-US" sz="2400" b="1" dirty="0" err="1" smtClean="0">
                  <a:solidFill>
                    <a:srgbClr val="009900"/>
                  </a:solidFill>
                  <a:effectLst>
                    <a:outerShdw blurRad="38100" dist="38100" dir="2700000" algn="tl">
                      <a:srgbClr val="C0C0C0"/>
                    </a:outerShdw>
                  </a:effectLst>
                  <a:latin typeface="Arial"/>
                  <a:cs typeface="Arial" charset="0"/>
                </a:rPr>
                <a:t>N</a:t>
              </a:r>
              <a:r>
                <a:rPr lang="en-US" sz="2400" b="1" baseline="-25000" dirty="0" err="1" smtClean="0">
                  <a:solidFill>
                    <a:srgbClr val="009900"/>
                  </a:solidFill>
                  <a:effectLst>
                    <a:outerShdw blurRad="38100" dist="38100" dir="2700000" algn="tl">
                      <a:srgbClr val="C0C0C0"/>
                    </a:outerShdw>
                  </a:effectLst>
                  <a:latin typeface="Symbol" panose="05050102010706020507" pitchFamily="18" charset="2"/>
                  <a:cs typeface="Arial" charset="0"/>
                </a:rPr>
                <a:t>b</a:t>
              </a:r>
              <a:endParaRPr lang="en-US" sz="2400" b="1" baseline="-25000" dirty="0">
                <a:solidFill>
                  <a:srgbClr val="009900"/>
                </a:solidFill>
                <a:effectLst>
                  <a:outerShdw blurRad="38100" dist="38100" dir="2700000" algn="tl">
                    <a:srgbClr val="C0C0C0"/>
                  </a:outerShdw>
                </a:effectLst>
                <a:latin typeface="Symbol" panose="05050102010706020507" pitchFamily="18" charset="2"/>
                <a:cs typeface="Arial" charset="0"/>
              </a:endParaRPr>
            </a:p>
            <a:p>
              <a:pPr algn="l">
                <a:defRPr/>
              </a:pPr>
              <a:endParaRPr lang="en-US" sz="2400" b="1" baseline="-25000" dirty="0">
                <a:solidFill>
                  <a:srgbClr val="009900"/>
                </a:solidFill>
                <a:effectLst>
                  <a:outerShdw blurRad="38100" dist="38100" dir="2700000" algn="tl">
                    <a:srgbClr val="C0C0C0"/>
                  </a:outerShdw>
                </a:effectLst>
                <a:latin typeface="Arial"/>
                <a:cs typeface="Arial" charset="0"/>
              </a:endParaRPr>
            </a:p>
          </p:txBody>
        </p:sp>
        <p:sp>
          <p:nvSpPr>
            <p:cNvPr id="20" name="Line 41"/>
            <p:cNvSpPr>
              <a:spLocks noChangeShapeType="1"/>
            </p:cNvSpPr>
            <p:nvPr/>
          </p:nvSpPr>
          <p:spPr bwMode="auto">
            <a:xfrm>
              <a:off x="2325" y="2205"/>
              <a:ext cx="219" cy="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21" name="Rectangle 42"/>
            <p:cNvSpPr>
              <a:spLocks noChangeArrowheads="1"/>
            </p:cNvSpPr>
            <p:nvPr/>
          </p:nvSpPr>
          <p:spPr bwMode="auto">
            <a:xfrm>
              <a:off x="2278" y="1869"/>
              <a:ext cx="338" cy="291"/>
            </a:xfrm>
            <a:prstGeom prst="rect">
              <a:avLst/>
            </a:prstGeom>
            <a:noFill/>
            <a:ln w="9525">
              <a:noFill/>
              <a:miter lim="800000"/>
              <a:headEnd/>
              <a:tailEnd/>
            </a:ln>
            <a:effectLst/>
          </p:spPr>
          <p:txBody>
            <a:bodyPr wrap="none">
              <a:spAutoFit/>
            </a:bodyPr>
            <a:lstStyle/>
            <a:p>
              <a:pPr algn="l">
                <a:defRPr/>
              </a:pPr>
              <a:r>
                <a:rPr lang="en-US" sz="2400" b="1" dirty="0" smtClean="0">
                  <a:solidFill>
                    <a:srgbClr val="009900"/>
                  </a:solidFill>
                  <a:effectLst>
                    <a:outerShdw blurRad="38100" dist="38100" dir="2700000" algn="tl">
                      <a:srgbClr val="C0C0C0"/>
                    </a:outerShdw>
                  </a:effectLst>
                  <a:latin typeface="Arial" charset="0"/>
                  <a:cs typeface="Arial" charset="0"/>
                </a:rPr>
                <a:t>N</a:t>
              </a:r>
              <a:r>
                <a:rPr lang="en-US" sz="2400" b="1" baseline="-25000" dirty="0" smtClean="0">
                  <a:solidFill>
                    <a:srgbClr val="009900"/>
                  </a:solidFill>
                  <a:effectLst>
                    <a:outerShdw blurRad="38100" dist="38100" dir="2700000" algn="tl">
                      <a:srgbClr val="C0C0C0"/>
                    </a:outerShdw>
                  </a:effectLst>
                  <a:latin typeface="Symbol" panose="05050102010706020507" pitchFamily="18" charset="2"/>
                  <a:cs typeface="Arial" charset="0"/>
                </a:rPr>
                <a:t>a</a:t>
              </a:r>
              <a:endParaRPr lang="en-US" sz="2400" b="1" baseline="-25000" dirty="0">
                <a:solidFill>
                  <a:srgbClr val="009900"/>
                </a:solidFill>
                <a:effectLst>
                  <a:outerShdw blurRad="38100" dist="38100" dir="2700000" algn="tl">
                    <a:srgbClr val="C0C0C0"/>
                  </a:outerShdw>
                </a:effectLst>
                <a:latin typeface="Symbol" panose="05050102010706020507" pitchFamily="18" charset="2"/>
                <a:cs typeface="Arial" charset="0"/>
              </a:endParaRPr>
            </a:p>
          </p:txBody>
        </p:sp>
        <p:sp>
          <p:nvSpPr>
            <p:cNvPr id="22" name="Rectangle 43"/>
            <p:cNvSpPr>
              <a:spLocks noChangeArrowheads="1"/>
            </p:cNvSpPr>
            <p:nvPr/>
          </p:nvSpPr>
          <p:spPr bwMode="auto">
            <a:xfrm>
              <a:off x="2842" y="1958"/>
              <a:ext cx="857" cy="252"/>
            </a:xfrm>
            <a:prstGeom prst="rect">
              <a:avLst/>
            </a:prstGeom>
            <a:noFill/>
            <a:ln w="9525">
              <a:noFill/>
              <a:miter lim="800000"/>
              <a:headEnd/>
              <a:tailEnd/>
            </a:ln>
            <a:effectLst/>
          </p:spPr>
          <p:txBody>
            <a:bodyPr wrap="none">
              <a:spAutoFit/>
            </a:bodyPr>
            <a:lstStyle/>
            <a:p>
              <a:pPr>
                <a:defRPr/>
              </a:pPr>
              <a:r>
                <a:rPr lang="en-US" sz="2000" b="1" dirty="0" smtClean="0">
                  <a:solidFill>
                    <a:srgbClr val="009900"/>
                  </a:solidFill>
                  <a:effectLst>
                    <a:outerShdw blurRad="38100" dist="38100" dir="2700000" algn="tl">
                      <a:srgbClr val="C0C0C0"/>
                    </a:outerShdw>
                  </a:effectLst>
                  <a:latin typeface="Arial" charset="0"/>
                  <a:cs typeface="Arial" charset="0"/>
                </a:rPr>
                <a:t>– </a:t>
              </a:r>
              <a:r>
                <a:rPr lang="el-GR" sz="2000" b="1" dirty="0" smtClean="0">
                  <a:solidFill>
                    <a:srgbClr val="009900"/>
                  </a:solidFill>
                  <a:effectLst>
                    <a:outerShdw blurRad="38100" dist="38100" dir="2700000" algn="tl">
                      <a:srgbClr val="C0C0C0"/>
                    </a:outerShdw>
                  </a:effectLst>
                  <a:latin typeface="Arial" charset="0"/>
                  <a:cs typeface="Arial" charset="0"/>
                </a:rPr>
                <a:t>Δ</a:t>
              </a:r>
              <a:r>
                <a:rPr lang="en-US" sz="2000" b="1" dirty="0">
                  <a:solidFill>
                    <a:srgbClr val="009900"/>
                  </a:solidFill>
                  <a:effectLst>
                    <a:outerShdw blurRad="38100" dist="38100" dir="2700000" algn="tl">
                      <a:srgbClr val="C0C0C0"/>
                    </a:outerShdw>
                  </a:effectLst>
                  <a:latin typeface="Arial" charset="0"/>
                  <a:cs typeface="Arial" charset="0"/>
                </a:rPr>
                <a:t>E / </a:t>
              </a:r>
              <a:r>
                <a:rPr lang="en-US" sz="2000" b="1" dirty="0" err="1">
                  <a:solidFill>
                    <a:srgbClr val="009900"/>
                  </a:solidFill>
                  <a:effectLst>
                    <a:outerShdw blurRad="38100" dist="38100" dir="2700000" algn="tl">
                      <a:srgbClr val="C0C0C0"/>
                    </a:outerShdw>
                  </a:effectLst>
                  <a:latin typeface="Arial" charset="0"/>
                  <a:cs typeface="Arial" charset="0"/>
                </a:rPr>
                <a:t>k</a:t>
              </a:r>
              <a:r>
                <a:rPr lang="en-US" sz="2000" b="1" baseline="-25000" dirty="0" err="1">
                  <a:solidFill>
                    <a:srgbClr val="009900"/>
                  </a:solidFill>
                  <a:effectLst>
                    <a:outerShdw blurRad="38100" dist="38100" dir="2700000" algn="tl">
                      <a:srgbClr val="C0C0C0"/>
                    </a:outerShdw>
                  </a:effectLst>
                  <a:latin typeface="Arial" charset="0"/>
                  <a:cs typeface="Arial" charset="0"/>
                </a:rPr>
                <a:t>b</a:t>
              </a:r>
              <a:r>
                <a:rPr lang="en-US" sz="2000" b="1" dirty="0" err="1">
                  <a:solidFill>
                    <a:srgbClr val="009900"/>
                  </a:solidFill>
                  <a:effectLst>
                    <a:outerShdw blurRad="38100" dist="38100" dir="2700000" algn="tl">
                      <a:srgbClr val="C0C0C0"/>
                    </a:outerShdw>
                  </a:effectLst>
                  <a:latin typeface="Arial" charset="0"/>
                  <a:cs typeface="Arial" charset="0"/>
                </a:rPr>
                <a:t>T</a:t>
              </a:r>
              <a:endParaRPr lang="en-US" sz="2000" b="1" baseline="-25000" dirty="0">
                <a:solidFill>
                  <a:srgbClr val="009900"/>
                </a:solidFill>
                <a:effectLst>
                  <a:outerShdw blurRad="38100" dist="38100" dir="2700000" algn="tl">
                    <a:srgbClr val="C0C0C0"/>
                  </a:outerShdw>
                </a:effectLst>
                <a:latin typeface="Arial" charset="0"/>
                <a:cs typeface="Arial" charset="0"/>
              </a:endParaRPr>
            </a:p>
          </p:txBody>
        </p:sp>
        <p:sp>
          <p:nvSpPr>
            <p:cNvPr id="23" name="Rectangle 44"/>
            <p:cNvSpPr>
              <a:spLocks noChangeArrowheads="1"/>
            </p:cNvSpPr>
            <p:nvPr/>
          </p:nvSpPr>
          <p:spPr bwMode="auto">
            <a:xfrm>
              <a:off x="2736" y="2061"/>
              <a:ext cx="223" cy="288"/>
            </a:xfrm>
            <a:prstGeom prst="rect">
              <a:avLst/>
            </a:prstGeom>
            <a:noFill/>
            <a:ln w="9525">
              <a:noFill/>
              <a:miter lim="800000"/>
              <a:headEnd/>
              <a:tailEnd/>
            </a:ln>
            <a:effectLst/>
          </p:spPr>
          <p:txBody>
            <a:bodyPr wrap="none">
              <a:spAutoFit/>
            </a:bodyPr>
            <a:lstStyle/>
            <a:p>
              <a:pPr>
                <a:defRPr/>
              </a:pPr>
              <a:r>
                <a:rPr lang="en-US" sz="2400" b="1">
                  <a:solidFill>
                    <a:srgbClr val="009900"/>
                  </a:solidFill>
                  <a:effectLst>
                    <a:outerShdw blurRad="38100" dist="38100" dir="2700000" algn="tl">
                      <a:srgbClr val="C0C0C0"/>
                    </a:outerShdw>
                  </a:effectLst>
                  <a:latin typeface="Arial" charset="0"/>
                  <a:cs typeface="Arial" charset="0"/>
                </a:rPr>
                <a:t>e</a:t>
              </a:r>
              <a:endParaRPr lang="en-US" sz="2400" b="1" baseline="-25000">
                <a:solidFill>
                  <a:srgbClr val="009900"/>
                </a:solidFill>
                <a:effectLst>
                  <a:outerShdw blurRad="38100" dist="38100" dir="2700000" algn="tl">
                    <a:srgbClr val="C0C0C0"/>
                  </a:outerShdw>
                </a:effectLst>
                <a:latin typeface="Arial" charset="0"/>
                <a:cs typeface="Arial" charset="0"/>
              </a:endParaRPr>
            </a:p>
          </p:txBody>
        </p:sp>
      </p:grpSp>
    </p:spTree>
    <p:extLst>
      <p:ext uri="{BB962C8B-B14F-4D97-AF65-F5344CB8AC3E}">
        <p14:creationId xmlns:p14="http://schemas.microsoft.com/office/powerpoint/2010/main" val="1271676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394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94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2394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394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23947">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2394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39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1024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1024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305CCE-AE50-4386-80DB-AFCD9577C0AA}" type="slidenum">
              <a:rPr lang="en-US" sz="1400">
                <a:solidFill>
                  <a:srgbClr val="000000"/>
                </a:solidFill>
              </a:rPr>
              <a:pPr>
                <a:spcBef>
                  <a:spcPct val="0"/>
                </a:spcBef>
                <a:buFontTx/>
                <a:buNone/>
              </a:pPr>
              <a:t>86</a:t>
            </a:fld>
            <a:endParaRPr lang="en-US" sz="1400">
              <a:solidFill>
                <a:srgbClr val="000000"/>
              </a:solidFill>
            </a:endParaRPr>
          </a:p>
        </p:txBody>
      </p:sp>
      <p:sp>
        <p:nvSpPr>
          <p:cNvPr id="10245" name="Rectangle 2"/>
          <p:cNvSpPr>
            <a:spLocks noGrp="1" noChangeArrowheads="1"/>
          </p:cNvSpPr>
          <p:nvPr>
            <p:ph type="title"/>
          </p:nvPr>
        </p:nvSpPr>
        <p:spPr>
          <a:xfrm>
            <a:off x="457200" y="76200"/>
            <a:ext cx="8229600" cy="1143000"/>
          </a:xfrm>
        </p:spPr>
        <p:txBody>
          <a:bodyPr/>
          <a:lstStyle/>
          <a:p>
            <a:pPr eaLnBrk="1" hangingPunct="1"/>
            <a:r>
              <a:rPr lang="en-US" sz="4000" smtClean="0">
                <a:solidFill>
                  <a:srgbClr val="FF0000"/>
                </a:solidFill>
              </a:rPr>
              <a:t>Metropolis Monte Carlo</a:t>
            </a:r>
          </a:p>
        </p:txBody>
      </p:sp>
      <p:sp>
        <p:nvSpPr>
          <p:cNvPr id="424971" name="Rectangle 11"/>
          <p:cNvSpPr>
            <a:spLocks noChangeArrowheads="1"/>
          </p:cNvSpPr>
          <p:nvPr/>
        </p:nvSpPr>
        <p:spPr bwMode="auto">
          <a:xfrm>
            <a:off x="457200" y="1062038"/>
            <a:ext cx="85344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0" hangingPunct="0">
              <a:spcBef>
                <a:spcPct val="0"/>
              </a:spcBef>
            </a:pPr>
            <a:r>
              <a:rPr lang="en-US" sz="2400" dirty="0">
                <a:solidFill>
                  <a:srgbClr val="000000"/>
                </a:solidFill>
              </a:rPr>
              <a:t> </a:t>
            </a:r>
            <a:r>
              <a:rPr lang="en-US" sz="2400" dirty="0">
                <a:solidFill>
                  <a:srgbClr val="009900"/>
                </a:solidFill>
              </a:rPr>
              <a:t>In 1953, Metropolis first instituted Monte Carlo</a:t>
            </a:r>
            <a:r>
              <a:rPr lang="en-US" sz="2400" dirty="0">
                <a:solidFill>
                  <a:srgbClr val="000000"/>
                </a:solidFill>
              </a:rPr>
              <a:t> based on</a:t>
            </a:r>
          </a:p>
          <a:p>
            <a:pPr algn="just" eaLnBrk="0" hangingPunct="0">
              <a:spcBef>
                <a:spcPct val="0"/>
              </a:spcBef>
              <a:buFontTx/>
              <a:buNone/>
            </a:pPr>
            <a:r>
              <a:rPr lang="en-US" sz="2400" dirty="0">
                <a:solidFill>
                  <a:srgbClr val="000000"/>
                </a:solidFill>
              </a:rPr>
              <a:t>  the following algorithm for LJ fluids:</a:t>
            </a:r>
          </a:p>
          <a:p>
            <a:pPr lvl="1" algn="just" eaLnBrk="0" hangingPunct="0">
              <a:spcBef>
                <a:spcPct val="0"/>
              </a:spcBef>
              <a:buFontTx/>
              <a:buChar char="•"/>
            </a:pPr>
            <a:r>
              <a:rPr lang="en-US" sz="2400" dirty="0">
                <a:solidFill>
                  <a:srgbClr val="000000"/>
                </a:solidFill>
              </a:rPr>
              <a:t> start in some initial state (i) </a:t>
            </a:r>
          </a:p>
          <a:p>
            <a:pPr lvl="1" algn="just" eaLnBrk="0" hangingPunct="0">
              <a:spcBef>
                <a:spcPct val="0"/>
              </a:spcBef>
              <a:buFontTx/>
              <a:buChar char="•"/>
            </a:pPr>
            <a:r>
              <a:rPr lang="en-US" sz="2400" dirty="0">
                <a:solidFill>
                  <a:srgbClr val="000000"/>
                </a:solidFill>
              </a:rPr>
              <a:t> attempt a “trial move” to some new state (i + 1)</a:t>
            </a:r>
          </a:p>
          <a:p>
            <a:pPr lvl="1" algn="just" eaLnBrk="0" hangingPunct="0">
              <a:spcBef>
                <a:spcPct val="0"/>
              </a:spcBef>
              <a:buFontTx/>
              <a:buChar char="•"/>
            </a:pPr>
            <a:r>
              <a:rPr lang="en-US" sz="2400" dirty="0">
                <a:solidFill>
                  <a:srgbClr val="000000"/>
                </a:solidFill>
              </a:rPr>
              <a:t> accept the move if favorable (</a:t>
            </a:r>
            <a:r>
              <a:rPr lang="en-US" sz="2400" dirty="0" err="1">
                <a:solidFill>
                  <a:srgbClr val="000000"/>
                </a:solidFill>
              </a:rPr>
              <a:t>E</a:t>
            </a:r>
            <a:r>
              <a:rPr lang="en-US" sz="2400" baseline="-25000" dirty="0" err="1">
                <a:solidFill>
                  <a:srgbClr val="000000"/>
                </a:solidFill>
              </a:rPr>
              <a:t>i+1</a:t>
            </a:r>
            <a:r>
              <a:rPr lang="en-US" sz="2400" dirty="0">
                <a:solidFill>
                  <a:srgbClr val="000000"/>
                </a:solidFill>
              </a:rPr>
              <a:t> </a:t>
            </a:r>
            <a:r>
              <a:rPr lang="en-US" sz="2400" dirty="0">
                <a:solidFill>
                  <a:srgbClr val="000000"/>
                </a:solidFill>
                <a:cs typeface="Arial" panose="020B0604020202020204" pitchFamily="34" charset="0"/>
              </a:rPr>
              <a:t>≤</a:t>
            </a:r>
            <a:r>
              <a:rPr lang="en-US" sz="2400" dirty="0">
                <a:solidFill>
                  <a:srgbClr val="000000"/>
                </a:solidFill>
              </a:rPr>
              <a:t> </a:t>
            </a:r>
            <a:r>
              <a:rPr lang="en-US" sz="2400" dirty="0" err="1">
                <a:solidFill>
                  <a:srgbClr val="000000"/>
                </a:solidFill>
              </a:rPr>
              <a:t>E</a:t>
            </a:r>
            <a:r>
              <a:rPr lang="en-US" sz="2400" baseline="-25000" dirty="0" err="1">
                <a:solidFill>
                  <a:srgbClr val="000000"/>
                </a:solidFill>
              </a:rPr>
              <a:t>i</a:t>
            </a:r>
            <a:r>
              <a:rPr lang="en-US" sz="2400" dirty="0">
                <a:solidFill>
                  <a:srgbClr val="000000"/>
                </a:solidFill>
              </a:rPr>
              <a:t>)</a:t>
            </a:r>
          </a:p>
          <a:p>
            <a:pPr lvl="1" algn="just" eaLnBrk="0" hangingPunct="0">
              <a:spcBef>
                <a:spcPct val="0"/>
              </a:spcBef>
              <a:buFontTx/>
              <a:buChar char="•"/>
            </a:pPr>
            <a:r>
              <a:rPr lang="en-US" sz="2400" dirty="0">
                <a:solidFill>
                  <a:srgbClr val="000000"/>
                </a:solidFill>
              </a:rPr>
              <a:t> if not favorable (</a:t>
            </a:r>
            <a:r>
              <a:rPr lang="en-US" sz="2400" dirty="0" err="1">
                <a:solidFill>
                  <a:srgbClr val="000000"/>
                </a:solidFill>
              </a:rPr>
              <a:t>E</a:t>
            </a:r>
            <a:r>
              <a:rPr lang="en-US" sz="2400" baseline="-25000" dirty="0" err="1">
                <a:solidFill>
                  <a:srgbClr val="000000"/>
                </a:solidFill>
              </a:rPr>
              <a:t>i+1</a:t>
            </a:r>
            <a:r>
              <a:rPr lang="en-US" sz="2400" dirty="0">
                <a:solidFill>
                  <a:srgbClr val="000000"/>
                </a:solidFill>
              </a:rPr>
              <a:t> &gt; </a:t>
            </a:r>
            <a:r>
              <a:rPr lang="en-US" sz="2400" dirty="0" err="1">
                <a:solidFill>
                  <a:srgbClr val="000000"/>
                </a:solidFill>
              </a:rPr>
              <a:t>E</a:t>
            </a:r>
            <a:r>
              <a:rPr lang="en-US" sz="2400" baseline="-25000" dirty="0" err="1">
                <a:solidFill>
                  <a:srgbClr val="000000"/>
                </a:solidFill>
              </a:rPr>
              <a:t>i</a:t>
            </a:r>
            <a:r>
              <a:rPr lang="en-US" sz="2400" dirty="0">
                <a:solidFill>
                  <a:srgbClr val="000000"/>
                </a:solidFill>
              </a:rPr>
              <a:t>) accept the move according</a:t>
            </a:r>
          </a:p>
          <a:p>
            <a:pPr lvl="1" algn="just" eaLnBrk="0" hangingPunct="0">
              <a:spcBef>
                <a:spcPct val="0"/>
              </a:spcBef>
              <a:buFontTx/>
              <a:buNone/>
            </a:pPr>
            <a:r>
              <a:rPr lang="en-US" sz="2400" dirty="0">
                <a:solidFill>
                  <a:srgbClr val="000000"/>
                </a:solidFill>
              </a:rPr>
              <a:t>  to the Boltzmann probability of e</a:t>
            </a:r>
            <a:r>
              <a:rPr lang="en-US" sz="2400" baseline="30000" dirty="0">
                <a:solidFill>
                  <a:srgbClr val="000000"/>
                </a:solidFill>
              </a:rPr>
              <a:t>-</a:t>
            </a:r>
            <a:r>
              <a:rPr lang="en-US" sz="2400" baseline="30000" dirty="0">
                <a:solidFill>
                  <a:srgbClr val="000000"/>
                </a:solidFill>
                <a:latin typeface="Symbol" panose="05050102010706020507" pitchFamily="18" charset="2"/>
              </a:rPr>
              <a:t>D</a:t>
            </a:r>
            <a:r>
              <a:rPr lang="en-US" sz="2400" baseline="30000" dirty="0">
                <a:solidFill>
                  <a:srgbClr val="000000"/>
                </a:solidFill>
              </a:rPr>
              <a:t>E/</a:t>
            </a:r>
            <a:r>
              <a:rPr lang="en-US" sz="2400" baseline="30000" dirty="0" err="1">
                <a:solidFill>
                  <a:srgbClr val="000000"/>
                </a:solidFill>
              </a:rPr>
              <a:t>kT</a:t>
            </a:r>
            <a:endParaRPr lang="en-US" sz="2400" dirty="0">
              <a:solidFill>
                <a:srgbClr val="000000"/>
              </a:solidFill>
            </a:endParaRPr>
          </a:p>
          <a:p>
            <a:pPr lvl="1" algn="just" eaLnBrk="0" hangingPunct="0">
              <a:spcBef>
                <a:spcPct val="0"/>
              </a:spcBef>
              <a:buFontTx/>
              <a:buChar char="•"/>
            </a:pPr>
            <a:endParaRPr lang="en-US" sz="900" dirty="0">
              <a:solidFill>
                <a:srgbClr val="000000"/>
              </a:solidFill>
            </a:endParaRPr>
          </a:p>
          <a:p>
            <a:pPr algn="just" eaLnBrk="0" hangingPunct="0">
              <a:spcBef>
                <a:spcPct val="0"/>
              </a:spcBef>
            </a:pPr>
            <a:r>
              <a:rPr lang="en-US" sz="2400" dirty="0">
                <a:solidFill>
                  <a:srgbClr val="000000"/>
                </a:solidFill>
              </a:rPr>
              <a:t> </a:t>
            </a:r>
            <a:r>
              <a:rPr lang="en-US" sz="2400" i="1" dirty="0">
                <a:solidFill>
                  <a:srgbClr val="009900"/>
                </a:solidFill>
              </a:rPr>
              <a:t>How do we employ the Boltzmann probability?</a:t>
            </a:r>
          </a:p>
          <a:p>
            <a:pPr lvl="1" algn="just" eaLnBrk="0" hangingPunct="0">
              <a:spcBef>
                <a:spcPct val="0"/>
              </a:spcBef>
              <a:buFontTx/>
              <a:buChar char="•"/>
            </a:pPr>
            <a:r>
              <a:rPr lang="en-US" sz="2400" dirty="0">
                <a:solidFill>
                  <a:srgbClr val="000000"/>
                </a:solidFill>
              </a:rPr>
              <a:t> draw a random number uniformly from 0 </a:t>
            </a:r>
            <a:r>
              <a:rPr lang="en-US" sz="2400" dirty="0">
                <a:solidFill>
                  <a:srgbClr val="000000"/>
                </a:solidFill>
                <a:cs typeface="Arial" panose="020B0604020202020204" pitchFamily="34" charset="0"/>
              </a:rPr>
              <a:t>≤ </a:t>
            </a:r>
            <a:r>
              <a:rPr lang="en-US" sz="2400" dirty="0">
                <a:solidFill>
                  <a:srgbClr val="000000"/>
                </a:solidFill>
                <a:latin typeface="Symbol" panose="05050102010706020507" pitchFamily="18" charset="2"/>
              </a:rPr>
              <a:t>x</a:t>
            </a:r>
            <a:r>
              <a:rPr lang="en-US" sz="2400" dirty="0">
                <a:solidFill>
                  <a:srgbClr val="000000"/>
                </a:solidFill>
                <a:cs typeface="Arial" panose="020B0604020202020204" pitchFamily="34" charset="0"/>
              </a:rPr>
              <a:t> ≤ 1</a:t>
            </a:r>
            <a:endParaRPr lang="en-US" sz="2400" dirty="0">
              <a:solidFill>
                <a:srgbClr val="000000"/>
              </a:solidFill>
              <a:latin typeface="Symbol" panose="05050102010706020507" pitchFamily="18" charset="2"/>
            </a:endParaRPr>
          </a:p>
          <a:p>
            <a:pPr lvl="1" algn="just" eaLnBrk="0" hangingPunct="0">
              <a:spcBef>
                <a:spcPct val="0"/>
              </a:spcBef>
              <a:buFontTx/>
              <a:buChar char="•"/>
            </a:pPr>
            <a:r>
              <a:rPr lang="en-US" sz="2400" dirty="0">
                <a:solidFill>
                  <a:srgbClr val="000000"/>
                </a:solidFill>
              </a:rPr>
              <a:t> calculate e</a:t>
            </a:r>
            <a:r>
              <a:rPr lang="en-US" sz="2400" baseline="30000" dirty="0">
                <a:solidFill>
                  <a:srgbClr val="000000"/>
                </a:solidFill>
              </a:rPr>
              <a:t>-</a:t>
            </a:r>
            <a:r>
              <a:rPr lang="en-US" sz="2400" baseline="30000" dirty="0">
                <a:solidFill>
                  <a:srgbClr val="000000"/>
                </a:solidFill>
                <a:latin typeface="Symbol" panose="05050102010706020507" pitchFamily="18" charset="2"/>
              </a:rPr>
              <a:t>D</a:t>
            </a:r>
            <a:r>
              <a:rPr lang="en-US" sz="2400" baseline="30000" dirty="0">
                <a:solidFill>
                  <a:srgbClr val="000000"/>
                </a:solidFill>
              </a:rPr>
              <a:t>E/</a:t>
            </a:r>
            <a:r>
              <a:rPr lang="en-US" sz="2400" baseline="30000" dirty="0" err="1">
                <a:solidFill>
                  <a:srgbClr val="000000"/>
                </a:solidFill>
              </a:rPr>
              <a:t>kT</a:t>
            </a:r>
            <a:r>
              <a:rPr lang="en-US" sz="2400" dirty="0">
                <a:solidFill>
                  <a:srgbClr val="000000"/>
                </a:solidFill>
              </a:rPr>
              <a:t> and compare to </a:t>
            </a:r>
            <a:r>
              <a:rPr lang="en-US" sz="2400" dirty="0">
                <a:solidFill>
                  <a:srgbClr val="000000"/>
                </a:solidFill>
                <a:latin typeface="Symbol" panose="05050102010706020507" pitchFamily="18" charset="2"/>
              </a:rPr>
              <a:t>x</a:t>
            </a:r>
          </a:p>
          <a:p>
            <a:pPr lvl="1" algn="just" eaLnBrk="0" hangingPunct="0">
              <a:spcBef>
                <a:spcPct val="0"/>
              </a:spcBef>
              <a:buFontTx/>
              <a:buChar char="•"/>
            </a:pPr>
            <a:r>
              <a:rPr lang="en-US" sz="2400" dirty="0">
                <a:solidFill>
                  <a:srgbClr val="000000"/>
                </a:solidFill>
              </a:rPr>
              <a:t> accept the move if </a:t>
            </a:r>
            <a:r>
              <a:rPr lang="en-US" sz="2400" dirty="0">
                <a:solidFill>
                  <a:srgbClr val="000000"/>
                </a:solidFill>
                <a:latin typeface="Symbol" panose="05050102010706020507" pitchFamily="18" charset="2"/>
              </a:rPr>
              <a:t>x </a:t>
            </a:r>
            <a:r>
              <a:rPr lang="en-US" sz="2400" dirty="0">
                <a:solidFill>
                  <a:srgbClr val="000000"/>
                </a:solidFill>
              </a:rPr>
              <a:t>&lt; </a:t>
            </a:r>
            <a:r>
              <a:rPr lang="en-US" sz="2400" dirty="0" smtClean="0">
                <a:solidFill>
                  <a:srgbClr val="000000"/>
                </a:solidFill>
              </a:rPr>
              <a:t>e</a:t>
            </a:r>
            <a:r>
              <a:rPr lang="en-US" sz="2400" baseline="30000" dirty="0" smtClean="0">
                <a:solidFill>
                  <a:srgbClr val="000000"/>
                </a:solidFill>
              </a:rPr>
              <a:t>–</a:t>
            </a:r>
            <a:r>
              <a:rPr lang="en-US" sz="2400" baseline="30000" dirty="0" smtClean="0">
                <a:solidFill>
                  <a:srgbClr val="000000"/>
                </a:solidFill>
                <a:latin typeface="Symbol" panose="05050102010706020507" pitchFamily="18" charset="2"/>
              </a:rPr>
              <a:t>D</a:t>
            </a:r>
            <a:r>
              <a:rPr lang="en-US" sz="2400" baseline="30000" dirty="0" smtClean="0">
                <a:solidFill>
                  <a:srgbClr val="000000"/>
                </a:solidFill>
              </a:rPr>
              <a:t>E/</a:t>
            </a:r>
            <a:r>
              <a:rPr lang="en-US" sz="2400" baseline="30000" dirty="0" err="1" smtClean="0">
                <a:solidFill>
                  <a:srgbClr val="000000"/>
                </a:solidFill>
              </a:rPr>
              <a:t>kT</a:t>
            </a:r>
            <a:endParaRPr lang="en-US" sz="2400" baseline="30000" dirty="0">
              <a:solidFill>
                <a:srgbClr val="000000"/>
              </a:solidFill>
            </a:endParaRPr>
          </a:p>
          <a:p>
            <a:pPr lvl="1" algn="just" eaLnBrk="0" hangingPunct="0">
              <a:spcBef>
                <a:spcPct val="0"/>
              </a:spcBef>
              <a:buFontTx/>
              <a:buChar char="•"/>
            </a:pPr>
            <a:r>
              <a:rPr lang="en-US" sz="2400" dirty="0">
                <a:solidFill>
                  <a:srgbClr val="000000"/>
                </a:solidFill>
              </a:rPr>
              <a:t> otherwise, deny move </a:t>
            </a:r>
            <a:r>
              <a:rPr lang="en-US" sz="2400" dirty="0" smtClean="0">
                <a:solidFill>
                  <a:srgbClr val="000000"/>
                </a:solidFill>
              </a:rPr>
              <a:t>&amp; stay in the current configuration</a:t>
            </a:r>
            <a:endParaRPr lang="en-US" sz="2400" dirty="0">
              <a:solidFill>
                <a:srgbClr val="000000"/>
              </a:solidFill>
            </a:endParaRPr>
          </a:p>
          <a:p>
            <a:pPr algn="just" eaLnBrk="0" hangingPunct="0">
              <a:spcBef>
                <a:spcPct val="0"/>
              </a:spcBef>
            </a:pPr>
            <a:endParaRPr lang="en-US" sz="900" dirty="0">
              <a:solidFill>
                <a:srgbClr val="000000"/>
              </a:solidFill>
            </a:endParaRPr>
          </a:p>
          <a:p>
            <a:pPr algn="just" eaLnBrk="0" hangingPunct="0">
              <a:spcBef>
                <a:spcPct val="0"/>
              </a:spcBef>
              <a:buFontTx/>
              <a:buNone/>
            </a:pPr>
            <a:r>
              <a:rPr lang="en-US" sz="2400" dirty="0">
                <a:solidFill>
                  <a:srgbClr val="0000FF"/>
                </a:solidFill>
              </a:rPr>
              <a:t>Boltzmann weighting is often called the “Metropolis criterion”</a:t>
            </a:r>
          </a:p>
        </p:txBody>
      </p:sp>
    </p:spTree>
    <p:extLst>
      <p:ext uri="{BB962C8B-B14F-4D97-AF65-F5344CB8AC3E}">
        <p14:creationId xmlns:p14="http://schemas.microsoft.com/office/powerpoint/2010/main" val="2548187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497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497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2497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2497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4971">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24971">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24971">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24971">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24971">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424971">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42497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11267"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1126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5B8C82E-9F9F-496F-882A-2A215CCF98C4}" type="slidenum">
              <a:rPr lang="en-US" sz="1400">
                <a:solidFill>
                  <a:srgbClr val="000000"/>
                </a:solidFill>
              </a:rPr>
              <a:pPr>
                <a:spcBef>
                  <a:spcPct val="0"/>
                </a:spcBef>
                <a:buFontTx/>
                <a:buNone/>
              </a:pPr>
              <a:t>87</a:t>
            </a:fld>
            <a:endParaRPr lang="en-US" sz="1400">
              <a:solidFill>
                <a:srgbClr val="000000"/>
              </a:solidFill>
            </a:endParaRPr>
          </a:p>
        </p:txBody>
      </p:sp>
      <p:sp>
        <p:nvSpPr>
          <p:cNvPr id="11269" name="Oval 3"/>
          <p:cNvSpPr>
            <a:spLocks noChangeArrowheads="1"/>
          </p:cNvSpPr>
          <p:nvPr/>
        </p:nvSpPr>
        <p:spPr bwMode="auto">
          <a:xfrm>
            <a:off x="990600" y="1752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0" name="Oval 4"/>
          <p:cNvSpPr>
            <a:spLocks noChangeArrowheads="1"/>
          </p:cNvSpPr>
          <p:nvPr/>
        </p:nvSpPr>
        <p:spPr bwMode="auto">
          <a:xfrm>
            <a:off x="1295400" y="1524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1" name="Oval 5"/>
          <p:cNvSpPr>
            <a:spLocks noChangeArrowheads="1"/>
          </p:cNvSpPr>
          <p:nvPr/>
        </p:nvSpPr>
        <p:spPr bwMode="auto">
          <a:xfrm>
            <a:off x="1066800" y="2133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2" name="Oval 6"/>
          <p:cNvSpPr>
            <a:spLocks noChangeArrowheads="1"/>
          </p:cNvSpPr>
          <p:nvPr/>
        </p:nvSpPr>
        <p:spPr bwMode="auto">
          <a:xfrm>
            <a:off x="1524000" y="1905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3" name="Oval 7"/>
          <p:cNvSpPr>
            <a:spLocks noChangeArrowheads="1"/>
          </p:cNvSpPr>
          <p:nvPr/>
        </p:nvSpPr>
        <p:spPr bwMode="auto">
          <a:xfrm>
            <a:off x="1447800" y="23622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4" name="Oval 8"/>
          <p:cNvSpPr>
            <a:spLocks noChangeArrowheads="1"/>
          </p:cNvSpPr>
          <p:nvPr/>
        </p:nvSpPr>
        <p:spPr bwMode="auto">
          <a:xfrm>
            <a:off x="1828800" y="16002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5" name="Oval 9"/>
          <p:cNvSpPr>
            <a:spLocks noChangeArrowheads="1"/>
          </p:cNvSpPr>
          <p:nvPr/>
        </p:nvSpPr>
        <p:spPr bwMode="auto">
          <a:xfrm>
            <a:off x="1905000" y="2133600"/>
            <a:ext cx="304800" cy="304800"/>
          </a:xfrm>
          <a:prstGeom prst="ellipse">
            <a:avLst/>
          </a:prstGeom>
          <a:solidFill>
            <a:srgbClr val="FF33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6" name="Oval 10"/>
          <p:cNvSpPr>
            <a:spLocks noChangeArrowheads="1"/>
          </p:cNvSpPr>
          <p:nvPr/>
        </p:nvSpPr>
        <p:spPr bwMode="auto">
          <a:xfrm>
            <a:off x="1828800" y="25908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7" name="Oval 11"/>
          <p:cNvSpPr>
            <a:spLocks noChangeArrowheads="1"/>
          </p:cNvSpPr>
          <p:nvPr/>
        </p:nvSpPr>
        <p:spPr bwMode="auto">
          <a:xfrm>
            <a:off x="2286000" y="1524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8" name="Oval 12"/>
          <p:cNvSpPr>
            <a:spLocks noChangeArrowheads="1"/>
          </p:cNvSpPr>
          <p:nvPr/>
        </p:nvSpPr>
        <p:spPr bwMode="auto">
          <a:xfrm>
            <a:off x="2286000" y="19812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79" name="Oval 13"/>
          <p:cNvSpPr>
            <a:spLocks noChangeArrowheads="1"/>
          </p:cNvSpPr>
          <p:nvPr/>
        </p:nvSpPr>
        <p:spPr bwMode="auto">
          <a:xfrm>
            <a:off x="2362200" y="2514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0" name="Oval 14"/>
          <p:cNvSpPr>
            <a:spLocks noChangeArrowheads="1"/>
          </p:cNvSpPr>
          <p:nvPr/>
        </p:nvSpPr>
        <p:spPr bwMode="auto">
          <a:xfrm>
            <a:off x="2209800" y="28194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1" name="Oval 15"/>
          <p:cNvSpPr>
            <a:spLocks noChangeArrowheads="1"/>
          </p:cNvSpPr>
          <p:nvPr/>
        </p:nvSpPr>
        <p:spPr bwMode="auto">
          <a:xfrm>
            <a:off x="838200" y="2514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2" name="Oval 16"/>
          <p:cNvSpPr>
            <a:spLocks noChangeArrowheads="1"/>
          </p:cNvSpPr>
          <p:nvPr/>
        </p:nvSpPr>
        <p:spPr bwMode="auto">
          <a:xfrm>
            <a:off x="1371600" y="31242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3" name="Oval 17"/>
          <p:cNvSpPr>
            <a:spLocks noChangeArrowheads="1"/>
          </p:cNvSpPr>
          <p:nvPr/>
        </p:nvSpPr>
        <p:spPr bwMode="auto">
          <a:xfrm>
            <a:off x="1447800" y="28194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4" name="Oval 18"/>
          <p:cNvSpPr>
            <a:spLocks noChangeArrowheads="1"/>
          </p:cNvSpPr>
          <p:nvPr/>
        </p:nvSpPr>
        <p:spPr bwMode="auto">
          <a:xfrm>
            <a:off x="1066800" y="2895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5" name="Oval 19"/>
          <p:cNvSpPr>
            <a:spLocks noChangeArrowheads="1"/>
          </p:cNvSpPr>
          <p:nvPr/>
        </p:nvSpPr>
        <p:spPr bwMode="auto">
          <a:xfrm>
            <a:off x="1752600" y="3048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6" name="Oval 20"/>
          <p:cNvSpPr>
            <a:spLocks noChangeArrowheads="1"/>
          </p:cNvSpPr>
          <p:nvPr/>
        </p:nvSpPr>
        <p:spPr bwMode="auto">
          <a:xfrm>
            <a:off x="2209800" y="32004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7" name="Oval 21"/>
          <p:cNvSpPr>
            <a:spLocks noChangeArrowheads="1"/>
          </p:cNvSpPr>
          <p:nvPr/>
        </p:nvSpPr>
        <p:spPr bwMode="auto">
          <a:xfrm>
            <a:off x="1143000" y="2514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8" name="Oval 22"/>
          <p:cNvSpPr>
            <a:spLocks noChangeArrowheads="1"/>
          </p:cNvSpPr>
          <p:nvPr/>
        </p:nvSpPr>
        <p:spPr bwMode="auto">
          <a:xfrm>
            <a:off x="2667000" y="2895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89" name="Oval 23"/>
          <p:cNvSpPr>
            <a:spLocks noChangeArrowheads="1"/>
          </p:cNvSpPr>
          <p:nvPr/>
        </p:nvSpPr>
        <p:spPr bwMode="auto">
          <a:xfrm>
            <a:off x="2667000" y="19812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90" name="Oval 24"/>
          <p:cNvSpPr>
            <a:spLocks noChangeArrowheads="1"/>
          </p:cNvSpPr>
          <p:nvPr/>
        </p:nvSpPr>
        <p:spPr bwMode="auto">
          <a:xfrm>
            <a:off x="2819400" y="23622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1291" name="Oval 25"/>
          <p:cNvSpPr>
            <a:spLocks noChangeArrowheads="1"/>
          </p:cNvSpPr>
          <p:nvPr/>
        </p:nvSpPr>
        <p:spPr bwMode="auto">
          <a:xfrm>
            <a:off x="1905000" y="12192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62" name="Oval 26"/>
          <p:cNvSpPr>
            <a:spLocks noChangeArrowheads="1"/>
          </p:cNvSpPr>
          <p:nvPr/>
        </p:nvSpPr>
        <p:spPr bwMode="auto">
          <a:xfrm>
            <a:off x="5867400" y="1905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63" name="Oval 27"/>
          <p:cNvSpPr>
            <a:spLocks noChangeArrowheads="1"/>
          </p:cNvSpPr>
          <p:nvPr/>
        </p:nvSpPr>
        <p:spPr bwMode="auto">
          <a:xfrm>
            <a:off x="6172200" y="16764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64" name="Oval 28"/>
          <p:cNvSpPr>
            <a:spLocks noChangeArrowheads="1"/>
          </p:cNvSpPr>
          <p:nvPr/>
        </p:nvSpPr>
        <p:spPr bwMode="auto">
          <a:xfrm>
            <a:off x="5943600" y="2286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65" name="Oval 29"/>
          <p:cNvSpPr>
            <a:spLocks noChangeArrowheads="1"/>
          </p:cNvSpPr>
          <p:nvPr/>
        </p:nvSpPr>
        <p:spPr bwMode="auto">
          <a:xfrm>
            <a:off x="6400800" y="20574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66" name="Oval 30"/>
          <p:cNvSpPr>
            <a:spLocks noChangeArrowheads="1"/>
          </p:cNvSpPr>
          <p:nvPr/>
        </p:nvSpPr>
        <p:spPr bwMode="auto">
          <a:xfrm>
            <a:off x="6324600" y="2514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67" name="Oval 31"/>
          <p:cNvSpPr>
            <a:spLocks noChangeArrowheads="1"/>
          </p:cNvSpPr>
          <p:nvPr/>
        </p:nvSpPr>
        <p:spPr bwMode="auto">
          <a:xfrm>
            <a:off x="6705600" y="1752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68" name="Oval 32"/>
          <p:cNvSpPr>
            <a:spLocks noChangeArrowheads="1"/>
          </p:cNvSpPr>
          <p:nvPr/>
        </p:nvSpPr>
        <p:spPr bwMode="auto">
          <a:xfrm>
            <a:off x="6934200" y="2514600"/>
            <a:ext cx="304800" cy="304800"/>
          </a:xfrm>
          <a:prstGeom prst="ellipse">
            <a:avLst/>
          </a:prstGeom>
          <a:solidFill>
            <a:srgbClr val="FF33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69" name="Oval 33"/>
          <p:cNvSpPr>
            <a:spLocks noChangeArrowheads="1"/>
          </p:cNvSpPr>
          <p:nvPr/>
        </p:nvSpPr>
        <p:spPr bwMode="auto">
          <a:xfrm>
            <a:off x="6705600" y="27432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0" name="Oval 34"/>
          <p:cNvSpPr>
            <a:spLocks noChangeArrowheads="1"/>
          </p:cNvSpPr>
          <p:nvPr/>
        </p:nvSpPr>
        <p:spPr bwMode="auto">
          <a:xfrm>
            <a:off x="7162800" y="16764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1" name="Oval 35"/>
          <p:cNvSpPr>
            <a:spLocks noChangeArrowheads="1"/>
          </p:cNvSpPr>
          <p:nvPr/>
        </p:nvSpPr>
        <p:spPr bwMode="auto">
          <a:xfrm>
            <a:off x="7162800" y="2133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2" name="Oval 36"/>
          <p:cNvSpPr>
            <a:spLocks noChangeArrowheads="1"/>
          </p:cNvSpPr>
          <p:nvPr/>
        </p:nvSpPr>
        <p:spPr bwMode="auto">
          <a:xfrm>
            <a:off x="7239000" y="2667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3" name="Oval 37"/>
          <p:cNvSpPr>
            <a:spLocks noChangeArrowheads="1"/>
          </p:cNvSpPr>
          <p:nvPr/>
        </p:nvSpPr>
        <p:spPr bwMode="auto">
          <a:xfrm>
            <a:off x="7086600" y="29718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4" name="Oval 38"/>
          <p:cNvSpPr>
            <a:spLocks noChangeArrowheads="1"/>
          </p:cNvSpPr>
          <p:nvPr/>
        </p:nvSpPr>
        <p:spPr bwMode="auto">
          <a:xfrm>
            <a:off x="5715000" y="2667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5" name="Oval 39"/>
          <p:cNvSpPr>
            <a:spLocks noChangeArrowheads="1"/>
          </p:cNvSpPr>
          <p:nvPr/>
        </p:nvSpPr>
        <p:spPr bwMode="auto">
          <a:xfrm>
            <a:off x="6248400" y="3276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6" name="Oval 40"/>
          <p:cNvSpPr>
            <a:spLocks noChangeArrowheads="1"/>
          </p:cNvSpPr>
          <p:nvPr/>
        </p:nvSpPr>
        <p:spPr bwMode="auto">
          <a:xfrm>
            <a:off x="6324600" y="29718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7" name="Oval 41"/>
          <p:cNvSpPr>
            <a:spLocks noChangeArrowheads="1"/>
          </p:cNvSpPr>
          <p:nvPr/>
        </p:nvSpPr>
        <p:spPr bwMode="auto">
          <a:xfrm>
            <a:off x="5943600" y="3048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8" name="Oval 42"/>
          <p:cNvSpPr>
            <a:spLocks noChangeArrowheads="1"/>
          </p:cNvSpPr>
          <p:nvPr/>
        </p:nvSpPr>
        <p:spPr bwMode="auto">
          <a:xfrm>
            <a:off x="6629400" y="32004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79" name="Oval 43"/>
          <p:cNvSpPr>
            <a:spLocks noChangeArrowheads="1"/>
          </p:cNvSpPr>
          <p:nvPr/>
        </p:nvSpPr>
        <p:spPr bwMode="auto">
          <a:xfrm>
            <a:off x="7086600" y="33528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80" name="Oval 44"/>
          <p:cNvSpPr>
            <a:spLocks noChangeArrowheads="1"/>
          </p:cNvSpPr>
          <p:nvPr/>
        </p:nvSpPr>
        <p:spPr bwMode="auto">
          <a:xfrm>
            <a:off x="6019800" y="2667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81" name="Oval 45"/>
          <p:cNvSpPr>
            <a:spLocks noChangeArrowheads="1"/>
          </p:cNvSpPr>
          <p:nvPr/>
        </p:nvSpPr>
        <p:spPr bwMode="auto">
          <a:xfrm>
            <a:off x="7543800" y="30480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82" name="Oval 46"/>
          <p:cNvSpPr>
            <a:spLocks noChangeArrowheads="1"/>
          </p:cNvSpPr>
          <p:nvPr/>
        </p:nvSpPr>
        <p:spPr bwMode="auto">
          <a:xfrm>
            <a:off x="7543800" y="2133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83" name="Oval 47"/>
          <p:cNvSpPr>
            <a:spLocks noChangeArrowheads="1"/>
          </p:cNvSpPr>
          <p:nvPr/>
        </p:nvSpPr>
        <p:spPr bwMode="auto">
          <a:xfrm>
            <a:off x="7696200" y="2514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84" name="Oval 48"/>
          <p:cNvSpPr>
            <a:spLocks noChangeArrowheads="1"/>
          </p:cNvSpPr>
          <p:nvPr/>
        </p:nvSpPr>
        <p:spPr bwMode="auto">
          <a:xfrm>
            <a:off x="6781800" y="1371600"/>
            <a:ext cx="304800" cy="304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8385" name="Line 49"/>
          <p:cNvSpPr>
            <a:spLocks noChangeShapeType="1"/>
          </p:cNvSpPr>
          <p:nvPr/>
        </p:nvSpPr>
        <p:spPr bwMode="auto">
          <a:xfrm>
            <a:off x="3581400" y="2362200"/>
            <a:ext cx="190500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398386" name="Text Box 50"/>
          <p:cNvSpPr txBox="1">
            <a:spLocks noChangeArrowheads="1"/>
          </p:cNvSpPr>
          <p:nvPr/>
        </p:nvSpPr>
        <p:spPr bwMode="auto">
          <a:xfrm>
            <a:off x="3657600" y="1752600"/>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en-US" sz="2400" b="1">
                <a:solidFill>
                  <a:srgbClr val="000000"/>
                </a:solidFill>
              </a:rPr>
              <a:t>Trial move</a:t>
            </a:r>
          </a:p>
        </p:txBody>
      </p:sp>
      <p:sp>
        <p:nvSpPr>
          <p:cNvPr id="11317" name="Text Box 51"/>
          <p:cNvSpPr txBox="1">
            <a:spLocks noChangeArrowheads="1"/>
          </p:cNvSpPr>
          <p:nvPr/>
        </p:nvSpPr>
        <p:spPr bwMode="auto">
          <a:xfrm>
            <a:off x="533400" y="1219200"/>
            <a:ext cx="44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en-US" sz="2400" b="1" i="1">
                <a:solidFill>
                  <a:srgbClr val="FF0000"/>
                </a:solidFill>
              </a:rPr>
              <a:t>E</a:t>
            </a:r>
            <a:r>
              <a:rPr kumimoji="1" lang="en-US" sz="2400" b="1" i="1" baseline="-25000">
                <a:solidFill>
                  <a:srgbClr val="FF0000"/>
                </a:solidFill>
              </a:rPr>
              <a:t>i</a:t>
            </a:r>
            <a:endParaRPr kumimoji="1" lang="en-US" sz="2400" b="1" i="1">
              <a:solidFill>
                <a:srgbClr val="FF0000"/>
              </a:solidFill>
            </a:endParaRPr>
          </a:p>
        </p:txBody>
      </p:sp>
      <p:sp>
        <p:nvSpPr>
          <p:cNvPr id="398388" name="Text Box 52"/>
          <p:cNvSpPr txBox="1">
            <a:spLocks noChangeArrowheads="1"/>
          </p:cNvSpPr>
          <p:nvPr/>
        </p:nvSpPr>
        <p:spPr bwMode="auto">
          <a:xfrm>
            <a:off x="5410200" y="1295400"/>
            <a:ext cx="44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en-US" sz="2400" b="1" i="1">
                <a:solidFill>
                  <a:srgbClr val="FF0000"/>
                </a:solidFill>
              </a:rPr>
              <a:t>E</a:t>
            </a:r>
            <a:r>
              <a:rPr kumimoji="1" lang="en-US" sz="2400" b="1" i="1" baseline="-25000">
                <a:solidFill>
                  <a:srgbClr val="FF0000"/>
                </a:solidFill>
              </a:rPr>
              <a:t>j</a:t>
            </a:r>
            <a:endParaRPr kumimoji="1" lang="en-US" sz="2400" b="1" i="1">
              <a:solidFill>
                <a:srgbClr val="FF0000"/>
              </a:solidFill>
            </a:endParaRPr>
          </a:p>
        </p:txBody>
      </p:sp>
      <p:sp>
        <p:nvSpPr>
          <p:cNvPr id="11319" name="Rectangle 55"/>
          <p:cNvSpPr>
            <a:spLocks noGrp="1" noChangeArrowheads="1"/>
          </p:cNvSpPr>
          <p:nvPr>
            <p:ph type="title"/>
          </p:nvPr>
        </p:nvSpPr>
        <p:spPr>
          <a:xfrm>
            <a:off x="457200" y="76200"/>
            <a:ext cx="8229600" cy="1143000"/>
          </a:xfrm>
          <a:noFill/>
        </p:spPr>
        <p:txBody>
          <a:bodyPr/>
          <a:lstStyle/>
          <a:p>
            <a:pPr eaLnBrk="1" hangingPunct="1"/>
            <a:r>
              <a:rPr lang="en-US" sz="4000" smtClean="0">
                <a:solidFill>
                  <a:srgbClr val="FF0000"/>
                </a:solidFill>
              </a:rPr>
              <a:t>Metropolis Monte Carlo</a:t>
            </a:r>
          </a:p>
        </p:txBody>
      </p:sp>
      <p:sp>
        <p:nvSpPr>
          <p:cNvPr id="398392" name="Rectangle 56"/>
          <p:cNvSpPr>
            <a:spLocks noChangeArrowheads="1"/>
          </p:cNvSpPr>
          <p:nvPr/>
        </p:nvSpPr>
        <p:spPr bwMode="auto">
          <a:xfrm>
            <a:off x="533400" y="3733800"/>
            <a:ext cx="79248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0" hangingPunct="0">
              <a:spcBef>
                <a:spcPct val="0"/>
              </a:spcBef>
              <a:buFontTx/>
              <a:buNone/>
            </a:pPr>
            <a:r>
              <a:rPr lang="en-US" sz="2200" dirty="0" err="1">
                <a:solidFill>
                  <a:srgbClr val="009900"/>
                </a:solidFill>
              </a:rPr>
              <a:t>E</a:t>
            </a:r>
            <a:r>
              <a:rPr lang="en-US" sz="2200" baseline="-25000" dirty="0" err="1">
                <a:solidFill>
                  <a:srgbClr val="009900"/>
                </a:solidFill>
              </a:rPr>
              <a:t>i</a:t>
            </a:r>
            <a:r>
              <a:rPr lang="en-US" sz="2200" dirty="0">
                <a:solidFill>
                  <a:srgbClr val="009900"/>
                </a:solidFill>
              </a:rPr>
              <a:t>/</a:t>
            </a:r>
            <a:r>
              <a:rPr lang="en-US" sz="2200" dirty="0" err="1">
                <a:solidFill>
                  <a:srgbClr val="009900"/>
                </a:solidFill>
              </a:rPr>
              <a:t>kT</a:t>
            </a:r>
            <a:r>
              <a:rPr lang="en-US" sz="2200" dirty="0">
                <a:solidFill>
                  <a:srgbClr val="009900"/>
                </a:solidFill>
              </a:rPr>
              <a:t>	</a:t>
            </a:r>
            <a:r>
              <a:rPr lang="en-US" sz="2200" dirty="0" err="1">
                <a:solidFill>
                  <a:srgbClr val="009900"/>
                </a:solidFill>
              </a:rPr>
              <a:t>E</a:t>
            </a:r>
            <a:r>
              <a:rPr lang="en-US" sz="2200" baseline="-25000" dirty="0" err="1">
                <a:solidFill>
                  <a:srgbClr val="009900"/>
                </a:solidFill>
              </a:rPr>
              <a:t>j</a:t>
            </a:r>
            <a:r>
              <a:rPr lang="en-US" sz="2200" dirty="0">
                <a:solidFill>
                  <a:srgbClr val="009900"/>
                </a:solidFill>
              </a:rPr>
              <a:t>/</a:t>
            </a:r>
            <a:r>
              <a:rPr lang="en-US" sz="2200" dirty="0" err="1">
                <a:solidFill>
                  <a:srgbClr val="009900"/>
                </a:solidFill>
              </a:rPr>
              <a:t>kT</a:t>
            </a:r>
            <a:r>
              <a:rPr lang="en-US" sz="2200" dirty="0">
                <a:solidFill>
                  <a:srgbClr val="009900"/>
                </a:solidFill>
              </a:rPr>
              <a:t>	</a:t>
            </a:r>
            <a:r>
              <a:rPr lang="en-US" sz="2200" dirty="0" err="1">
                <a:solidFill>
                  <a:srgbClr val="009900"/>
                </a:solidFill>
                <a:latin typeface="Symbol" panose="05050102010706020507" pitchFamily="18" charset="2"/>
              </a:rPr>
              <a:t>D</a:t>
            </a:r>
            <a:r>
              <a:rPr lang="en-US" sz="2200" dirty="0" err="1">
                <a:solidFill>
                  <a:srgbClr val="009900"/>
                </a:solidFill>
              </a:rPr>
              <a:t>E</a:t>
            </a:r>
            <a:r>
              <a:rPr lang="en-US" sz="2200" baseline="-25000" dirty="0" err="1">
                <a:solidFill>
                  <a:srgbClr val="009900"/>
                </a:solidFill>
              </a:rPr>
              <a:t>ij</a:t>
            </a:r>
            <a:r>
              <a:rPr lang="en-US" sz="2200" dirty="0">
                <a:solidFill>
                  <a:srgbClr val="009900"/>
                </a:solidFill>
              </a:rPr>
              <a:t>/</a:t>
            </a:r>
            <a:r>
              <a:rPr lang="en-US" sz="2200" dirty="0" err="1">
                <a:solidFill>
                  <a:srgbClr val="009900"/>
                </a:solidFill>
              </a:rPr>
              <a:t>kT</a:t>
            </a:r>
            <a:r>
              <a:rPr lang="en-US" sz="2200" dirty="0">
                <a:solidFill>
                  <a:srgbClr val="009900"/>
                </a:solidFill>
              </a:rPr>
              <a:t>	       e</a:t>
            </a:r>
            <a:r>
              <a:rPr lang="en-US" sz="2200" baseline="30000" dirty="0">
                <a:solidFill>
                  <a:srgbClr val="009900"/>
                </a:solidFill>
              </a:rPr>
              <a:t>-</a:t>
            </a:r>
            <a:r>
              <a:rPr lang="en-US" sz="2200" baseline="30000" dirty="0">
                <a:solidFill>
                  <a:srgbClr val="009900"/>
                </a:solidFill>
                <a:latin typeface="Symbol" panose="05050102010706020507" pitchFamily="18" charset="2"/>
              </a:rPr>
              <a:t>D</a:t>
            </a:r>
            <a:r>
              <a:rPr lang="en-US" sz="2200" baseline="30000" dirty="0">
                <a:solidFill>
                  <a:srgbClr val="009900"/>
                </a:solidFill>
              </a:rPr>
              <a:t>E/</a:t>
            </a:r>
            <a:r>
              <a:rPr lang="en-US" sz="2200" baseline="30000" dirty="0" err="1">
                <a:solidFill>
                  <a:srgbClr val="009900"/>
                </a:solidFill>
              </a:rPr>
              <a:t>kT</a:t>
            </a:r>
            <a:r>
              <a:rPr lang="en-US" sz="2200" dirty="0">
                <a:solidFill>
                  <a:srgbClr val="009900"/>
                </a:solidFill>
              </a:rPr>
              <a:t> 	Chance of acceptance</a:t>
            </a:r>
            <a:endParaRPr lang="en-US" sz="2200" baseline="-25000" dirty="0">
              <a:solidFill>
                <a:srgbClr val="009900"/>
              </a:solidFill>
            </a:endParaRPr>
          </a:p>
          <a:p>
            <a:pPr algn="just" eaLnBrk="0" hangingPunct="0">
              <a:spcBef>
                <a:spcPct val="0"/>
              </a:spcBef>
              <a:buFontTx/>
              <a:buNone/>
            </a:pPr>
            <a:endParaRPr lang="en-US" sz="2200" dirty="0">
              <a:solidFill>
                <a:srgbClr val="000000"/>
              </a:solidFill>
            </a:endParaRPr>
          </a:p>
          <a:p>
            <a:pPr algn="just" eaLnBrk="0" hangingPunct="0">
              <a:spcBef>
                <a:spcPct val="0"/>
              </a:spcBef>
              <a:buFontTx/>
              <a:buNone/>
            </a:pPr>
            <a:r>
              <a:rPr lang="en-US" sz="2200" dirty="0">
                <a:solidFill>
                  <a:srgbClr val="000000"/>
                </a:solidFill>
              </a:rPr>
              <a:t>   8	   7	    -1	        2.718  		  100%</a:t>
            </a:r>
          </a:p>
          <a:p>
            <a:pPr algn="just" eaLnBrk="0" hangingPunct="0">
              <a:spcBef>
                <a:spcPct val="0"/>
              </a:spcBef>
              <a:buFontTx/>
              <a:buNone/>
            </a:pPr>
            <a:r>
              <a:rPr lang="en-US" sz="2200" dirty="0">
                <a:solidFill>
                  <a:srgbClr val="000000"/>
                </a:solidFill>
              </a:rPr>
              <a:t>   8	   8	     0	 	1		  100%</a:t>
            </a:r>
          </a:p>
          <a:p>
            <a:pPr algn="just" eaLnBrk="0" hangingPunct="0">
              <a:spcBef>
                <a:spcPct val="0"/>
              </a:spcBef>
              <a:buFontTx/>
              <a:buNone/>
            </a:pPr>
            <a:r>
              <a:rPr lang="en-US" sz="2200" dirty="0">
                <a:solidFill>
                  <a:srgbClr val="000000"/>
                </a:solidFill>
              </a:rPr>
              <a:t>   8	   9	   +1	         0.37		    37%</a:t>
            </a:r>
          </a:p>
          <a:p>
            <a:pPr algn="just" eaLnBrk="0" hangingPunct="0">
              <a:spcBef>
                <a:spcPct val="0"/>
              </a:spcBef>
              <a:buFontTx/>
              <a:buNone/>
            </a:pPr>
            <a:r>
              <a:rPr lang="en-US" sz="2200" dirty="0">
                <a:solidFill>
                  <a:srgbClr val="000000"/>
                </a:solidFill>
              </a:rPr>
              <a:t>   8	  11	   +3	         0.05		     5%</a:t>
            </a:r>
          </a:p>
          <a:p>
            <a:pPr algn="just" eaLnBrk="0" hangingPunct="0">
              <a:spcBef>
                <a:spcPct val="0"/>
              </a:spcBef>
              <a:buFontTx/>
              <a:buNone/>
            </a:pPr>
            <a:r>
              <a:rPr lang="en-US" sz="2200" dirty="0">
                <a:solidFill>
                  <a:srgbClr val="000000"/>
                </a:solidFill>
              </a:rPr>
              <a:t>   8         13         +5            0.0067                   0.67%           </a:t>
            </a:r>
          </a:p>
        </p:txBody>
      </p:sp>
      <p:grpSp>
        <p:nvGrpSpPr>
          <p:cNvPr id="2" name="Group 62"/>
          <p:cNvGrpSpPr>
            <a:grpSpLocks/>
          </p:cNvGrpSpPr>
          <p:nvPr/>
        </p:nvGrpSpPr>
        <p:grpSpPr bwMode="auto">
          <a:xfrm>
            <a:off x="609600" y="4267200"/>
            <a:ext cx="7620000" cy="0"/>
            <a:chOff x="384" y="2688"/>
            <a:chExt cx="4800" cy="0"/>
          </a:xfrm>
        </p:grpSpPr>
        <p:sp>
          <p:nvSpPr>
            <p:cNvPr id="11322" name="Line 57"/>
            <p:cNvSpPr>
              <a:spLocks noChangeShapeType="1"/>
            </p:cNvSpPr>
            <p:nvPr/>
          </p:nvSpPr>
          <p:spPr bwMode="auto">
            <a:xfrm>
              <a:off x="384" y="2688"/>
              <a:ext cx="432" cy="0"/>
            </a:xfrm>
            <a:prstGeom prst="line">
              <a:avLst/>
            </a:prstGeom>
            <a:noFill/>
            <a:ln w="2540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11323" name="Line 58"/>
            <p:cNvSpPr>
              <a:spLocks noChangeShapeType="1"/>
            </p:cNvSpPr>
            <p:nvPr/>
          </p:nvSpPr>
          <p:spPr bwMode="auto">
            <a:xfrm>
              <a:off x="960" y="2688"/>
              <a:ext cx="432" cy="0"/>
            </a:xfrm>
            <a:prstGeom prst="line">
              <a:avLst/>
            </a:prstGeom>
            <a:noFill/>
            <a:ln w="2540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11324" name="Line 59"/>
            <p:cNvSpPr>
              <a:spLocks noChangeShapeType="1"/>
            </p:cNvSpPr>
            <p:nvPr/>
          </p:nvSpPr>
          <p:spPr bwMode="auto">
            <a:xfrm>
              <a:off x="1536" y="2688"/>
              <a:ext cx="576" cy="0"/>
            </a:xfrm>
            <a:prstGeom prst="line">
              <a:avLst/>
            </a:prstGeom>
            <a:noFill/>
            <a:ln w="2540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11325" name="Line 60"/>
            <p:cNvSpPr>
              <a:spLocks noChangeShapeType="1"/>
            </p:cNvSpPr>
            <p:nvPr/>
          </p:nvSpPr>
          <p:spPr bwMode="auto">
            <a:xfrm>
              <a:off x="2448" y="2688"/>
              <a:ext cx="576" cy="0"/>
            </a:xfrm>
            <a:prstGeom prst="line">
              <a:avLst/>
            </a:prstGeom>
            <a:noFill/>
            <a:ln w="2540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11326" name="Line 61"/>
            <p:cNvSpPr>
              <a:spLocks noChangeShapeType="1"/>
            </p:cNvSpPr>
            <p:nvPr/>
          </p:nvSpPr>
          <p:spPr bwMode="auto">
            <a:xfrm>
              <a:off x="3264" y="2688"/>
              <a:ext cx="1920" cy="0"/>
            </a:xfrm>
            <a:prstGeom prst="line">
              <a:avLst/>
            </a:prstGeom>
            <a:noFill/>
            <a:ln w="2540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grpSp>
    </p:spTree>
    <p:extLst>
      <p:ext uri="{BB962C8B-B14F-4D97-AF65-F5344CB8AC3E}">
        <p14:creationId xmlns:p14="http://schemas.microsoft.com/office/powerpoint/2010/main" val="72203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83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83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83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83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83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83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83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83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83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83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83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83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83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83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83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83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83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83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83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83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83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83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83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83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8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838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398392">
                                            <p:txEl>
                                              <p:pRg st="0" end="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398392">
                                            <p:txEl>
                                              <p:pRg st="2" end="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398392">
                                            <p:txEl>
                                              <p:pRg st="3" end="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398392">
                                            <p:txEl>
                                              <p:pRg st="4" end="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398392">
                                            <p:txEl>
                                              <p:pRg st="5" end="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3983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62" grpId="0" animBg="1"/>
      <p:bldP spid="398363" grpId="0" animBg="1"/>
      <p:bldP spid="398364" grpId="0" animBg="1"/>
      <p:bldP spid="398365" grpId="0" animBg="1"/>
      <p:bldP spid="398366" grpId="0" animBg="1"/>
      <p:bldP spid="398367" grpId="0" animBg="1"/>
      <p:bldP spid="398368" grpId="0" animBg="1"/>
      <p:bldP spid="398369" grpId="0" animBg="1"/>
      <p:bldP spid="398370" grpId="0" animBg="1"/>
      <p:bldP spid="398371" grpId="0" animBg="1"/>
      <p:bldP spid="398372" grpId="0" animBg="1"/>
      <p:bldP spid="398373" grpId="0" animBg="1"/>
      <p:bldP spid="398374" grpId="0" animBg="1"/>
      <p:bldP spid="398375" grpId="0" animBg="1"/>
      <p:bldP spid="398376" grpId="0" animBg="1"/>
      <p:bldP spid="398377" grpId="0" animBg="1"/>
      <p:bldP spid="398378" grpId="0" animBg="1"/>
      <p:bldP spid="398379" grpId="0" animBg="1"/>
      <p:bldP spid="398380" grpId="0" animBg="1"/>
      <p:bldP spid="398381" grpId="0" animBg="1"/>
      <p:bldP spid="398382" grpId="0" animBg="1"/>
      <p:bldP spid="398383" grpId="0" animBg="1"/>
      <p:bldP spid="398384" grpId="0" animBg="1"/>
      <p:bldP spid="398385" grpId="0" animBg="1"/>
      <p:bldP spid="398386" grpId="0"/>
      <p:bldP spid="39838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1331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1924F58-CB4D-4061-AAE0-9C20D096ED02}" type="slidenum">
              <a:rPr lang="en-US" sz="1400">
                <a:solidFill>
                  <a:srgbClr val="000000"/>
                </a:solidFill>
              </a:rPr>
              <a:pPr>
                <a:spcBef>
                  <a:spcPct val="0"/>
                </a:spcBef>
                <a:buFontTx/>
                <a:buNone/>
              </a:pPr>
              <a:t>88</a:t>
            </a:fld>
            <a:endParaRPr lang="en-US" sz="1400">
              <a:solidFill>
                <a:srgbClr val="000000"/>
              </a:solidFill>
            </a:endParaRPr>
          </a:p>
        </p:txBody>
      </p:sp>
      <p:sp>
        <p:nvSpPr>
          <p:cNvPr id="13317" name="Rectangle 3"/>
          <p:cNvSpPr>
            <a:spLocks noChangeArrowheads="1"/>
          </p:cNvSpPr>
          <p:nvPr/>
        </p:nvSpPr>
        <p:spPr bwMode="auto">
          <a:xfrm>
            <a:off x="3429000" y="1371600"/>
            <a:ext cx="5029200" cy="120015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13318" name="Text Box 4"/>
          <p:cNvSpPr txBox="1">
            <a:spLocks noChangeArrowheads="1"/>
          </p:cNvSpPr>
          <p:nvPr/>
        </p:nvSpPr>
        <p:spPr bwMode="auto">
          <a:xfrm>
            <a:off x="3657600" y="1539875"/>
            <a:ext cx="12938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fi-FI" sz="2400" b="1">
                <a:solidFill>
                  <a:srgbClr val="003399"/>
                </a:solidFill>
                <a:latin typeface="Arial Narrow" panose="020B0606020202030204" pitchFamily="34" charset="0"/>
              </a:rPr>
              <a:t>Protein</a:t>
            </a:r>
          </a:p>
          <a:p>
            <a:pPr eaLnBrk="0" hangingPunct="0">
              <a:spcBef>
                <a:spcPct val="0"/>
              </a:spcBef>
              <a:buFontTx/>
              <a:buNone/>
            </a:pPr>
            <a:r>
              <a:rPr kumimoji="1" lang="fi-FI" sz="2400" b="1">
                <a:solidFill>
                  <a:srgbClr val="003399"/>
                </a:solidFill>
                <a:latin typeface="Arial Narrow" panose="020B0606020202030204" pitchFamily="34" charset="0"/>
              </a:rPr>
              <a:t>Structure</a:t>
            </a:r>
            <a:endParaRPr kumimoji="1" lang="en-GB" sz="2400" b="1">
              <a:solidFill>
                <a:srgbClr val="003399"/>
              </a:solidFill>
              <a:latin typeface="Arial Narrow" panose="020B0606020202030204" pitchFamily="34" charset="0"/>
            </a:endParaRPr>
          </a:p>
        </p:txBody>
      </p:sp>
      <p:sp>
        <p:nvSpPr>
          <p:cNvPr id="13319" name="Oval 5"/>
          <p:cNvSpPr>
            <a:spLocks noChangeArrowheads="1"/>
          </p:cNvSpPr>
          <p:nvPr/>
        </p:nvSpPr>
        <p:spPr bwMode="auto">
          <a:xfrm>
            <a:off x="5486400" y="1066800"/>
            <a:ext cx="3581400" cy="16414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fi-FI" sz="2400" b="1">
                <a:solidFill>
                  <a:srgbClr val="003399"/>
                </a:solidFill>
                <a:latin typeface="Arial Narrow" panose="020B0606020202030204" pitchFamily="34" charset="0"/>
              </a:rPr>
              <a:t>Protein Thermodynamics</a:t>
            </a:r>
          </a:p>
          <a:p>
            <a:pPr eaLnBrk="0" hangingPunct="0">
              <a:spcBef>
                <a:spcPct val="0"/>
              </a:spcBef>
              <a:buFontTx/>
              <a:buNone/>
            </a:pPr>
            <a:r>
              <a:rPr kumimoji="1" lang="fi-FI" sz="2400" b="1">
                <a:solidFill>
                  <a:srgbClr val="003399"/>
                </a:solidFill>
                <a:latin typeface="Arial Narrow" panose="020B0606020202030204" pitchFamily="34" charset="0"/>
              </a:rPr>
              <a:t>(and function?)</a:t>
            </a:r>
            <a:endParaRPr kumimoji="1" lang="en-GB" sz="2400" b="1">
              <a:solidFill>
                <a:srgbClr val="003399"/>
              </a:solidFill>
              <a:latin typeface="Arial Narrow" panose="020B0606020202030204" pitchFamily="34" charset="0"/>
            </a:endParaRPr>
          </a:p>
        </p:txBody>
      </p:sp>
      <p:sp>
        <p:nvSpPr>
          <p:cNvPr id="13320" name="AutoShape 6"/>
          <p:cNvSpPr>
            <a:spLocks noChangeArrowheads="1"/>
          </p:cNvSpPr>
          <p:nvPr/>
        </p:nvSpPr>
        <p:spPr bwMode="auto">
          <a:xfrm>
            <a:off x="5029200" y="1965325"/>
            <a:ext cx="1066800" cy="244475"/>
          </a:xfrm>
          <a:prstGeom prst="rightArrow">
            <a:avLst>
              <a:gd name="adj1" fmla="val 50000"/>
              <a:gd name="adj2" fmla="val 109091"/>
            </a:avLst>
          </a:prstGeom>
          <a:solidFill>
            <a:srgbClr val="FD2703"/>
          </a:solidFill>
          <a:ln w="9525">
            <a:solidFill>
              <a:srgbClr val="FD2703"/>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endParaRPr lang="en-US" sz="1800" b="1">
              <a:solidFill>
                <a:srgbClr val="000000"/>
              </a:solidFill>
            </a:endParaRPr>
          </a:p>
        </p:txBody>
      </p:sp>
      <p:sp>
        <p:nvSpPr>
          <p:cNvPr id="392199" name="Rectangle 7"/>
          <p:cNvSpPr>
            <a:spLocks noChangeArrowheads="1"/>
          </p:cNvSpPr>
          <p:nvPr/>
        </p:nvSpPr>
        <p:spPr bwMode="auto">
          <a:xfrm>
            <a:off x="1255713" y="2495550"/>
            <a:ext cx="18319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fi-FI" sz="2400" b="1">
                <a:solidFill>
                  <a:srgbClr val="0000FF"/>
                </a:solidFill>
                <a:latin typeface="Arial Narrow" panose="020B0606020202030204" pitchFamily="34" charset="0"/>
              </a:rPr>
              <a:t>Random</a:t>
            </a:r>
          </a:p>
          <a:p>
            <a:pPr eaLnBrk="0" hangingPunct="0">
              <a:spcBef>
                <a:spcPct val="0"/>
              </a:spcBef>
              <a:buFontTx/>
              <a:buNone/>
            </a:pPr>
            <a:r>
              <a:rPr kumimoji="1" lang="fi-FI" sz="2400" b="1">
                <a:solidFill>
                  <a:srgbClr val="0000FF"/>
                </a:solidFill>
                <a:latin typeface="Arial Narrow" panose="020B0606020202030204" pitchFamily="34" charset="0"/>
              </a:rPr>
              <a:t>displacement</a:t>
            </a:r>
            <a:endParaRPr kumimoji="1" lang="en-GB" sz="2400" b="1">
              <a:solidFill>
                <a:srgbClr val="0000FF"/>
              </a:solidFill>
              <a:latin typeface="Arial Narrow" panose="020B0606020202030204" pitchFamily="34" charset="0"/>
            </a:endParaRPr>
          </a:p>
        </p:txBody>
      </p:sp>
      <p:sp>
        <p:nvSpPr>
          <p:cNvPr id="392200" name="Rectangle 8"/>
          <p:cNvSpPr>
            <a:spLocks noChangeArrowheads="1"/>
          </p:cNvSpPr>
          <p:nvPr/>
        </p:nvSpPr>
        <p:spPr bwMode="auto">
          <a:xfrm>
            <a:off x="152400" y="3622675"/>
            <a:ext cx="1600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fi-FI" sz="2400" b="1">
                <a:solidFill>
                  <a:srgbClr val="333399"/>
                </a:solidFill>
                <a:latin typeface="Arial Narrow" panose="020B0606020202030204" pitchFamily="34" charset="0"/>
              </a:rPr>
              <a:t>Evaluate</a:t>
            </a:r>
          </a:p>
          <a:p>
            <a:pPr eaLnBrk="0" hangingPunct="0">
              <a:spcBef>
                <a:spcPct val="0"/>
              </a:spcBef>
              <a:buFontTx/>
              <a:buNone/>
            </a:pPr>
            <a:r>
              <a:rPr kumimoji="1" lang="fi-FI" sz="2400" b="1">
                <a:solidFill>
                  <a:srgbClr val="333399"/>
                </a:solidFill>
                <a:latin typeface="Arial Narrow" panose="020B0606020202030204" pitchFamily="34" charset="0"/>
              </a:rPr>
              <a:t>energies</a:t>
            </a:r>
            <a:endParaRPr kumimoji="1" lang="en-GB" sz="2400" b="1">
              <a:solidFill>
                <a:srgbClr val="333399"/>
              </a:solidFill>
              <a:latin typeface="Arial Narrow" panose="020B0606020202030204" pitchFamily="34" charset="0"/>
            </a:endParaRPr>
          </a:p>
        </p:txBody>
      </p:sp>
      <p:sp>
        <p:nvSpPr>
          <p:cNvPr id="392201" name="Rectangle 9"/>
          <p:cNvSpPr>
            <a:spLocks noChangeArrowheads="1"/>
          </p:cNvSpPr>
          <p:nvPr/>
        </p:nvSpPr>
        <p:spPr bwMode="auto">
          <a:xfrm>
            <a:off x="1447800" y="4648200"/>
            <a:ext cx="1600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fi-FI" sz="2400" b="1">
                <a:solidFill>
                  <a:srgbClr val="0000FF"/>
                </a:solidFill>
                <a:latin typeface="Arial Narrow" panose="020B0606020202030204" pitchFamily="34" charset="0"/>
              </a:rPr>
              <a:t>Accept or </a:t>
            </a:r>
          </a:p>
          <a:p>
            <a:pPr eaLnBrk="0" hangingPunct="0">
              <a:spcBef>
                <a:spcPct val="0"/>
              </a:spcBef>
              <a:buFontTx/>
              <a:buNone/>
            </a:pPr>
            <a:r>
              <a:rPr kumimoji="1" lang="fi-FI" sz="2400" b="1">
                <a:solidFill>
                  <a:srgbClr val="0000FF"/>
                </a:solidFill>
                <a:latin typeface="Arial Narrow" panose="020B0606020202030204" pitchFamily="34" charset="0"/>
              </a:rPr>
              <a:t>reject</a:t>
            </a:r>
            <a:endParaRPr kumimoji="1" lang="en-GB" sz="2400" b="1">
              <a:solidFill>
                <a:srgbClr val="0000FF"/>
              </a:solidFill>
              <a:latin typeface="Arial Narrow" panose="020B0606020202030204" pitchFamily="34" charset="0"/>
            </a:endParaRPr>
          </a:p>
        </p:txBody>
      </p:sp>
      <p:sp>
        <p:nvSpPr>
          <p:cNvPr id="392202" name="Rectangle 10"/>
          <p:cNvSpPr>
            <a:spLocks noChangeArrowheads="1"/>
          </p:cNvSpPr>
          <p:nvPr/>
        </p:nvSpPr>
        <p:spPr bwMode="auto">
          <a:xfrm>
            <a:off x="6781800" y="362267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kumimoji="1" lang="fi-FI" sz="2400" b="1">
                <a:solidFill>
                  <a:srgbClr val="333399"/>
                </a:solidFill>
                <a:latin typeface="Arial Narrow" panose="020B0606020202030204" pitchFamily="34" charset="0"/>
              </a:rPr>
              <a:t>Analyze</a:t>
            </a:r>
            <a:endParaRPr kumimoji="1" lang="en-GB" sz="2400" b="1">
              <a:solidFill>
                <a:srgbClr val="333399"/>
              </a:solidFill>
              <a:latin typeface="Arial Narrow" panose="020B0606020202030204" pitchFamily="34" charset="0"/>
            </a:endParaRPr>
          </a:p>
        </p:txBody>
      </p:sp>
      <p:cxnSp>
        <p:nvCxnSpPr>
          <p:cNvPr id="392203" name="AutoShape 11"/>
          <p:cNvCxnSpPr>
            <a:cxnSpLocks noChangeShapeType="1"/>
            <a:stCxn id="392202" idx="0"/>
          </p:cNvCxnSpPr>
          <p:nvPr/>
        </p:nvCxnSpPr>
        <p:spPr bwMode="auto">
          <a:xfrm flipV="1">
            <a:off x="7391400" y="2708275"/>
            <a:ext cx="0" cy="914400"/>
          </a:xfrm>
          <a:prstGeom prst="straightConnector1">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cxnSp>
      <p:sp>
        <p:nvSpPr>
          <p:cNvPr id="392204" name="Rectangle 12"/>
          <p:cNvSpPr>
            <a:spLocks noChangeArrowheads="1"/>
          </p:cNvSpPr>
          <p:nvPr/>
        </p:nvSpPr>
        <p:spPr bwMode="auto">
          <a:xfrm>
            <a:off x="3733800" y="3622675"/>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fi-FI" sz="2400" b="1">
                <a:solidFill>
                  <a:srgbClr val="333399"/>
                </a:solidFill>
                <a:latin typeface="Arial Narrow" panose="020B0606020202030204" pitchFamily="34" charset="0"/>
              </a:rPr>
              <a:t>Update ensemble</a:t>
            </a:r>
            <a:endParaRPr kumimoji="1" lang="en-GB" sz="2400" b="1">
              <a:solidFill>
                <a:srgbClr val="333399"/>
              </a:solidFill>
              <a:latin typeface="Arial Narrow" panose="020B0606020202030204" pitchFamily="34" charset="0"/>
            </a:endParaRPr>
          </a:p>
        </p:txBody>
      </p:sp>
      <p:cxnSp>
        <p:nvCxnSpPr>
          <p:cNvPr id="392205" name="AutoShape 13"/>
          <p:cNvCxnSpPr>
            <a:cxnSpLocks noChangeShapeType="1"/>
            <a:stCxn id="392204" idx="3"/>
            <a:endCxn id="392202" idx="1"/>
          </p:cNvCxnSpPr>
          <p:nvPr/>
        </p:nvCxnSpPr>
        <p:spPr bwMode="auto">
          <a:xfrm>
            <a:off x="6096000" y="3851275"/>
            <a:ext cx="685800" cy="0"/>
          </a:xfrm>
          <a:prstGeom prst="straightConnector1">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392206" name="AutoShape 14"/>
          <p:cNvCxnSpPr>
            <a:cxnSpLocks noChangeShapeType="1"/>
            <a:stCxn id="13318" idx="1"/>
            <a:endCxn id="392199" idx="0"/>
          </p:cNvCxnSpPr>
          <p:nvPr/>
        </p:nvCxnSpPr>
        <p:spPr bwMode="auto">
          <a:xfrm rot="10800000" flipV="1">
            <a:off x="2171700" y="1951038"/>
            <a:ext cx="1485900" cy="544512"/>
          </a:xfrm>
          <a:prstGeom prst="bentConnector2">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392207" name="AutoShape 15"/>
          <p:cNvCxnSpPr>
            <a:cxnSpLocks noChangeShapeType="1"/>
            <a:stCxn id="392199" idx="1"/>
            <a:endCxn id="392200" idx="0"/>
          </p:cNvCxnSpPr>
          <p:nvPr/>
        </p:nvCxnSpPr>
        <p:spPr bwMode="auto">
          <a:xfrm rot="10800000" flipV="1">
            <a:off x="952500" y="2906713"/>
            <a:ext cx="303213" cy="715962"/>
          </a:xfrm>
          <a:prstGeom prst="bentConnector2">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392208" name="AutoShape 16"/>
          <p:cNvCxnSpPr>
            <a:cxnSpLocks noChangeShapeType="1"/>
            <a:stCxn id="392200" idx="2"/>
            <a:endCxn id="392201" idx="1"/>
          </p:cNvCxnSpPr>
          <p:nvPr/>
        </p:nvCxnSpPr>
        <p:spPr bwMode="auto">
          <a:xfrm rot="16200000" flipH="1">
            <a:off x="892968" y="4504532"/>
            <a:ext cx="614363" cy="495300"/>
          </a:xfrm>
          <a:prstGeom prst="bentConnector2">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392209" name="AutoShape 17"/>
          <p:cNvCxnSpPr>
            <a:cxnSpLocks noChangeShapeType="1"/>
            <a:stCxn id="392201" idx="3"/>
            <a:endCxn id="392204" idx="2"/>
          </p:cNvCxnSpPr>
          <p:nvPr/>
        </p:nvCxnSpPr>
        <p:spPr bwMode="auto">
          <a:xfrm flipV="1">
            <a:off x="3048000" y="4079875"/>
            <a:ext cx="1866900" cy="979488"/>
          </a:xfrm>
          <a:prstGeom prst="bentConnector2">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392210" name="AutoShape 18"/>
          <p:cNvCxnSpPr>
            <a:cxnSpLocks noChangeShapeType="1"/>
            <a:stCxn id="392204" idx="0"/>
            <a:endCxn id="392199" idx="3"/>
          </p:cNvCxnSpPr>
          <p:nvPr/>
        </p:nvCxnSpPr>
        <p:spPr bwMode="auto">
          <a:xfrm rot="5400000" flipH="1">
            <a:off x="3643313" y="2351088"/>
            <a:ext cx="715962" cy="1827212"/>
          </a:xfrm>
          <a:prstGeom prst="bentConnector2">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392213" name="Text Box 21"/>
          <p:cNvSpPr txBox="1">
            <a:spLocks noChangeArrowheads="1"/>
          </p:cNvSpPr>
          <p:nvPr/>
        </p:nvSpPr>
        <p:spPr bwMode="auto">
          <a:xfrm>
            <a:off x="5181600" y="4340225"/>
            <a:ext cx="3505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fi-FI" sz="2400" b="1">
                <a:solidFill>
                  <a:srgbClr val="009900"/>
                </a:solidFill>
                <a:latin typeface="Arial Narrow" panose="020B0606020202030204" pitchFamily="34" charset="0"/>
              </a:rPr>
              <a:t>Yields ensemble averages, but no connection between microstates i and j in time</a:t>
            </a:r>
            <a:endParaRPr kumimoji="1" lang="en-GB" sz="2400" b="1">
              <a:solidFill>
                <a:srgbClr val="009900"/>
              </a:solidFill>
              <a:latin typeface="Arial Narrow" panose="020B0606020202030204" pitchFamily="34" charset="0"/>
            </a:endParaRPr>
          </a:p>
        </p:txBody>
      </p:sp>
      <p:sp>
        <p:nvSpPr>
          <p:cNvPr id="392214" name="Rectangle 22"/>
          <p:cNvSpPr>
            <a:spLocks noChangeArrowheads="1"/>
          </p:cNvSpPr>
          <p:nvPr/>
        </p:nvSpPr>
        <p:spPr bwMode="auto">
          <a:xfrm>
            <a:off x="3484563" y="2946400"/>
            <a:ext cx="1392237"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kumimoji="1" lang="fi-FI" sz="2000" b="1">
                <a:solidFill>
                  <a:srgbClr val="000000"/>
                </a:solidFill>
              </a:rPr>
              <a:t>~10</a:t>
            </a:r>
            <a:r>
              <a:rPr kumimoji="1" lang="fi-FI" sz="2000" b="1" baseline="30000">
                <a:solidFill>
                  <a:srgbClr val="000000"/>
                </a:solidFill>
              </a:rPr>
              <a:t>6</a:t>
            </a:r>
            <a:r>
              <a:rPr kumimoji="1" lang="fi-FI" sz="2000" b="1">
                <a:solidFill>
                  <a:srgbClr val="000000"/>
                </a:solidFill>
              </a:rPr>
              <a:t> steps</a:t>
            </a:r>
            <a:endParaRPr kumimoji="1" lang="en-US" sz="2000" b="1">
              <a:solidFill>
                <a:srgbClr val="000000"/>
              </a:solidFill>
            </a:endParaRPr>
          </a:p>
        </p:txBody>
      </p:sp>
      <p:sp>
        <p:nvSpPr>
          <p:cNvPr id="13335" name="Rectangle 23"/>
          <p:cNvSpPr>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4000" dirty="0">
                <a:solidFill>
                  <a:srgbClr val="FF0000"/>
                </a:solidFill>
              </a:rPr>
              <a:t>Metropolis Monte Carlo</a:t>
            </a:r>
          </a:p>
        </p:txBody>
      </p:sp>
      <p:sp>
        <p:nvSpPr>
          <p:cNvPr id="13336" name="Rectangle 24"/>
          <p:cNvSpPr>
            <a:spLocks noChangeArrowheads="1"/>
          </p:cNvSpPr>
          <p:nvPr/>
        </p:nvSpPr>
        <p:spPr bwMode="auto">
          <a:xfrm>
            <a:off x="4724400" y="1584325"/>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fi-FI" sz="2400" b="1">
                <a:solidFill>
                  <a:srgbClr val="FF0000"/>
                </a:solidFill>
                <a:latin typeface="Arial Narrow" panose="020B0606020202030204" pitchFamily="34" charset="0"/>
              </a:rPr>
              <a:t>Goal</a:t>
            </a:r>
            <a:endParaRPr kumimoji="1" lang="en-GB" sz="2400" b="1">
              <a:solidFill>
                <a:srgbClr val="FF0000"/>
              </a:solidFill>
              <a:latin typeface="Arial Narrow" panose="020B0606020202030204" pitchFamily="34" charset="0"/>
            </a:endParaRPr>
          </a:p>
        </p:txBody>
      </p:sp>
      <p:sp>
        <p:nvSpPr>
          <p:cNvPr id="29" name="Text Box 21"/>
          <p:cNvSpPr txBox="1">
            <a:spLocks noChangeArrowheads="1"/>
          </p:cNvSpPr>
          <p:nvPr/>
        </p:nvSpPr>
        <p:spPr bwMode="auto">
          <a:xfrm>
            <a:off x="685800" y="5635625"/>
            <a:ext cx="6248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kumimoji="1" lang="fi-FI" sz="2400" b="1" i="1" dirty="0">
                <a:solidFill>
                  <a:srgbClr val="FF0000"/>
                </a:solidFill>
                <a:latin typeface="Arial Narrow" panose="020B0606020202030204" pitchFamily="34" charset="0"/>
              </a:rPr>
              <a:t>How do we know when the MC has converged?</a:t>
            </a:r>
            <a:endParaRPr kumimoji="1" lang="en-GB" sz="2400" b="1" i="1" dirty="0">
              <a:solidFill>
                <a:srgbClr val="FF0000"/>
              </a:solidFill>
              <a:latin typeface="Arial Narrow" panose="020B0606020202030204" pitchFamily="34" charset="0"/>
            </a:endParaRPr>
          </a:p>
        </p:txBody>
      </p:sp>
      <p:sp>
        <p:nvSpPr>
          <p:cNvPr id="30" name="Text Box 21"/>
          <p:cNvSpPr txBox="1">
            <a:spLocks noChangeArrowheads="1"/>
          </p:cNvSpPr>
          <p:nvPr/>
        </p:nvSpPr>
        <p:spPr bwMode="auto">
          <a:xfrm>
            <a:off x="6248400" y="6015038"/>
            <a:ext cx="2667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kumimoji="1" lang="fi-FI" sz="2400" b="1" i="1" dirty="0">
                <a:solidFill>
                  <a:srgbClr val="0000FF"/>
                </a:solidFill>
                <a:latin typeface="Arial Narrow" panose="020B0606020202030204" pitchFamily="34" charset="0"/>
              </a:rPr>
              <a:t>Detailed balance!</a:t>
            </a:r>
            <a:endParaRPr kumimoji="1" lang="en-GB" sz="2400" b="1" i="1" dirty="0">
              <a:solidFill>
                <a:srgbClr val="0000FF"/>
              </a:solidFill>
              <a:latin typeface="Arial Narrow" panose="020B0606020202030204" pitchFamily="34" charset="0"/>
            </a:endParaRPr>
          </a:p>
        </p:txBody>
      </p:sp>
    </p:spTree>
    <p:extLst>
      <p:ext uri="{BB962C8B-B14F-4D97-AF65-F5344CB8AC3E}">
        <p14:creationId xmlns:p14="http://schemas.microsoft.com/office/powerpoint/2010/main" val="3084082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22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19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922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22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22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220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92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220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922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22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922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220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220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22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9" grpId="0"/>
      <p:bldP spid="392200" grpId="0"/>
      <p:bldP spid="392201" grpId="0"/>
      <p:bldP spid="392202" grpId="0"/>
      <p:bldP spid="392204" grpId="0"/>
      <p:bldP spid="392213" grpId="0"/>
      <p:bldP spid="392214" grpId="0" animBg="1"/>
      <p:bldP spid="29" grpId="0"/>
      <p:bldP spid="3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153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1536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B140C99-2860-4DE5-A637-82D58CE73FBA}" type="slidenum">
              <a:rPr lang="en-US" sz="1400">
                <a:solidFill>
                  <a:srgbClr val="000000"/>
                </a:solidFill>
              </a:rPr>
              <a:pPr>
                <a:spcBef>
                  <a:spcPct val="0"/>
                </a:spcBef>
                <a:buFontTx/>
                <a:buNone/>
              </a:pPr>
              <a:t>89</a:t>
            </a:fld>
            <a:endParaRPr lang="en-US" sz="1400">
              <a:solidFill>
                <a:srgbClr val="000000"/>
              </a:solidFill>
            </a:endParaRPr>
          </a:p>
        </p:txBody>
      </p:sp>
      <p:sp>
        <p:nvSpPr>
          <p:cNvPr id="15365" name="Rectangle 2"/>
          <p:cNvSpPr>
            <a:spLocks noGrp="1" noChangeArrowheads="1"/>
          </p:cNvSpPr>
          <p:nvPr>
            <p:ph type="title"/>
          </p:nvPr>
        </p:nvSpPr>
        <p:spPr>
          <a:xfrm>
            <a:off x="893763" y="-71438"/>
            <a:ext cx="7358062" cy="1366838"/>
          </a:xfrm>
        </p:spPr>
        <p:txBody>
          <a:bodyPr rIns="35713"/>
          <a:lstStyle/>
          <a:p>
            <a:pPr eaLnBrk="1" hangingPunct="1"/>
            <a:r>
              <a:rPr lang="en-US" sz="4000" dirty="0" smtClean="0">
                <a:solidFill>
                  <a:srgbClr val="FF0000"/>
                </a:solidFill>
              </a:rPr>
              <a:t>Detailed Balance</a:t>
            </a:r>
          </a:p>
        </p:txBody>
      </p:sp>
      <p:sp>
        <p:nvSpPr>
          <p:cNvPr id="432228" name="Rectangle 100"/>
          <p:cNvSpPr>
            <a:spLocks noGrp="1" noChangeArrowheads="1"/>
          </p:cNvSpPr>
          <p:nvPr>
            <p:ph type="body" sz="half" idx="1"/>
          </p:nvPr>
        </p:nvSpPr>
        <p:spPr>
          <a:xfrm>
            <a:off x="304800" y="1371600"/>
            <a:ext cx="8382000" cy="4648200"/>
          </a:xfrm>
          <a:noFill/>
        </p:spPr>
        <p:txBody>
          <a:bodyPr/>
          <a:lstStyle/>
          <a:p>
            <a:pPr eaLnBrk="1" hangingPunct="1"/>
            <a:r>
              <a:rPr lang="en-GB" sz="2400" dirty="0" smtClean="0">
                <a:solidFill>
                  <a:srgbClr val="009900"/>
                </a:solidFill>
              </a:rPr>
              <a:t>In equilibrium,</a:t>
            </a:r>
            <a:r>
              <a:rPr lang="en-GB" sz="2400" dirty="0" smtClean="0"/>
              <a:t> the rates between any two microstates must be equal</a:t>
            </a:r>
          </a:p>
          <a:p>
            <a:pPr eaLnBrk="1" hangingPunct="1"/>
            <a:endParaRPr lang="en-GB" sz="900" dirty="0" smtClean="0"/>
          </a:p>
          <a:p>
            <a:pPr algn="ctr" eaLnBrk="1" hangingPunct="1">
              <a:buFontTx/>
              <a:buNone/>
            </a:pPr>
            <a:r>
              <a:rPr lang="en-GB" sz="2400" dirty="0" err="1" smtClean="0">
                <a:latin typeface="Symbol" panose="05050102010706020507" pitchFamily="18" charset="2"/>
              </a:rPr>
              <a:t>G</a:t>
            </a:r>
            <a:r>
              <a:rPr lang="en-GB" sz="2400" baseline="-25000" dirty="0" err="1" smtClean="0"/>
              <a:t>i</a:t>
            </a:r>
            <a:r>
              <a:rPr lang="en-GB" sz="2400" dirty="0" smtClean="0"/>
              <a:t> 			</a:t>
            </a:r>
            <a:r>
              <a:rPr lang="en-GB" sz="2400" dirty="0" err="1" smtClean="0">
                <a:latin typeface="Symbol" panose="05050102010706020507" pitchFamily="18" charset="2"/>
              </a:rPr>
              <a:t>G</a:t>
            </a:r>
            <a:r>
              <a:rPr lang="en-GB" sz="2400" baseline="-25000" dirty="0" err="1" smtClean="0"/>
              <a:t>j</a:t>
            </a:r>
            <a:endParaRPr lang="en-GB" sz="900" dirty="0" smtClean="0"/>
          </a:p>
          <a:p>
            <a:pPr eaLnBrk="1" hangingPunct="1">
              <a:buFontTx/>
              <a:buNone/>
            </a:pPr>
            <a:endParaRPr lang="en-GB" sz="2400" dirty="0" smtClean="0"/>
          </a:p>
          <a:p>
            <a:pPr eaLnBrk="1" hangingPunct="1"/>
            <a:endParaRPr lang="en-GB" sz="900" dirty="0" smtClean="0"/>
          </a:p>
          <a:p>
            <a:pPr algn="ctr" eaLnBrk="1" hangingPunct="1">
              <a:buFontTx/>
              <a:buNone/>
            </a:pPr>
            <a:endParaRPr lang="en-GB" sz="2400" dirty="0" smtClean="0">
              <a:solidFill>
                <a:srgbClr val="009900"/>
              </a:solidFill>
            </a:endParaRPr>
          </a:p>
          <a:p>
            <a:pPr algn="ctr" eaLnBrk="1" hangingPunct="1">
              <a:buFontTx/>
              <a:buNone/>
            </a:pPr>
            <a:endParaRPr lang="en-GB" sz="2400" dirty="0" smtClean="0">
              <a:solidFill>
                <a:srgbClr val="009900"/>
              </a:solidFill>
            </a:endParaRPr>
          </a:p>
          <a:p>
            <a:pPr eaLnBrk="1" hangingPunct="1"/>
            <a:r>
              <a:rPr lang="en-GB" sz="2400" dirty="0" smtClean="0">
                <a:solidFill>
                  <a:srgbClr val="0000FF"/>
                </a:solidFill>
              </a:rPr>
              <a:t>Must be possible to maintain based on the move set</a:t>
            </a:r>
          </a:p>
          <a:p>
            <a:pPr eaLnBrk="1" hangingPunct="1"/>
            <a:r>
              <a:rPr lang="en-GB" sz="2400" dirty="0" smtClean="0">
                <a:solidFill>
                  <a:srgbClr val="0000FF"/>
                </a:solidFill>
              </a:rPr>
              <a:t>Provides a good “litmus test” for reaching equilibrium</a:t>
            </a:r>
          </a:p>
          <a:p>
            <a:pPr lvl="1" eaLnBrk="1" hangingPunct="1"/>
            <a:r>
              <a:rPr lang="en-GB" sz="2400" dirty="0" smtClean="0"/>
              <a:t>If detailed balance is not met, no steady state and equilibrium not reached</a:t>
            </a:r>
          </a:p>
        </p:txBody>
      </p:sp>
      <p:grpSp>
        <p:nvGrpSpPr>
          <p:cNvPr id="15367" name="Group 103"/>
          <p:cNvGrpSpPr>
            <a:grpSpLocks/>
          </p:cNvGrpSpPr>
          <p:nvPr/>
        </p:nvGrpSpPr>
        <p:grpSpPr bwMode="auto">
          <a:xfrm>
            <a:off x="4038600" y="2514600"/>
            <a:ext cx="914400" cy="152400"/>
            <a:chOff x="2496" y="1632"/>
            <a:chExt cx="576" cy="96"/>
          </a:xfrm>
        </p:grpSpPr>
        <p:sp>
          <p:nvSpPr>
            <p:cNvPr id="15370" name="Line 101"/>
            <p:cNvSpPr>
              <a:spLocks noChangeShapeType="1"/>
            </p:cNvSpPr>
            <p:nvPr/>
          </p:nvSpPr>
          <p:spPr bwMode="auto">
            <a:xfrm>
              <a:off x="2496" y="1632"/>
              <a:ext cx="576"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15371" name="Line 102"/>
            <p:cNvSpPr>
              <a:spLocks noChangeShapeType="1"/>
            </p:cNvSpPr>
            <p:nvPr/>
          </p:nvSpPr>
          <p:spPr bwMode="auto">
            <a:xfrm>
              <a:off x="2496" y="1728"/>
              <a:ext cx="576" cy="0"/>
            </a:xfrm>
            <a:prstGeom prst="line">
              <a:avLst/>
            </a:prstGeom>
            <a:noFill/>
            <a:ln w="19050">
              <a:solidFill>
                <a:schemeClr val="tx1"/>
              </a:solidFill>
              <a:round/>
              <a:headEnd type="triangle" w="lg" len="med"/>
              <a:tailEnd type="none" w="lg"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grpSp>
      <p:sp>
        <p:nvSpPr>
          <p:cNvPr id="15368" name="Rectangle 104"/>
          <p:cNvSpPr>
            <a:spLocks noChangeArrowheads="1"/>
          </p:cNvSpPr>
          <p:nvPr/>
        </p:nvSpPr>
        <p:spPr bwMode="auto">
          <a:xfrm>
            <a:off x="4298950" y="2038290"/>
            <a:ext cx="346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lang="en-GB" sz="2000" dirty="0" err="1" smtClean="0">
                <a:solidFill>
                  <a:srgbClr val="009900"/>
                </a:solidFill>
              </a:rPr>
              <a:t>r</a:t>
            </a:r>
            <a:r>
              <a:rPr lang="en-GB" sz="2000" baseline="-25000" dirty="0" err="1" smtClean="0">
                <a:solidFill>
                  <a:srgbClr val="009900"/>
                </a:solidFill>
              </a:rPr>
              <a:t>ij</a:t>
            </a:r>
            <a:endParaRPr lang="en-US" sz="2000" baseline="-25000" dirty="0">
              <a:solidFill>
                <a:srgbClr val="009900"/>
              </a:solidFill>
            </a:endParaRPr>
          </a:p>
        </p:txBody>
      </p:sp>
      <p:sp>
        <p:nvSpPr>
          <p:cNvPr id="15369" name="Rectangle 105"/>
          <p:cNvSpPr>
            <a:spLocks noChangeArrowheads="1"/>
          </p:cNvSpPr>
          <p:nvPr/>
        </p:nvSpPr>
        <p:spPr bwMode="auto">
          <a:xfrm>
            <a:off x="4298950" y="2617695"/>
            <a:ext cx="346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lang="en-GB" sz="2000" dirty="0" err="1" smtClean="0">
                <a:solidFill>
                  <a:srgbClr val="009900"/>
                </a:solidFill>
              </a:rPr>
              <a:t>r</a:t>
            </a:r>
            <a:r>
              <a:rPr lang="en-GB" sz="2000" baseline="-25000" dirty="0" err="1" smtClean="0">
                <a:solidFill>
                  <a:srgbClr val="009900"/>
                </a:solidFill>
              </a:rPr>
              <a:t>ji</a:t>
            </a:r>
            <a:endParaRPr lang="en-US" sz="2000" baseline="-25000" dirty="0">
              <a:solidFill>
                <a:srgbClr val="009900"/>
              </a:solidFill>
            </a:endParaRPr>
          </a:p>
        </p:txBody>
      </p:sp>
      <p:sp>
        <p:nvSpPr>
          <p:cNvPr id="3" name="Rectangle 2"/>
          <p:cNvSpPr/>
          <p:nvPr/>
        </p:nvSpPr>
        <p:spPr>
          <a:xfrm>
            <a:off x="2971800" y="3458147"/>
            <a:ext cx="918842" cy="461665"/>
          </a:xfrm>
          <a:prstGeom prst="rect">
            <a:avLst/>
          </a:prstGeom>
        </p:spPr>
        <p:txBody>
          <a:bodyPr wrap="none">
            <a:spAutoFit/>
          </a:bodyPr>
          <a:lstStyle/>
          <a:p>
            <a:r>
              <a:rPr lang="en-GB" sz="2400" dirty="0" err="1">
                <a:solidFill>
                  <a:srgbClr val="009900"/>
                </a:solidFill>
              </a:rPr>
              <a:t>r</a:t>
            </a:r>
            <a:r>
              <a:rPr lang="en-GB" sz="2400" baseline="-25000" dirty="0" err="1">
                <a:solidFill>
                  <a:srgbClr val="009900"/>
                </a:solidFill>
              </a:rPr>
              <a:t>ij</a:t>
            </a:r>
            <a:r>
              <a:rPr lang="en-GB" sz="2400" dirty="0">
                <a:solidFill>
                  <a:srgbClr val="009900"/>
                </a:solidFill>
              </a:rPr>
              <a:t> = </a:t>
            </a:r>
            <a:r>
              <a:rPr lang="en-GB" sz="2400" dirty="0" err="1">
                <a:solidFill>
                  <a:srgbClr val="009900"/>
                </a:solidFill>
              </a:rPr>
              <a:t>r</a:t>
            </a:r>
            <a:r>
              <a:rPr lang="en-GB" sz="2400" baseline="-25000" dirty="0" err="1">
                <a:solidFill>
                  <a:srgbClr val="009900"/>
                </a:solidFill>
              </a:rPr>
              <a:t>ji</a:t>
            </a:r>
            <a:endParaRPr lang="en-GB" sz="2400" baseline="-25000" dirty="0">
              <a:solidFill>
                <a:srgbClr val="009900"/>
              </a:solidFill>
            </a:endParaRPr>
          </a:p>
        </p:txBody>
      </p:sp>
      <p:grpSp>
        <p:nvGrpSpPr>
          <p:cNvPr id="6" name="Group 5"/>
          <p:cNvGrpSpPr/>
          <p:nvPr/>
        </p:nvGrpSpPr>
        <p:grpSpPr>
          <a:xfrm>
            <a:off x="3799891" y="3231498"/>
            <a:ext cx="1198962" cy="932607"/>
            <a:chOff x="3799891" y="3231498"/>
            <a:chExt cx="1198962" cy="932607"/>
          </a:xfrm>
        </p:grpSpPr>
        <mc:AlternateContent xmlns:mc="http://schemas.openxmlformats.org/markup-compatibility/2006" xmlns:a14="http://schemas.microsoft.com/office/drawing/2010/main">
          <mc:Choice Requires="a14">
            <p:sp>
              <p:nvSpPr>
                <p:cNvPr id="2" name="Rectangle 1"/>
                <p:cNvSpPr/>
                <p:nvPr/>
              </p:nvSpPr>
              <p:spPr>
                <a:xfrm>
                  <a:off x="3799891" y="3458147"/>
                  <a:ext cx="848309" cy="461665"/>
                </a:xfrm>
                <a:prstGeom prst="rect">
                  <a:avLst/>
                </a:prstGeom>
              </p:spPr>
              <p:txBody>
                <a:bodyPr wrap="none">
                  <a:spAutoFit/>
                </a:bodyPr>
                <a:lstStyle/>
                <a:p>
                  <a14:m>
                    <m:oMath xmlns:m="http://schemas.openxmlformats.org/officeDocument/2006/math">
                      <m:r>
                        <a:rPr lang="en-GB" sz="2400" i="1" smtClean="0">
                          <a:solidFill>
                            <a:srgbClr val="009900"/>
                          </a:solidFill>
                          <a:latin typeface="Cambria Math" panose="02040503050406030204" pitchFamily="18" charset="0"/>
                          <a:ea typeface="Cambria Math" panose="02040503050406030204" pitchFamily="18" charset="0"/>
                        </a:rPr>
                        <m:t>∝</m:t>
                      </m:r>
                      <m:r>
                        <a:rPr lang="en-US" sz="2400" b="0" i="1" smtClean="0">
                          <a:solidFill>
                            <a:srgbClr val="009900"/>
                          </a:solidFill>
                          <a:latin typeface="Cambria Math" panose="02040503050406030204" pitchFamily="18" charset="0"/>
                          <a:ea typeface="Cambria Math" panose="02040503050406030204" pitchFamily="18" charset="0"/>
                        </a:rPr>
                        <m:t> </m:t>
                      </m:r>
                    </m:oMath>
                  </a14:m>
                  <a:r>
                    <a:rPr lang="en-GB" sz="2400" dirty="0">
                      <a:solidFill>
                        <a:srgbClr val="009900"/>
                      </a:solidFill>
                    </a:rPr>
                    <a:t> </a:t>
                  </a:r>
                  <a:r>
                    <a:rPr lang="en-GB" sz="2400" dirty="0" smtClean="0">
                      <a:solidFill>
                        <a:srgbClr val="009900"/>
                      </a:solidFill>
                    </a:rPr>
                    <a:t>P</a:t>
                  </a:r>
                  <a:r>
                    <a:rPr lang="en-GB" sz="2400" baseline="-25000" dirty="0" smtClean="0">
                      <a:solidFill>
                        <a:srgbClr val="009900"/>
                      </a:solidFill>
                    </a:rPr>
                    <a:t>ij</a:t>
                  </a:r>
                  <a:endParaRPr lang="en-GB" sz="2400" baseline="-25000" dirty="0">
                    <a:solidFill>
                      <a:srgbClr val="0099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3799891" y="3458147"/>
                  <a:ext cx="848309" cy="461665"/>
                </a:xfrm>
                <a:prstGeom prst="rect">
                  <a:avLst/>
                </a:prstGeom>
                <a:blipFill rotWithShape="0">
                  <a:blip r:embed="rId2"/>
                  <a:stretch>
                    <a:fillRect t="-9211" r="-2857" b="-30263"/>
                  </a:stretch>
                </a:blipFill>
              </p:spPr>
              <p:txBody>
                <a:bodyPr/>
                <a:lstStyle/>
                <a:p>
                  <a:r>
                    <a:rPr lang="en-US">
                      <a:noFill/>
                    </a:rPr>
                    <a:t> </a:t>
                  </a:r>
                </a:p>
              </p:txBody>
            </p:sp>
          </mc:Fallback>
        </mc:AlternateContent>
        <p:grpSp>
          <p:nvGrpSpPr>
            <p:cNvPr id="5" name="Group 4"/>
            <p:cNvGrpSpPr/>
            <p:nvPr/>
          </p:nvGrpSpPr>
          <p:grpSpPr>
            <a:xfrm>
              <a:off x="4549590" y="3231498"/>
              <a:ext cx="449263" cy="932607"/>
              <a:chOff x="525462" y="2667000"/>
              <a:chExt cx="449263" cy="932607"/>
            </a:xfrm>
          </p:grpSpPr>
          <p:sp>
            <p:nvSpPr>
              <p:cNvPr id="16" name="Rectangle 6"/>
              <p:cNvSpPr>
                <a:spLocks noChangeArrowheads="1"/>
              </p:cNvSpPr>
              <p:nvPr/>
            </p:nvSpPr>
            <p:spPr bwMode="auto">
              <a:xfrm>
                <a:off x="547687" y="3142407"/>
                <a:ext cx="404813" cy="457200"/>
              </a:xfrm>
              <a:prstGeom prst="rect">
                <a:avLst/>
              </a:prstGeom>
              <a:noFill/>
              <a:ln w="9525">
                <a:noFill/>
                <a:miter lim="800000"/>
                <a:headEnd/>
                <a:tailEnd/>
              </a:ln>
              <a:effectLst/>
            </p:spPr>
            <p:txBody>
              <a:bodyPr wrap="none">
                <a:spAutoFit/>
              </a:bodyPr>
              <a:lstStyle/>
              <a:p>
                <a:pPr algn="l">
                  <a:defRPr/>
                </a:pPr>
                <a:r>
                  <a:rPr lang="en-US" sz="2400" dirty="0">
                    <a:solidFill>
                      <a:srgbClr val="009900"/>
                    </a:solidFill>
                    <a:effectLst>
                      <a:outerShdw blurRad="38100" dist="38100" dir="2700000" algn="tl">
                        <a:srgbClr val="C0C0C0"/>
                      </a:outerShdw>
                    </a:effectLst>
                    <a:latin typeface="Arial" charset="0"/>
                    <a:cs typeface="Arial" charset="0"/>
                  </a:rPr>
                  <a:t>N</a:t>
                </a:r>
                <a:endParaRPr lang="en-US" sz="2400" baseline="-25000" dirty="0">
                  <a:solidFill>
                    <a:srgbClr val="009900"/>
                  </a:solidFill>
                  <a:effectLst>
                    <a:outerShdw blurRad="38100" dist="38100" dir="2700000" algn="tl">
                      <a:srgbClr val="C0C0C0"/>
                    </a:outerShdw>
                  </a:effectLst>
                  <a:latin typeface="Arial" charset="0"/>
                  <a:cs typeface="Arial" charset="0"/>
                </a:endParaRPr>
              </a:p>
            </p:txBody>
          </p:sp>
          <p:sp>
            <p:nvSpPr>
              <p:cNvPr id="17" name="Line 7"/>
              <p:cNvSpPr>
                <a:spLocks noChangeShapeType="1"/>
              </p:cNvSpPr>
              <p:nvPr/>
            </p:nvSpPr>
            <p:spPr bwMode="auto">
              <a:xfrm>
                <a:off x="576262" y="3155575"/>
                <a:ext cx="347663"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a:solidFill>
                    <a:srgbClr val="000000"/>
                  </a:solidFill>
                </a:endParaRPr>
              </a:p>
            </p:txBody>
          </p:sp>
          <p:sp>
            <p:nvSpPr>
              <p:cNvPr id="18" name="Rectangle 8"/>
              <p:cNvSpPr>
                <a:spLocks noChangeArrowheads="1"/>
              </p:cNvSpPr>
              <p:nvPr/>
            </p:nvSpPr>
            <p:spPr bwMode="auto">
              <a:xfrm>
                <a:off x="525462" y="2667000"/>
                <a:ext cx="449263" cy="457200"/>
              </a:xfrm>
              <a:prstGeom prst="rect">
                <a:avLst/>
              </a:prstGeom>
              <a:noFill/>
              <a:ln w="9525">
                <a:noFill/>
                <a:miter lim="800000"/>
                <a:headEnd/>
                <a:tailEnd/>
              </a:ln>
              <a:effectLst/>
            </p:spPr>
            <p:txBody>
              <a:bodyPr wrap="none">
                <a:spAutoFit/>
              </a:bodyPr>
              <a:lstStyle/>
              <a:p>
                <a:pPr algn="l">
                  <a:defRPr/>
                </a:pPr>
                <a:r>
                  <a:rPr lang="en-US" sz="2400" dirty="0">
                    <a:solidFill>
                      <a:srgbClr val="009900"/>
                    </a:solidFill>
                    <a:effectLst>
                      <a:outerShdw blurRad="38100" dist="38100" dir="2700000" algn="tl">
                        <a:srgbClr val="C0C0C0"/>
                      </a:outerShdw>
                    </a:effectLst>
                    <a:latin typeface="Arial" charset="0"/>
                    <a:cs typeface="Arial" charset="0"/>
                  </a:rPr>
                  <a:t>N</a:t>
                </a:r>
                <a:r>
                  <a:rPr lang="en-US" sz="2400" baseline="-25000" dirty="0">
                    <a:solidFill>
                      <a:srgbClr val="009900"/>
                    </a:solidFill>
                    <a:effectLst>
                      <a:outerShdw blurRad="38100" dist="38100" dir="2700000" algn="tl">
                        <a:srgbClr val="C0C0C0"/>
                      </a:outerShdw>
                    </a:effectLst>
                    <a:latin typeface="Arial" charset="0"/>
                    <a:cs typeface="Arial" charset="0"/>
                  </a:rPr>
                  <a:t>i</a:t>
                </a:r>
              </a:p>
            </p:txBody>
          </p:sp>
        </p:grpSp>
      </p:grpSp>
      <p:grpSp>
        <p:nvGrpSpPr>
          <p:cNvPr id="7" name="Group 6"/>
          <p:cNvGrpSpPr/>
          <p:nvPr/>
        </p:nvGrpSpPr>
        <p:grpSpPr>
          <a:xfrm>
            <a:off x="4953000" y="3231498"/>
            <a:ext cx="1138168" cy="932607"/>
            <a:chOff x="4953000" y="3231498"/>
            <a:chExt cx="1138168" cy="932607"/>
          </a:xfrm>
        </p:grpSpPr>
        <p:sp>
          <p:nvSpPr>
            <p:cNvPr id="14" name="Rectangle 13"/>
            <p:cNvSpPr/>
            <p:nvPr/>
          </p:nvSpPr>
          <p:spPr>
            <a:xfrm>
              <a:off x="4953000" y="3458147"/>
              <a:ext cx="744114" cy="461665"/>
            </a:xfrm>
            <a:prstGeom prst="rect">
              <a:avLst/>
            </a:prstGeom>
          </p:spPr>
          <p:txBody>
            <a:bodyPr wrap="none">
              <a:spAutoFit/>
            </a:bodyPr>
            <a:lstStyle/>
            <a:p>
              <a:r>
                <a:rPr lang="en-GB" sz="2400" dirty="0" smtClean="0">
                  <a:solidFill>
                    <a:srgbClr val="009900"/>
                  </a:solidFill>
                </a:rPr>
                <a:t>= </a:t>
              </a:r>
              <a:r>
                <a:rPr lang="en-GB" sz="2400" dirty="0" err="1" smtClean="0">
                  <a:solidFill>
                    <a:srgbClr val="009900"/>
                  </a:solidFill>
                </a:rPr>
                <a:t>P</a:t>
              </a:r>
              <a:r>
                <a:rPr lang="en-GB" sz="2400" baseline="-25000" dirty="0" err="1" smtClean="0">
                  <a:solidFill>
                    <a:srgbClr val="009900"/>
                  </a:solidFill>
                </a:rPr>
                <a:t>ji</a:t>
              </a:r>
              <a:endParaRPr lang="en-GB" sz="2400" baseline="-25000" dirty="0">
                <a:solidFill>
                  <a:srgbClr val="009900"/>
                </a:solidFill>
              </a:endParaRPr>
            </a:p>
          </p:txBody>
        </p:sp>
        <p:grpSp>
          <p:nvGrpSpPr>
            <p:cNvPr id="20" name="Group 19"/>
            <p:cNvGrpSpPr/>
            <p:nvPr/>
          </p:nvGrpSpPr>
          <p:grpSpPr>
            <a:xfrm>
              <a:off x="5638800" y="3231498"/>
              <a:ext cx="452368" cy="932607"/>
              <a:chOff x="525462" y="2667000"/>
              <a:chExt cx="452368" cy="932607"/>
            </a:xfrm>
          </p:grpSpPr>
          <p:sp>
            <p:nvSpPr>
              <p:cNvPr id="21" name="Rectangle 6"/>
              <p:cNvSpPr>
                <a:spLocks noChangeArrowheads="1"/>
              </p:cNvSpPr>
              <p:nvPr/>
            </p:nvSpPr>
            <p:spPr bwMode="auto">
              <a:xfrm>
                <a:off x="547687" y="3142407"/>
                <a:ext cx="404813" cy="457200"/>
              </a:xfrm>
              <a:prstGeom prst="rect">
                <a:avLst/>
              </a:prstGeom>
              <a:noFill/>
              <a:ln w="9525">
                <a:noFill/>
                <a:miter lim="800000"/>
                <a:headEnd/>
                <a:tailEnd/>
              </a:ln>
              <a:effectLst/>
            </p:spPr>
            <p:txBody>
              <a:bodyPr wrap="none">
                <a:spAutoFit/>
              </a:bodyPr>
              <a:lstStyle/>
              <a:p>
                <a:pPr algn="l">
                  <a:defRPr/>
                </a:pPr>
                <a:r>
                  <a:rPr lang="en-US" sz="2400" dirty="0">
                    <a:solidFill>
                      <a:srgbClr val="009900"/>
                    </a:solidFill>
                    <a:effectLst>
                      <a:outerShdw blurRad="38100" dist="38100" dir="2700000" algn="tl">
                        <a:srgbClr val="C0C0C0"/>
                      </a:outerShdw>
                    </a:effectLst>
                    <a:latin typeface="Arial" charset="0"/>
                    <a:cs typeface="Arial" charset="0"/>
                  </a:rPr>
                  <a:t>N</a:t>
                </a:r>
                <a:endParaRPr lang="en-US" sz="2400" baseline="-25000" dirty="0">
                  <a:solidFill>
                    <a:srgbClr val="009900"/>
                  </a:solidFill>
                  <a:effectLst>
                    <a:outerShdw blurRad="38100" dist="38100" dir="2700000" algn="tl">
                      <a:srgbClr val="C0C0C0"/>
                    </a:outerShdw>
                  </a:effectLst>
                  <a:latin typeface="Arial" charset="0"/>
                  <a:cs typeface="Arial" charset="0"/>
                </a:endParaRPr>
              </a:p>
            </p:txBody>
          </p:sp>
          <p:sp>
            <p:nvSpPr>
              <p:cNvPr id="22" name="Line 7"/>
              <p:cNvSpPr>
                <a:spLocks noChangeShapeType="1"/>
              </p:cNvSpPr>
              <p:nvPr/>
            </p:nvSpPr>
            <p:spPr bwMode="auto">
              <a:xfrm>
                <a:off x="576262" y="3155575"/>
                <a:ext cx="347663"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a:lstStyle/>
              <a:p>
                <a:pPr algn="l" eaLnBrk="0" hangingPunct="0"/>
                <a:endParaRPr lang="en-US" sz="1800">
                  <a:solidFill>
                    <a:srgbClr val="000000"/>
                  </a:solidFill>
                </a:endParaRPr>
              </a:p>
            </p:txBody>
          </p:sp>
          <p:sp>
            <p:nvSpPr>
              <p:cNvPr id="23" name="Rectangle 8"/>
              <p:cNvSpPr>
                <a:spLocks noChangeArrowheads="1"/>
              </p:cNvSpPr>
              <p:nvPr/>
            </p:nvSpPr>
            <p:spPr bwMode="auto">
              <a:xfrm>
                <a:off x="525462" y="2667000"/>
                <a:ext cx="452368" cy="461665"/>
              </a:xfrm>
              <a:prstGeom prst="rect">
                <a:avLst/>
              </a:prstGeom>
              <a:noFill/>
              <a:ln w="9525">
                <a:noFill/>
                <a:miter lim="800000"/>
                <a:headEnd/>
                <a:tailEnd/>
              </a:ln>
              <a:effectLst/>
            </p:spPr>
            <p:txBody>
              <a:bodyPr wrap="none">
                <a:spAutoFit/>
              </a:bodyPr>
              <a:lstStyle/>
              <a:p>
                <a:pPr algn="l">
                  <a:defRPr/>
                </a:pPr>
                <a:r>
                  <a:rPr lang="en-US" sz="2400" dirty="0" err="1" smtClean="0">
                    <a:solidFill>
                      <a:srgbClr val="009900"/>
                    </a:solidFill>
                    <a:effectLst>
                      <a:outerShdw blurRad="38100" dist="38100" dir="2700000" algn="tl">
                        <a:srgbClr val="C0C0C0"/>
                      </a:outerShdw>
                    </a:effectLst>
                    <a:latin typeface="Arial" charset="0"/>
                    <a:cs typeface="Arial" charset="0"/>
                  </a:rPr>
                  <a:t>N</a:t>
                </a:r>
                <a:r>
                  <a:rPr lang="en-US" sz="2400" baseline="-25000" dirty="0" err="1" smtClean="0">
                    <a:solidFill>
                      <a:srgbClr val="009900"/>
                    </a:solidFill>
                    <a:effectLst>
                      <a:outerShdw blurRad="38100" dist="38100" dir="2700000" algn="tl">
                        <a:srgbClr val="C0C0C0"/>
                      </a:outerShdw>
                    </a:effectLst>
                    <a:latin typeface="Arial" charset="0"/>
                    <a:cs typeface="Arial" charset="0"/>
                  </a:rPr>
                  <a:t>j</a:t>
                </a:r>
                <a:endParaRPr lang="en-US" sz="2400" baseline="-25000" dirty="0">
                  <a:solidFill>
                    <a:srgbClr val="009900"/>
                  </a:solidFill>
                  <a:effectLst>
                    <a:outerShdw blurRad="38100" dist="38100" dir="2700000" algn="tl">
                      <a:srgbClr val="C0C0C0"/>
                    </a:outerShdw>
                  </a:effectLst>
                  <a:latin typeface="Arial" charset="0"/>
                  <a:cs typeface="Arial" charset="0"/>
                </a:endParaRPr>
              </a:p>
            </p:txBody>
          </p:sp>
        </p:grpSp>
      </p:grpSp>
      <p:sp>
        <p:nvSpPr>
          <p:cNvPr id="8" name="Rectangle 7"/>
          <p:cNvSpPr/>
          <p:nvPr/>
        </p:nvSpPr>
        <p:spPr bwMode="auto">
          <a:xfrm>
            <a:off x="4173070" y="3240463"/>
            <a:ext cx="1981200" cy="932607"/>
          </a:xfrm>
          <a:prstGeom prst="rect">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14487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2228">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222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222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225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4EEBF211-08D6-4BEF-8500-458DC268D25F}" type="slidenum">
              <a:rPr lang="en-US" sz="1400" smtClean="0"/>
              <a:pPr eaLnBrk="1" hangingPunct="1"/>
              <a:t>9</a:t>
            </a:fld>
            <a:endParaRPr lang="en-US" sz="1400" smtClean="0"/>
          </a:p>
        </p:txBody>
      </p:sp>
      <p:sp>
        <p:nvSpPr>
          <p:cNvPr id="22532" name="Rectangle 2"/>
          <p:cNvSpPr>
            <a:spLocks noChangeArrowheads="1"/>
          </p:cNvSpPr>
          <p:nvPr/>
        </p:nvSpPr>
        <p:spPr bwMode="auto">
          <a:xfrm>
            <a:off x="547688" y="4981575"/>
            <a:ext cx="791051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defTabSz="762000" latinLnBrk="1"/>
            <a:r>
              <a:rPr kumimoji="1" lang="en-US" altLang="ko-KR" sz="1800">
                <a:ea typeface="SimSun" pitchFamily="2" charset="-122"/>
              </a:rPr>
              <a:t>“The underlying physical laws necessary for the mathematical theory of a large part of physics and the whole of chemistry are thus completely known, and the difficulty is only that the exact application of these laws leads to equations much too complicated to be soluble.”   </a:t>
            </a:r>
            <a:r>
              <a:rPr kumimoji="1" lang="en-US" altLang="ko-KR" sz="1800">
                <a:solidFill>
                  <a:schemeClr val="accent2"/>
                </a:solidFill>
                <a:ea typeface="SimSun" pitchFamily="2" charset="-122"/>
              </a:rPr>
              <a:t>P.A.M. Dirac, 1929</a:t>
            </a:r>
          </a:p>
        </p:txBody>
      </p:sp>
      <p:sp>
        <p:nvSpPr>
          <p:cNvPr id="22533" name="Rectangle 3"/>
          <p:cNvSpPr>
            <a:spLocks noChangeArrowheads="1"/>
          </p:cNvSpPr>
          <p:nvPr/>
        </p:nvSpPr>
        <p:spPr bwMode="auto">
          <a:xfrm>
            <a:off x="2109788" y="304800"/>
            <a:ext cx="49006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l" defTabSz="762000" latinLnBrk="1"/>
            <a:r>
              <a:rPr kumimoji="1" lang="en-US" altLang="ko-KR" sz="4000">
                <a:solidFill>
                  <a:srgbClr val="FF0000"/>
                </a:solidFill>
                <a:ea typeface="SimSun" pitchFamily="2" charset="-122"/>
              </a:rPr>
              <a:t>Mechanical Regimes</a:t>
            </a:r>
          </a:p>
        </p:txBody>
      </p:sp>
      <p:sp>
        <p:nvSpPr>
          <p:cNvPr id="98309" name="Oval 5"/>
          <p:cNvSpPr>
            <a:spLocks noChangeArrowheads="1"/>
          </p:cNvSpPr>
          <p:nvPr/>
        </p:nvSpPr>
        <p:spPr bwMode="auto">
          <a:xfrm>
            <a:off x="4495800" y="2286000"/>
            <a:ext cx="2286000" cy="1066800"/>
          </a:xfrm>
          <a:prstGeom prst="ellipse">
            <a:avLst/>
          </a:prstGeom>
          <a:solidFill>
            <a:schemeClr val="bg1">
              <a:alpha val="50195"/>
            </a:schemeClr>
          </a:solidFill>
          <a:ln w="25400">
            <a:solidFill>
              <a:schemeClr val="accent2"/>
            </a:solidFill>
            <a:round/>
            <a:headEnd/>
            <a:tailEnd/>
          </a:ln>
        </p:spPr>
        <p:txBody>
          <a:bodyPr wrap="none" anchor="ctr"/>
          <a:lstStyle/>
          <a:p>
            <a:pPr algn="l" latinLnBrk="1"/>
            <a:endParaRPr lang="ko-KR" altLang="en-US" sz="1800">
              <a:latin typeface="Verdana" pitchFamily="34" charset="0"/>
              <a:ea typeface="Gulim" pitchFamily="34" charset="-127"/>
            </a:endParaRPr>
          </a:p>
        </p:txBody>
      </p:sp>
      <p:sp>
        <p:nvSpPr>
          <p:cNvPr id="98310" name="Oval 6"/>
          <p:cNvSpPr>
            <a:spLocks noChangeArrowheads="1"/>
          </p:cNvSpPr>
          <p:nvPr/>
        </p:nvSpPr>
        <p:spPr bwMode="auto">
          <a:xfrm>
            <a:off x="3365500" y="2832100"/>
            <a:ext cx="2501900" cy="2044700"/>
          </a:xfrm>
          <a:prstGeom prst="ellipse">
            <a:avLst/>
          </a:prstGeom>
          <a:solidFill>
            <a:schemeClr val="bg1">
              <a:alpha val="50195"/>
            </a:schemeClr>
          </a:solidFill>
          <a:ln w="12699">
            <a:solidFill>
              <a:schemeClr val="tx1"/>
            </a:solidFill>
            <a:round/>
            <a:headEnd/>
            <a:tailEnd/>
          </a:ln>
        </p:spPr>
        <p:txBody>
          <a:bodyPr wrap="none" anchor="ctr"/>
          <a:lstStyle/>
          <a:p>
            <a:pPr algn="l" latinLnBrk="1"/>
            <a:endParaRPr lang="ko-KR" altLang="en-US" sz="1800">
              <a:latin typeface="Verdana" pitchFamily="34" charset="0"/>
              <a:ea typeface="Gulim" pitchFamily="34" charset="-127"/>
            </a:endParaRPr>
          </a:p>
        </p:txBody>
      </p:sp>
      <p:grpSp>
        <p:nvGrpSpPr>
          <p:cNvPr id="2" name="Group 1"/>
          <p:cNvGrpSpPr/>
          <p:nvPr/>
        </p:nvGrpSpPr>
        <p:grpSpPr>
          <a:xfrm>
            <a:off x="3852863" y="1219200"/>
            <a:ext cx="1557337" cy="1557338"/>
            <a:chOff x="3852863" y="1219200"/>
            <a:chExt cx="1557337" cy="1557338"/>
          </a:xfrm>
        </p:grpSpPr>
        <p:sp>
          <p:nvSpPr>
            <p:cNvPr id="22534" name="Oval 4"/>
            <p:cNvSpPr>
              <a:spLocks noChangeArrowheads="1"/>
            </p:cNvSpPr>
            <p:nvPr/>
          </p:nvSpPr>
          <p:spPr bwMode="auto">
            <a:xfrm>
              <a:off x="3852863" y="1219200"/>
              <a:ext cx="1557337" cy="1557338"/>
            </a:xfrm>
            <a:prstGeom prst="ellipse">
              <a:avLst/>
            </a:prstGeom>
            <a:solidFill>
              <a:schemeClr val="bg1">
                <a:alpha val="50195"/>
              </a:schemeClr>
            </a:solidFill>
            <a:ln w="12699">
              <a:solidFill>
                <a:schemeClr val="tx1"/>
              </a:solidFill>
              <a:round/>
              <a:headEnd/>
              <a:tailEnd/>
            </a:ln>
          </p:spPr>
          <p:txBody>
            <a:bodyPr wrap="none" anchor="ctr"/>
            <a:lstStyle/>
            <a:p>
              <a:pPr algn="l" latinLnBrk="1"/>
              <a:endParaRPr lang="ko-KR" altLang="en-US" sz="1800">
                <a:latin typeface="Verdana" pitchFamily="34" charset="0"/>
                <a:ea typeface="Gulim" pitchFamily="34" charset="-127"/>
              </a:endParaRPr>
            </a:p>
          </p:txBody>
        </p:sp>
        <p:sp>
          <p:nvSpPr>
            <p:cNvPr id="22537" name="Rectangle 7"/>
            <p:cNvSpPr>
              <a:spLocks noChangeArrowheads="1"/>
            </p:cNvSpPr>
            <p:nvPr/>
          </p:nvSpPr>
          <p:spPr bwMode="auto">
            <a:xfrm>
              <a:off x="3944938" y="1676400"/>
              <a:ext cx="13985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latinLnBrk="1"/>
              <a:r>
                <a:rPr kumimoji="1" lang="en-US" altLang="ko-KR" sz="2000" dirty="0">
                  <a:ea typeface="SimSun" pitchFamily="2" charset="-122"/>
                </a:rPr>
                <a:t>Quantum </a:t>
              </a:r>
            </a:p>
            <a:p>
              <a:pPr defTabSz="762000" latinLnBrk="1"/>
              <a:r>
                <a:rPr kumimoji="1" lang="en-US" altLang="ko-KR" sz="2000" dirty="0">
                  <a:ea typeface="SimSun" pitchFamily="2" charset="-122"/>
                </a:rPr>
                <a:t>Mechanics</a:t>
              </a:r>
            </a:p>
          </p:txBody>
        </p:sp>
      </p:grpSp>
      <p:sp>
        <p:nvSpPr>
          <p:cNvPr id="98312" name="Rectangle 8"/>
          <p:cNvSpPr>
            <a:spLocks noChangeArrowheads="1"/>
          </p:cNvSpPr>
          <p:nvPr/>
        </p:nvSpPr>
        <p:spPr bwMode="auto">
          <a:xfrm>
            <a:off x="3898900" y="3717925"/>
            <a:ext cx="1447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defTabSz="762000" latinLnBrk="1"/>
            <a:r>
              <a:rPr kumimoji="1" lang="en-US" altLang="ko-KR" sz="2000">
                <a:ea typeface="SimSun" pitchFamily="2" charset="-122"/>
              </a:rPr>
              <a:t>Classical Mechanics</a:t>
            </a:r>
          </a:p>
        </p:txBody>
      </p:sp>
      <p:sp>
        <p:nvSpPr>
          <p:cNvPr id="98315" name="Rectangle 7"/>
          <p:cNvSpPr>
            <a:spLocks noChangeArrowheads="1"/>
          </p:cNvSpPr>
          <p:nvPr/>
        </p:nvSpPr>
        <p:spPr bwMode="auto">
          <a:xfrm>
            <a:off x="5002213" y="2422525"/>
            <a:ext cx="13985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latinLnBrk="1"/>
            <a:r>
              <a:rPr kumimoji="1" lang="en-US" altLang="ko-KR" sz="2000">
                <a:solidFill>
                  <a:schemeClr val="accent2"/>
                </a:solidFill>
                <a:ea typeface="SimSun" pitchFamily="2" charset="-122"/>
              </a:rPr>
              <a:t>Statistical </a:t>
            </a:r>
          </a:p>
          <a:p>
            <a:pPr defTabSz="762000" latinLnBrk="1"/>
            <a:r>
              <a:rPr kumimoji="1" lang="en-US" altLang="ko-KR" sz="2000">
                <a:solidFill>
                  <a:schemeClr val="accent2"/>
                </a:solidFill>
                <a:ea typeface="SimSun" pitchFamily="2" charset="-122"/>
              </a:rPr>
              <a:t>Mechanics</a:t>
            </a:r>
          </a:p>
        </p:txBody>
      </p:sp>
      <p:sp>
        <p:nvSpPr>
          <p:cNvPr id="98316" name="Oval 5"/>
          <p:cNvSpPr>
            <a:spLocks noChangeArrowheads="1"/>
          </p:cNvSpPr>
          <p:nvPr/>
        </p:nvSpPr>
        <p:spPr bwMode="auto">
          <a:xfrm>
            <a:off x="2895600" y="2286000"/>
            <a:ext cx="2286000" cy="2133600"/>
          </a:xfrm>
          <a:prstGeom prst="ellipse">
            <a:avLst/>
          </a:prstGeom>
          <a:solidFill>
            <a:schemeClr val="bg1">
              <a:alpha val="50195"/>
            </a:schemeClr>
          </a:solidFill>
          <a:ln w="25400">
            <a:solidFill>
              <a:schemeClr val="accent2"/>
            </a:solidFill>
            <a:round/>
            <a:headEnd/>
            <a:tailEnd/>
          </a:ln>
        </p:spPr>
        <p:txBody>
          <a:bodyPr wrap="none" anchor="ctr"/>
          <a:lstStyle/>
          <a:p>
            <a:pPr algn="l" latinLnBrk="1"/>
            <a:endParaRPr lang="ko-KR" altLang="en-US" sz="1800">
              <a:solidFill>
                <a:schemeClr val="accent2"/>
              </a:solidFill>
              <a:latin typeface="Verdana" pitchFamily="34" charset="0"/>
              <a:ea typeface="Gulim" pitchFamily="34" charset="-127"/>
            </a:endParaRPr>
          </a:p>
        </p:txBody>
      </p:sp>
      <p:sp>
        <p:nvSpPr>
          <p:cNvPr id="98317" name="Rectangle 7"/>
          <p:cNvSpPr>
            <a:spLocks noChangeArrowheads="1"/>
          </p:cNvSpPr>
          <p:nvPr/>
        </p:nvSpPr>
        <p:spPr bwMode="auto">
          <a:xfrm>
            <a:off x="3352800" y="2955925"/>
            <a:ext cx="1398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latinLnBrk="1"/>
            <a:r>
              <a:rPr kumimoji="1" lang="en-US" altLang="ko-KR" sz="2000">
                <a:solidFill>
                  <a:schemeClr val="accent2"/>
                </a:solidFill>
                <a:ea typeface="SimSun" pitchFamily="2" charset="-122"/>
              </a:rPr>
              <a:t>Molecular </a:t>
            </a:r>
          </a:p>
          <a:p>
            <a:pPr defTabSz="762000" latinLnBrk="1"/>
            <a:r>
              <a:rPr kumimoji="1" lang="en-US" altLang="ko-KR" sz="2000">
                <a:solidFill>
                  <a:schemeClr val="accent2"/>
                </a:solidFill>
                <a:ea typeface="SimSun" pitchFamily="2" charset="-122"/>
              </a:rPr>
              <a:t>Mechanics</a:t>
            </a:r>
          </a:p>
        </p:txBody>
      </p:sp>
      <p:sp>
        <p:nvSpPr>
          <p:cNvPr id="98318" name="Rectangle 14"/>
          <p:cNvSpPr>
            <a:spLocks noChangeArrowheads="1"/>
          </p:cNvSpPr>
          <p:nvPr/>
        </p:nvSpPr>
        <p:spPr bwMode="auto">
          <a:xfrm>
            <a:off x="6705600" y="1828800"/>
            <a:ext cx="22860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kumimoji="1" lang="en-US" altLang="ko-KR" sz="2000">
                <a:solidFill>
                  <a:schemeClr val="accent2"/>
                </a:solidFill>
                <a:ea typeface="Gulim" pitchFamily="34" charset="-127"/>
              </a:rPr>
              <a:t>Ties microscopic quantities to macroscopic quantities in either regime using statistics</a:t>
            </a:r>
            <a:endParaRPr kumimoji="1" lang="en-US" sz="2000">
              <a:solidFill>
                <a:schemeClr val="accent2"/>
              </a:solidFill>
            </a:endParaRPr>
          </a:p>
        </p:txBody>
      </p:sp>
      <p:sp>
        <p:nvSpPr>
          <p:cNvPr id="98319" name="Line 15"/>
          <p:cNvSpPr>
            <a:spLocks noChangeShapeType="1"/>
          </p:cNvSpPr>
          <p:nvPr/>
        </p:nvSpPr>
        <p:spPr bwMode="auto">
          <a:xfrm flipH="1">
            <a:off x="6477000" y="2057400"/>
            <a:ext cx="381000" cy="381000"/>
          </a:xfrm>
          <a:prstGeom prst="line">
            <a:avLst/>
          </a:prstGeom>
          <a:noFill/>
          <a:ln w="25400">
            <a:solidFill>
              <a:schemeClr val="accent2"/>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98320" name="Rectangle 16"/>
          <p:cNvSpPr>
            <a:spLocks noChangeArrowheads="1"/>
          </p:cNvSpPr>
          <p:nvPr/>
        </p:nvSpPr>
        <p:spPr bwMode="auto">
          <a:xfrm>
            <a:off x="457200" y="2498725"/>
            <a:ext cx="22860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kumimoji="1" lang="en-US" altLang="ko-KR" sz="2000">
                <a:solidFill>
                  <a:schemeClr val="accent2"/>
                </a:solidFill>
                <a:ea typeface="Gulim" pitchFamily="34" charset="-127"/>
              </a:rPr>
              <a:t>Describes molecular systems as mathematical models using the appropriate mechanics for the problem at hand</a:t>
            </a:r>
            <a:endParaRPr kumimoji="1" lang="en-US" sz="2000">
              <a:solidFill>
                <a:schemeClr val="accent2"/>
              </a:solidFill>
            </a:endParaRPr>
          </a:p>
        </p:txBody>
      </p:sp>
      <p:sp>
        <p:nvSpPr>
          <p:cNvPr id="98321" name="Line 17"/>
          <p:cNvSpPr>
            <a:spLocks noChangeShapeType="1"/>
          </p:cNvSpPr>
          <p:nvPr/>
        </p:nvSpPr>
        <p:spPr bwMode="auto">
          <a:xfrm>
            <a:off x="2286000" y="2743200"/>
            <a:ext cx="609600" cy="76200"/>
          </a:xfrm>
          <a:prstGeom prst="line">
            <a:avLst/>
          </a:prstGeom>
          <a:noFill/>
          <a:ln w="25400">
            <a:solidFill>
              <a:schemeClr val="accent2"/>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98322" name="Oval 4"/>
          <p:cNvSpPr>
            <a:spLocks noChangeArrowheads="1"/>
          </p:cNvSpPr>
          <p:nvPr/>
        </p:nvSpPr>
        <p:spPr bwMode="auto">
          <a:xfrm>
            <a:off x="4495800" y="2667000"/>
            <a:ext cx="609600" cy="609600"/>
          </a:xfrm>
          <a:prstGeom prst="ellipse">
            <a:avLst/>
          </a:prstGeom>
          <a:solidFill>
            <a:schemeClr val="bg1">
              <a:alpha val="50195"/>
            </a:schemeClr>
          </a:solidFill>
          <a:ln w="31750">
            <a:solidFill>
              <a:srgbClr val="FF0000"/>
            </a:solidFill>
            <a:round/>
            <a:headEnd/>
            <a:tailEnd/>
          </a:ln>
        </p:spPr>
        <p:txBody>
          <a:bodyPr wrap="none" anchor="ctr"/>
          <a:lstStyle/>
          <a:p>
            <a:pPr algn="l" latinLnBrk="1"/>
            <a:endParaRPr lang="ko-KR" altLang="en-US" sz="1800">
              <a:latin typeface="Verdana" pitchFamily="34" charset="0"/>
              <a:ea typeface="Gulim" pitchFamily="34" charset="-127"/>
            </a:endParaRPr>
          </a:p>
        </p:txBody>
      </p:sp>
      <p:sp>
        <p:nvSpPr>
          <p:cNvPr id="98323" name="Rectangle 19"/>
          <p:cNvSpPr>
            <a:spLocks noChangeArrowheads="1"/>
          </p:cNvSpPr>
          <p:nvPr/>
        </p:nvSpPr>
        <p:spPr bwMode="auto">
          <a:xfrm>
            <a:off x="304800" y="1524000"/>
            <a:ext cx="314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kumimoji="1" lang="en-US" altLang="ko-KR" sz="2000">
                <a:solidFill>
                  <a:srgbClr val="FF0000"/>
                </a:solidFill>
                <a:ea typeface="Gulim" pitchFamily="34" charset="-127"/>
              </a:rPr>
              <a:t>We’ll focus on this regime!</a:t>
            </a:r>
            <a:endParaRPr kumimoji="1" lang="en-US" sz="2000">
              <a:solidFill>
                <a:srgbClr val="FF0000"/>
              </a:solidFill>
            </a:endParaRPr>
          </a:p>
        </p:txBody>
      </p:sp>
      <p:sp>
        <p:nvSpPr>
          <p:cNvPr id="98324" name="Line 20"/>
          <p:cNvSpPr>
            <a:spLocks noChangeShapeType="1"/>
          </p:cNvSpPr>
          <p:nvPr/>
        </p:nvSpPr>
        <p:spPr bwMode="auto">
          <a:xfrm>
            <a:off x="3352800" y="1828800"/>
            <a:ext cx="1447800" cy="1143000"/>
          </a:xfrm>
          <a:prstGeom prst="line">
            <a:avLst/>
          </a:prstGeom>
          <a:noFill/>
          <a:ln w="38100">
            <a:solidFill>
              <a:srgbClr val="FF0000"/>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Tree>
    <p:extLst>
      <p:ext uri="{BB962C8B-B14F-4D97-AF65-F5344CB8AC3E}">
        <p14:creationId xmlns:p14="http://schemas.microsoft.com/office/powerpoint/2010/main" val="13436600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3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83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3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3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3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83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3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3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83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83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83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animBg="1"/>
      <p:bldP spid="98310" grpId="0" animBg="1"/>
      <p:bldP spid="98312" grpId="0"/>
      <p:bldP spid="98315" grpId="0"/>
      <p:bldP spid="98316" grpId="0" animBg="1"/>
      <p:bldP spid="98317" grpId="0"/>
      <p:bldP spid="98318" grpId="0"/>
      <p:bldP spid="98319" grpId="0" animBg="1"/>
      <p:bldP spid="98320" grpId="0"/>
      <p:bldP spid="98321" grpId="0" animBg="1"/>
      <p:bldP spid="98322" grpId="0" animBg="1"/>
      <p:bldP spid="98323" grpId="0"/>
      <p:bldP spid="983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1638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1638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19865FC-2EEF-471D-BADC-007935156C7B}" type="slidenum">
              <a:rPr lang="en-US" sz="1400">
                <a:solidFill>
                  <a:srgbClr val="000000"/>
                </a:solidFill>
              </a:rPr>
              <a:pPr>
                <a:spcBef>
                  <a:spcPct val="0"/>
                </a:spcBef>
                <a:buFontTx/>
                <a:buNone/>
              </a:pPr>
              <a:t>90</a:t>
            </a:fld>
            <a:endParaRPr lang="en-US" sz="1400">
              <a:solidFill>
                <a:srgbClr val="000000"/>
              </a:solidFill>
            </a:endParaRPr>
          </a:p>
        </p:txBody>
      </p:sp>
      <p:sp>
        <p:nvSpPr>
          <p:cNvPr id="428035" name="Rectangle 3"/>
          <p:cNvSpPr>
            <a:spLocks noGrp="1" noChangeArrowheads="1"/>
          </p:cNvSpPr>
          <p:nvPr>
            <p:ph type="body" idx="1"/>
          </p:nvPr>
        </p:nvSpPr>
        <p:spPr>
          <a:xfrm>
            <a:off x="4343400" y="1600200"/>
            <a:ext cx="4343400" cy="4525963"/>
          </a:xfrm>
        </p:spPr>
        <p:txBody>
          <a:bodyPr/>
          <a:lstStyle/>
          <a:p>
            <a:pPr eaLnBrk="1" hangingPunct="1">
              <a:spcAft>
                <a:spcPct val="20000"/>
              </a:spcAft>
            </a:pPr>
            <a:r>
              <a:rPr lang="en-US" sz="2400" smtClean="0">
                <a:solidFill>
                  <a:srgbClr val="FF0000"/>
                </a:solidFill>
              </a:rPr>
              <a:t>At higher T</a:t>
            </a:r>
            <a:r>
              <a:rPr lang="en-US" sz="2400" smtClean="0"/>
              <a:t>, there is more ambient energy (larger kT) to help the molecule jump to higher energy microstates</a:t>
            </a:r>
          </a:p>
          <a:p>
            <a:pPr eaLnBrk="1" hangingPunct="1">
              <a:spcAft>
                <a:spcPct val="20000"/>
              </a:spcAft>
            </a:pPr>
            <a:r>
              <a:rPr lang="en-US" sz="2400" smtClean="0">
                <a:solidFill>
                  <a:srgbClr val="0000FF"/>
                </a:solidFill>
              </a:rPr>
              <a:t>At lower T</a:t>
            </a:r>
            <a:r>
              <a:rPr lang="en-US" sz="2400" smtClean="0"/>
              <a:t>, less ambient energy means less likelihood of jumping to high energy microstates</a:t>
            </a:r>
          </a:p>
          <a:p>
            <a:pPr eaLnBrk="1" hangingPunct="1">
              <a:spcAft>
                <a:spcPct val="20000"/>
              </a:spcAft>
            </a:pPr>
            <a:r>
              <a:rPr lang="en-US" sz="2400" smtClean="0">
                <a:solidFill>
                  <a:srgbClr val="009900"/>
                </a:solidFill>
              </a:rPr>
              <a:t>The “move set” also determines the acceptance probabilities</a:t>
            </a:r>
          </a:p>
        </p:txBody>
      </p:sp>
      <p:grpSp>
        <p:nvGrpSpPr>
          <p:cNvPr id="16390" name="Group 6"/>
          <p:cNvGrpSpPr>
            <a:grpSpLocks/>
          </p:cNvGrpSpPr>
          <p:nvPr/>
        </p:nvGrpSpPr>
        <p:grpSpPr bwMode="auto">
          <a:xfrm>
            <a:off x="533400" y="2917825"/>
            <a:ext cx="3505200" cy="3178175"/>
            <a:chOff x="528" y="1680"/>
            <a:chExt cx="2112" cy="1915"/>
          </a:xfrm>
        </p:grpSpPr>
        <p:pic>
          <p:nvPicPr>
            <p:cNvPr id="16395" name="Picture 4"/>
            <p:cNvPicPr>
              <a:picLocks noChangeAspect="1" noChangeArrowheads="1"/>
            </p:cNvPicPr>
            <p:nvPr/>
          </p:nvPicPr>
          <p:blipFill>
            <a:blip r:embed="rId2">
              <a:extLst>
                <a:ext uri="{28A0092B-C50C-407E-A947-70E740481C1C}">
                  <a14:useLocalDpi xmlns:a14="http://schemas.microsoft.com/office/drawing/2010/main" val="0"/>
                </a:ext>
              </a:extLst>
            </a:blip>
            <a:srcRect l="19278" t="37540" r="33292" b="18848"/>
            <a:stretch>
              <a:fillRect/>
            </a:stretch>
          </p:blipFill>
          <p:spPr bwMode="auto">
            <a:xfrm>
              <a:off x="528" y="1680"/>
              <a:ext cx="2112" cy="1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5"/>
            <p:cNvPicPr>
              <a:picLocks noChangeAspect="1" noChangeArrowheads="1"/>
            </p:cNvPicPr>
            <p:nvPr/>
          </p:nvPicPr>
          <p:blipFill>
            <a:blip r:embed="rId2">
              <a:extLst>
                <a:ext uri="{28A0092B-C50C-407E-A947-70E740481C1C}">
                  <a14:useLocalDpi xmlns:a14="http://schemas.microsoft.com/office/drawing/2010/main" val="0"/>
                </a:ext>
              </a:extLst>
            </a:blip>
            <a:srcRect l="68864" t="37540" r="19278" b="51529"/>
            <a:stretch>
              <a:fillRect/>
            </a:stretch>
          </p:blipFill>
          <p:spPr bwMode="auto">
            <a:xfrm>
              <a:off x="1920" y="1872"/>
              <a:ext cx="5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1" name="Rectangle 7"/>
          <p:cNvSpPr>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4000" dirty="0">
                <a:solidFill>
                  <a:srgbClr val="FF0000"/>
                </a:solidFill>
              </a:rPr>
              <a:t>Metropolis Monte Carlo</a:t>
            </a:r>
          </a:p>
        </p:txBody>
      </p:sp>
      <p:sp>
        <p:nvSpPr>
          <p:cNvPr id="16392" name="Rectangle 8"/>
          <p:cNvSpPr>
            <a:spLocks noChangeArrowheads="1"/>
          </p:cNvSpPr>
          <p:nvPr/>
        </p:nvSpPr>
        <p:spPr bwMode="auto">
          <a:xfrm>
            <a:off x="609600" y="1600200"/>
            <a:ext cx="3581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r>
              <a:rPr lang="en-US" sz="2400" dirty="0">
                <a:solidFill>
                  <a:srgbClr val="009900"/>
                </a:solidFill>
              </a:rPr>
              <a:t>The acceptance probability is a function of T</a:t>
            </a:r>
          </a:p>
        </p:txBody>
      </p:sp>
      <p:sp>
        <p:nvSpPr>
          <p:cNvPr id="428041" name="Line 9"/>
          <p:cNvSpPr>
            <a:spLocks noChangeShapeType="1"/>
          </p:cNvSpPr>
          <p:nvPr/>
        </p:nvSpPr>
        <p:spPr bwMode="auto">
          <a:xfrm>
            <a:off x="1600200" y="3886200"/>
            <a:ext cx="0" cy="381000"/>
          </a:xfrm>
          <a:prstGeom prst="line">
            <a:avLst/>
          </a:prstGeom>
          <a:noFill/>
          <a:ln w="3175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428042" name="Line 10"/>
          <p:cNvSpPr>
            <a:spLocks noChangeShapeType="1"/>
          </p:cNvSpPr>
          <p:nvPr/>
        </p:nvSpPr>
        <p:spPr bwMode="auto">
          <a:xfrm flipV="1">
            <a:off x="1600200" y="5181600"/>
            <a:ext cx="0" cy="381000"/>
          </a:xfrm>
          <a:prstGeom prst="line">
            <a:avLst/>
          </a:prstGeom>
          <a:noFill/>
          <a:ln w="31750">
            <a:solidFill>
              <a:srgbClr val="0000FF"/>
            </a:solidFill>
            <a:round/>
            <a:headEnd/>
            <a:tailEnd type="triangle" w="lg"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Tree>
    <p:extLst>
      <p:ext uri="{BB962C8B-B14F-4D97-AF65-F5344CB8AC3E}">
        <p14:creationId xmlns:p14="http://schemas.microsoft.com/office/powerpoint/2010/main" val="207141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80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2803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80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28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41" grpId="0" animBg="1"/>
      <p:bldP spid="42804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1741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1741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F568B29-4A61-4239-961E-DC2731A3667F}" type="slidenum">
              <a:rPr lang="en-US" sz="1400">
                <a:solidFill>
                  <a:srgbClr val="000000"/>
                </a:solidFill>
              </a:rPr>
              <a:pPr>
                <a:spcBef>
                  <a:spcPct val="0"/>
                </a:spcBef>
                <a:buFontTx/>
                <a:buNone/>
              </a:pPr>
              <a:t>91</a:t>
            </a:fld>
            <a:endParaRPr lang="en-US" sz="1400">
              <a:solidFill>
                <a:srgbClr val="000000"/>
              </a:solidFill>
            </a:endParaRPr>
          </a:p>
        </p:txBody>
      </p:sp>
      <p:sp>
        <p:nvSpPr>
          <p:cNvPr id="17413" name="Freeform 3"/>
          <p:cNvSpPr>
            <a:spLocks/>
          </p:cNvSpPr>
          <p:nvPr/>
        </p:nvSpPr>
        <p:spPr bwMode="auto">
          <a:xfrm>
            <a:off x="1497013" y="1914525"/>
            <a:ext cx="4446587" cy="3200400"/>
          </a:xfrm>
          <a:custGeom>
            <a:avLst/>
            <a:gdLst>
              <a:gd name="T0" fmla="*/ 0 w 2798"/>
              <a:gd name="T1" fmla="*/ 2147483646 h 3134"/>
              <a:gd name="T2" fmla="*/ 2147483646 w 2798"/>
              <a:gd name="T3" fmla="*/ 2147483646 h 3134"/>
              <a:gd name="T4" fmla="*/ 2147483646 w 2798"/>
              <a:gd name="T5" fmla="*/ 2147483646 h 3134"/>
              <a:gd name="T6" fmla="*/ 2147483646 w 2798"/>
              <a:gd name="T7" fmla="*/ 2147483646 h 3134"/>
              <a:gd name="T8" fmla="*/ 2147483646 w 2798"/>
              <a:gd name="T9" fmla="*/ 2147483646 h 3134"/>
              <a:gd name="T10" fmla="*/ 2147483646 w 2798"/>
              <a:gd name="T11" fmla="*/ 2147483646 h 3134"/>
              <a:gd name="T12" fmla="*/ 2147483646 w 2798"/>
              <a:gd name="T13" fmla="*/ 2147483646 h 3134"/>
              <a:gd name="T14" fmla="*/ 2147483646 w 2798"/>
              <a:gd name="T15" fmla="*/ 0 h 3134"/>
              <a:gd name="T16" fmla="*/ 0 60000 65536"/>
              <a:gd name="T17" fmla="*/ 0 60000 65536"/>
              <a:gd name="T18" fmla="*/ 0 60000 65536"/>
              <a:gd name="T19" fmla="*/ 0 60000 65536"/>
              <a:gd name="T20" fmla="*/ 0 60000 65536"/>
              <a:gd name="T21" fmla="*/ 0 60000 65536"/>
              <a:gd name="T22" fmla="*/ 0 60000 65536"/>
              <a:gd name="T23" fmla="*/ 0 60000 65536"/>
              <a:gd name="T24" fmla="*/ 0 w 2798"/>
              <a:gd name="T25" fmla="*/ 0 h 3134"/>
              <a:gd name="T26" fmla="*/ 2798 w 2798"/>
              <a:gd name="T27" fmla="*/ 3134 h 3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98" h="3134">
                <a:moveTo>
                  <a:pt x="0" y="42"/>
                </a:moveTo>
                <a:cubicBezTo>
                  <a:pt x="52" y="387"/>
                  <a:pt x="158" y="1920"/>
                  <a:pt x="305" y="2113"/>
                </a:cubicBezTo>
                <a:cubicBezTo>
                  <a:pt x="452" y="2306"/>
                  <a:pt x="686" y="1068"/>
                  <a:pt x="881" y="1201"/>
                </a:cubicBezTo>
                <a:cubicBezTo>
                  <a:pt x="1076" y="1334"/>
                  <a:pt x="1303" y="2686"/>
                  <a:pt x="1474" y="2910"/>
                </a:cubicBezTo>
                <a:cubicBezTo>
                  <a:pt x="1645" y="3134"/>
                  <a:pt x="1780" y="2581"/>
                  <a:pt x="1908" y="2544"/>
                </a:cubicBezTo>
                <a:cubicBezTo>
                  <a:pt x="2036" y="2507"/>
                  <a:pt x="2133" y="2872"/>
                  <a:pt x="2244" y="2686"/>
                </a:cubicBezTo>
                <a:cubicBezTo>
                  <a:pt x="2355" y="2500"/>
                  <a:pt x="2481" y="1877"/>
                  <a:pt x="2573" y="1429"/>
                </a:cubicBezTo>
                <a:cubicBezTo>
                  <a:pt x="2665" y="981"/>
                  <a:pt x="2751" y="298"/>
                  <a:pt x="2798" y="0"/>
                </a:cubicBezTo>
              </a:path>
            </a:pathLst>
          </a:custGeom>
          <a:noFill/>
          <a:ln w="57150" cmpd="sng">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pPr algn="l" eaLnBrk="0" hangingPunct="0"/>
            <a:endParaRPr lang="en-US" sz="1800" b="1">
              <a:solidFill>
                <a:srgbClr val="000000"/>
              </a:solidFill>
            </a:endParaRPr>
          </a:p>
        </p:txBody>
      </p:sp>
      <p:sp>
        <p:nvSpPr>
          <p:cNvPr id="17414" name="Line 4"/>
          <p:cNvSpPr>
            <a:spLocks noChangeShapeType="1"/>
          </p:cNvSpPr>
          <p:nvPr/>
        </p:nvSpPr>
        <p:spPr bwMode="auto">
          <a:xfrm flipV="1">
            <a:off x="838200" y="1908175"/>
            <a:ext cx="0" cy="30543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17415" name="Text Box 5"/>
          <p:cNvSpPr txBox="1">
            <a:spLocks noChangeArrowheads="1"/>
          </p:cNvSpPr>
          <p:nvPr/>
        </p:nvSpPr>
        <p:spPr bwMode="auto">
          <a:xfrm rot="-5400000">
            <a:off x="-571500" y="3171825"/>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r>
              <a:rPr kumimoji="1" lang="en-US" sz="2400" b="1">
                <a:solidFill>
                  <a:srgbClr val="000000"/>
                </a:solidFill>
              </a:rPr>
              <a:t>Free energy</a:t>
            </a:r>
          </a:p>
        </p:txBody>
      </p:sp>
      <p:sp>
        <p:nvSpPr>
          <p:cNvPr id="17416" name="Line 6"/>
          <p:cNvSpPr>
            <a:spLocks noChangeShapeType="1"/>
          </p:cNvSpPr>
          <p:nvPr/>
        </p:nvSpPr>
        <p:spPr bwMode="auto">
          <a:xfrm>
            <a:off x="990600" y="5267325"/>
            <a:ext cx="5181600"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17417" name="Text Box 7"/>
          <p:cNvSpPr txBox="1">
            <a:spLocks noChangeArrowheads="1"/>
          </p:cNvSpPr>
          <p:nvPr/>
        </p:nvSpPr>
        <p:spPr bwMode="auto">
          <a:xfrm>
            <a:off x="2244725" y="5273675"/>
            <a:ext cx="339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kumimoji="1" lang="en-US" sz="2400" b="1">
                <a:solidFill>
                  <a:srgbClr val="000000"/>
                </a:solidFill>
              </a:rPr>
              <a:t>Reaction Coordinate</a:t>
            </a:r>
          </a:p>
        </p:txBody>
      </p:sp>
      <p:sp>
        <p:nvSpPr>
          <p:cNvPr id="414739" name="Text Box 19"/>
          <p:cNvSpPr txBox="1">
            <a:spLocks noChangeArrowheads="1"/>
          </p:cNvSpPr>
          <p:nvPr/>
        </p:nvSpPr>
        <p:spPr bwMode="auto">
          <a:xfrm>
            <a:off x="6400800" y="1371600"/>
            <a:ext cx="25146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eaLnBrk="0" hangingPunct="0">
              <a:spcBef>
                <a:spcPct val="0"/>
              </a:spcBef>
              <a:buFontTx/>
              <a:buNone/>
            </a:pPr>
            <a:r>
              <a:rPr kumimoji="1" lang="en-US" sz="2200" dirty="0">
                <a:solidFill>
                  <a:srgbClr val="0000FF"/>
                </a:solidFill>
              </a:rPr>
              <a:t>Large moves</a:t>
            </a:r>
            <a:r>
              <a:rPr kumimoji="1" lang="en-US" sz="2200" dirty="0">
                <a:solidFill>
                  <a:srgbClr val="000000"/>
                </a:solidFill>
              </a:rPr>
              <a:t> tend to cause large changes in energy and low acceptance probability</a:t>
            </a:r>
          </a:p>
          <a:p>
            <a:pPr algn="l" eaLnBrk="0" hangingPunct="0">
              <a:spcBef>
                <a:spcPct val="0"/>
              </a:spcBef>
              <a:buFontTx/>
              <a:buNone/>
            </a:pPr>
            <a:endParaRPr kumimoji="1" lang="en-US" sz="2200" dirty="0">
              <a:solidFill>
                <a:srgbClr val="000000"/>
              </a:solidFill>
            </a:endParaRPr>
          </a:p>
          <a:p>
            <a:pPr algn="l" eaLnBrk="0" hangingPunct="0">
              <a:spcBef>
                <a:spcPct val="0"/>
              </a:spcBef>
              <a:buFontTx/>
              <a:buNone/>
            </a:pPr>
            <a:r>
              <a:rPr kumimoji="1" lang="en-US" sz="2200" dirty="0">
                <a:solidFill>
                  <a:srgbClr val="009900"/>
                </a:solidFill>
              </a:rPr>
              <a:t>Small moves</a:t>
            </a:r>
            <a:r>
              <a:rPr kumimoji="1" lang="en-US" sz="2200" dirty="0">
                <a:solidFill>
                  <a:srgbClr val="000000"/>
                </a:solidFill>
              </a:rPr>
              <a:t> tend to cause small energy diffs and high acceptance probability</a:t>
            </a:r>
          </a:p>
          <a:p>
            <a:pPr algn="l" eaLnBrk="0" hangingPunct="0">
              <a:spcBef>
                <a:spcPct val="0"/>
              </a:spcBef>
              <a:buFontTx/>
              <a:buNone/>
            </a:pPr>
            <a:endParaRPr kumimoji="1" lang="en-US" sz="2200" dirty="0">
              <a:solidFill>
                <a:srgbClr val="000000"/>
              </a:solidFill>
            </a:endParaRPr>
          </a:p>
          <a:p>
            <a:pPr eaLnBrk="0" hangingPunct="0">
              <a:spcBef>
                <a:spcPct val="0"/>
              </a:spcBef>
              <a:buFontTx/>
              <a:buNone/>
            </a:pPr>
            <a:r>
              <a:rPr kumimoji="1" lang="en-US" sz="2200" dirty="0">
                <a:solidFill>
                  <a:srgbClr val="FF0000"/>
                </a:solidFill>
              </a:rPr>
              <a:t>Aim for </a:t>
            </a:r>
            <a:r>
              <a:rPr kumimoji="1" lang="en-US" sz="2200" dirty="0" err="1">
                <a:solidFill>
                  <a:srgbClr val="FF0000"/>
                </a:solidFill>
              </a:rPr>
              <a:t>P</a:t>
            </a:r>
            <a:r>
              <a:rPr kumimoji="1" lang="en-US" sz="2200" baseline="-25000" dirty="0" err="1">
                <a:solidFill>
                  <a:srgbClr val="FF0000"/>
                </a:solidFill>
              </a:rPr>
              <a:t>acc</a:t>
            </a:r>
            <a:r>
              <a:rPr kumimoji="1" lang="en-US" sz="2200" dirty="0">
                <a:solidFill>
                  <a:srgbClr val="FF0000"/>
                </a:solidFill>
              </a:rPr>
              <a:t> ~ 50%</a:t>
            </a:r>
          </a:p>
          <a:p>
            <a:pPr algn="just" eaLnBrk="0" hangingPunct="0">
              <a:spcBef>
                <a:spcPct val="0"/>
              </a:spcBef>
              <a:buFontTx/>
              <a:buNone/>
            </a:pPr>
            <a:endParaRPr kumimoji="1" lang="en-US" sz="2200" dirty="0">
              <a:solidFill>
                <a:srgbClr val="FF0000"/>
              </a:solidFill>
            </a:endParaRPr>
          </a:p>
        </p:txBody>
      </p:sp>
      <p:sp>
        <p:nvSpPr>
          <p:cNvPr id="414740" name="Line 20"/>
          <p:cNvSpPr>
            <a:spLocks noChangeShapeType="1"/>
          </p:cNvSpPr>
          <p:nvPr/>
        </p:nvSpPr>
        <p:spPr bwMode="auto">
          <a:xfrm flipH="1" flipV="1">
            <a:off x="2631140" y="3279774"/>
            <a:ext cx="1066800" cy="1397935"/>
          </a:xfrm>
          <a:prstGeom prst="line">
            <a:avLst/>
          </a:prstGeom>
          <a:noFill/>
          <a:ln w="31750">
            <a:solidFill>
              <a:srgbClr val="0000FF"/>
            </a:solidFill>
            <a:round/>
            <a:headEnd/>
            <a:tailEnd type="triangle" w="lg"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414741" name="Line 21"/>
          <p:cNvSpPr>
            <a:spLocks noChangeShapeType="1"/>
          </p:cNvSpPr>
          <p:nvPr/>
        </p:nvSpPr>
        <p:spPr bwMode="auto">
          <a:xfrm>
            <a:off x="4648760" y="4531660"/>
            <a:ext cx="219075" cy="146050"/>
          </a:xfrm>
          <a:prstGeom prst="line">
            <a:avLst/>
          </a:prstGeom>
          <a:noFill/>
          <a:ln w="31750">
            <a:solidFill>
              <a:srgbClr val="009900"/>
            </a:solidFill>
            <a:round/>
            <a:headEnd/>
            <a:tailEnd type="triangle" w="lg" len="med"/>
          </a:ln>
          <a:extLst>
            <a:ext uri="{909E8E84-426E-40DD-AFC4-6F175D3DCCD1}">
              <a14:hiddenFill xmlns:a14="http://schemas.microsoft.com/office/drawing/2010/main">
                <a:noFill/>
              </a14:hiddenFill>
            </a:ext>
          </a:extLst>
        </p:spPr>
        <p:txBody>
          <a:bodyPr/>
          <a:lstStyle/>
          <a:p>
            <a:pPr algn="l" eaLnBrk="0" hangingPunct="0"/>
            <a:endParaRPr lang="en-US" sz="1800" b="1">
              <a:solidFill>
                <a:srgbClr val="000000"/>
              </a:solidFill>
            </a:endParaRPr>
          </a:p>
        </p:txBody>
      </p:sp>
      <p:sp>
        <p:nvSpPr>
          <p:cNvPr id="17421" name="Rectangle 23"/>
          <p:cNvSpPr>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4000">
                <a:solidFill>
                  <a:srgbClr val="FF0000"/>
                </a:solidFill>
              </a:rPr>
              <a:t>Metropolis Monte Carlo</a:t>
            </a:r>
          </a:p>
        </p:txBody>
      </p:sp>
    </p:spTree>
    <p:extLst>
      <p:ext uri="{BB962C8B-B14F-4D97-AF65-F5344CB8AC3E}">
        <p14:creationId xmlns:p14="http://schemas.microsoft.com/office/powerpoint/2010/main" val="350339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4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47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47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474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4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39" grpId="0" build="allAtOnce"/>
      <p:bldP spid="414740" grpId="0" animBg="1"/>
      <p:bldP spid="41474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1843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1843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75C0C6D-9BB6-4FBC-886F-CB55C7A47935}" type="slidenum">
              <a:rPr lang="en-US" sz="1400">
                <a:solidFill>
                  <a:srgbClr val="000000"/>
                </a:solidFill>
              </a:rPr>
              <a:pPr>
                <a:spcBef>
                  <a:spcPct val="0"/>
                </a:spcBef>
                <a:buFontTx/>
                <a:buNone/>
              </a:pPr>
              <a:t>92</a:t>
            </a:fld>
            <a:endParaRPr lang="en-US" sz="1400">
              <a:solidFill>
                <a:srgbClr val="000000"/>
              </a:solidFill>
            </a:endParaRPr>
          </a:p>
        </p:txBody>
      </p:sp>
      <p:sp>
        <p:nvSpPr>
          <p:cNvPr id="18437" name="Rectangle 10"/>
          <p:cNvSpPr>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4000" dirty="0">
                <a:solidFill>
                  <a:srgbClr val="FF0000"/>
                </a:solidFill>
              </a:rPr>
              <a:t>Monte Carlo “moves”</a:t>
            </a:r>
          </a:p>
        </p:txBody>
      </p:sp>
      <p:sp>
        <p:nvSpPr>
          <p:cNvPr id="429067" name="Rectangle 11"/>
          <p:cNvSpPr>
            <a:spLocks noGrp="1" noChangeArrowheads="1"/>
          </p:cNvSpPr>
          <p:nvPr>
            <p:ph type="body" sz="half" idx="1"/>
          </p:nvPr>
        </p:nvSpPr>
        <p:spPr>
          <a:xfrm>
            <a:off x="533400" y="1371600"/>
            <a:ext cx="8077200" cy="4648200"/>
          </a:xfrm>
          <a:noFill/>
        </p:spPr>
        <p:txBody>
          <a:bodyPr/>
          <a:lstStyle/>
          <a:p>
            <a:pPr eaLnBrk="1" hangingPunct="1"/>
            <a:r>
              <a:rPr lang="en-GB" sz="2200" dirty="0" smtClean="0">
                <a:solidFill>
                  <a:srgbClr val="009900"/>
                </a:solidFill>
              </a:rPr>
              <a:t>The “move set”</a:t>
            </a:r>
            <a:r>
              <a:rPr lang="en-GB" sz="2200" dirty="0" smtClean="0"/>
              <a:t> depends specifically on the type of problem. </a:t>
            </a:r>
          </a:p>
          <a:p>
            <a:pPr eaLnBrk="1" hangingPunct="1"/>
            <a:r>
              <a:rPr lang="en-GB" sz="2200" dirty="0" smtClean="0">
                <a:solidFill>
                  <a:srgbClr val="009900"/>
                </a:solidFill>
              </a:rPr>
              <a:t>Protein structure:</a:t>
            </a:r>
            <a:r>
              <a:rPr lang="en-GB" sz="2200" dirty="0" smtClean="0"/>
              <a:t> random rotation around randomly chosen backbone bonds, sidechain bonds, etc. </a:t>
            </a:r>
          </a:p>
          <a:p>
            <a:pPr eaLnBrk="1" hangingPunct="1"/>
            <a:r>
              <a:rPr lang="en-GB" sz="2200" dirty="0" smtClean="0"/>
              <a:t>A long series of random moves is generated with only some of them considered as “good” moves. </a:t>
            </a:r>
          </a:p>
          <a:p>
            <a:pPr eaLnBrk="1" hangingPunct="1"/>
            <a:r>
              <a:rPr lang="en-GB" sz="2200" dirty="0" smtClean="0">
                <a:solidFill>
                  <a:srgbClr val="009900"/>
                </a:solidFill>
              </a:rPr>
              <a:t>Move sets can consist of multiple uncorrelated moves.</a:t>
            </a:r>
          </a:p>
          <a:p>
            <a:pPr lvl="1" eaLnBrk="1" hangingPunct="1"/>
            <a:r>
              <a:rPr lang="en-GB" sz="2200" dirty="0" smtClean="0"/>
              <a:t>Change a torsion and an angle in one step</a:t>
            </a:r>
          </a:p>
          <a:p>
            <a:pPr lvl="1" eaLnBrk="1" hangingPunct="1"/>
            <a:r>
              <a:rPr lang="en-GB" sz="2200" dirty="0" smtClean="0"/>
              <a:t>Change several atom positions in a single step</a:t>
            </a:r>
          </a:p>
          <a:p>
            <a:pPr lvl="1" eaLnBrk="1" hangingPunct="1"/>
            <a:r>
              <a:rPr lang="en-GB" sz="2200" dirty="0" smtClean="0"/>
              <a:t>Translation of the molecule in 3D space</a:t>
            </a:r>
          </a:p>
          <a:p>
            <a:pPr eaLnBrk="1" hangingPunct="1"/>
            <a:r>
              <a:rPr lang="en-GB" sz="2200" dirty="0" smtClean="0">
                <a:solidFill>
                  <a:srgbClr val="0000FF"/>
                </a:solidFill>
              </a:rPr>
              <a:t>There are infinite possibilities, so be sure you understand what the move set is before assessing</a:t>
            </a:r>
          </a:p>
          <a:p>
            <a:pPr lvl="1" eaLnBrk="1" hangingPunct="1"/>
            <a:r>
              <a:rPr lang="en-GB" sz="2200" i="1" dirty="0" smtClean="0"/>
              <a:t>Are they limiting any portions of the phase space?</a:t>
            </a:r>
            <a:endParaRPr lang="en-US" sz="2200" i="1" dirty="0" smtClean="0"/>
          </a:p>
        </p:txBody>
      </p:sp>
    </p:spTree>
    <p:extLst>
      <p:ext uri="{BB962C8B-B14F-4D97-AF65-F5344CB8AC3E}">
        <p14:creationId xmlns:p14="http://schemas.microsoft.com/office/powerpoint/2010/main" val="2652106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90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90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90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90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90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9067">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90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90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1945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1946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9383FD7-118A-49D2-88E6-E83D73C2F7CD}" type="slidenum">
              <a:rPr lang="en-US" sz="1400">
                <a:solidFill>
                  <a:srgbClr val="000000"/>
                </a:solidFill>
              </a:rPr>
              <a:pPr>
                <a:spcBef>
                  <a:spcPct val="0"/>
                </a:spcBef>
                <a:buFontTx/>
                <a:buNone/>
              </a:pPr>
              <a:t>93</a:t>
            </a:fld>
            <a:endParaRPr lang="en-US" sz="1400">
              <a:solidFill>
                <a:srgbClr val="000000"/>
              </a:solidFill>
            </a:endParaRPr>
          </a:p>
        </p:txBody>
      </p:sp>
      <p:sp>
        <p:nvSpPr>
          <p:cNvPr id="19461" name="Rectangle 2"/>
          <p:cNvSpPr>
            <a:spLocks noGrp="1" noChangeArrowheads="1"/>
          </p:cNvSpPr>
          <p:nvPr>
            <p:ph type="title"/>
          </p:nvPr>
        </p:nvSpPr>
        <p:spPr>
          <a:xfrm>
            <a:off x="457200" y="76200"/>
            <a:ext cx="8229600" cy="1143000"/>
          </a:xfrm>
        </p:spPr>
        <p:txBody>
          <a:bodyPr/>
          <a:lstStyle/>
          <a:p>
            <a:pPr eaLnBrk="1" hangingPunct="1"/>
            <a:r>
              <a:rPr lang="en-US" sz="4000" smtClean="0">
                <a:solidFill>
                  <a:srgbClr val="FF0000"/>
                </a:solidFill>
              </a:rPr>
              <a:t>Example: protein torsional MC</a:t>
            </a:r>
          </a:p>
        </p:txBody>
      </p:sp>
      <p:sp>
        <p:nvSpPr>
          <p:cNvPr id="202755" name="Rectangle 3"/>
          <p:cNvSpPr>
            <a:spLocks noGrp="1" noChangeArrowheads="1"/>
          </p:cNvSpPr>
          <p:nvPr>
            <p:ph type="body" idx="1"/>
          </p:nvPr>
        </p:nvSpPr>
        <p:spPr>
          <a:xfrm>
            <a:off x="533400" y="1828800"/>
            <a:ext cx="4114800" cy="3505200"/>
          </a:xfrm>
        </p:spPr>
        <p:txBody>
          <a:bodyPr/>
          <a:lstStyle/>
          <a:p>
            <a:pPr eaLnBrk="1" hangingPunct="1">
              <a:spcAft>
                <a:spcPct val="40000"/>
              </a:spcAft>
            </a:pPr>
            <a:r>
              <a:rPr lang="en-US" sz="2400" smtClean="0"/>
              <a:t>Constrain all non-torsional motions</a:t>
            </a:r>
          </a:p>
          <a:p>
            <a:pPr eaLnBrk="1" hangingPunct="1">
              <a:spcAft>
                <a:spcPct val="40000"/>
              </a:spcAft>
            </a:pPr>
            <a:r>
              <a:rPr lang="en-US" sz="2400" smtClean="0"/>
              <a:t>The free energy surface is built into the model (the FF and the MC ensemble)</a:t>
            </a:r>
          </a:p>
          <a:p>
            <a:pPr eaLnBrk="1" hangingPunct="1">
              <a:spcAft>
                <a:spcPct val="40000"/>
              </a:spcAft>
            </a:pPr>
            <a:r>
              <a:rPr lang="en-US" sz="2400" smtClean="0"/>
              <a:t>Random changes must not rule out portions of this free energy surface</a:t>
            </a:r>
          </a:p>
        </p:txBody>
      </p:sp>
      <p:pic>
        <p:nvPicPr>
          <p:cNvPr id="194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3" y="1600200"/>
            <a:ext cx="3852862"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7" name="Rectangle 5"/>
          <p:cNvSpPr>
            <a:spLocks noChangeArrowheads="1"/>
          </p:cNvSpPr>
          <p:nvPr/>
        </p:nvSpPr>
        <p:spPr bwMode="auto">
          <a:xfrm>
            <a:off x="533400" y="54864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Aft>
                <a:spcPct val="40000"/>
              </a:spcAft>
            </a:pPr>
            <a:r>
              <a:rPr lang="en-US" sz="2400" dirty="0">
                <a:solidFill>
                  <a:srgbClr val="009900"/>
                </a:solidFill>
              </a:rPr>
              <a:t>   Good sampling will provide P(</a:t>
            </a:r>
            <a:r>
              <a:rPr lang="en-US" sz="2400" dirty="0" err="1">
                <a:solidFill>
                  <a:srgbClr val="009900"/>
                </a:solidFill>
                <a:latin typeface="Symbol" panose="05050102010706020507" pitchFamily="18" charset="2"/>
              </a:rPr>
              <a:t>G</a:t>
            </a:r>
            <a:r>
              <a:rPr lang="en-US" sz="2400" baseline="-25000" dirty="0" err="1">
                <a:solidFill>
                  <a:srgbClr val="009900"/>
                </a:solidFill>
              </a:rPr>
              <a:t>i</a:t>
            </a:r>
            <a:r>
              <a:rPr lang="en-US" sz="2400" dirty="0">
                <a:solidFill>
                  <a:srgbClr val="009900"/>
                </a:solidFill>
              </a:rPr>
              <a:t>) for each microstate</a:t>
            </a:r>
          </a:p>
        </p:txBody>
      </p:sp>
    </p:spTree>
    <p:extLst>
      <p:ext uri="{BB962C8B-B14F-4D97-AF65-F5344CB8AC3E}">
        <p14:creationId xmlns:p14="http://schemas.microsoft.com/office/powerpoint/2010/main" val="813563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275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Eric J. Sorin, Ph.D.</a:t>
            </a:r>
          </a:p>
        </p:txBody>
      </p:sp>
      <p:sp>
        <p:nvSpPr>
          <p:cNvPr id="2048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sz="1400" smtClean="0">
                <a:solidFill>
                  <a:srgbClr val="000000"/>
                </a:solidFill>
              </a:rPr>
              <a:t>CHEM 480/580</a:t>
            </a:r>
          </a:p>
        </p:txBody>
      </p:sp>
      <p:sp>
        <p:nvSpPr>
          <p:cNvPr id="2048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5D98FDF-7015-40F8-A630-A6B849A2C4CE}" type="slidenum">
              <a:rPr lang="en-US" sz="1400">
                <a:solidFill>
                  <a:srgbClr val="000000"/>
                </a:solidFill>
              </a:rPr>
              <a:pPr>
                <a:spcBef>
                  <a:spcPct val="0"/>
                </a:spcBef>
                <a:buFontTx/>
                <a:buNone/>
              </a:pPr>
              <a:t>94</a:t>
            </a:fld>
            <a:endParaRPr lang="en-US" sz="1400">
              <a:solidFill>
                <a:srgbClr val="000000"/>
              </a:solidFill>
            </a:endParaRPr>
          </a:p>
        </p:txBody>
      </p:sp>
      <p:sp>
        <p:nvSpPr>
          <p:cNvPr id="20485" name="Rectangle 4"/>
          <p:cNvSpPr>
            <a:spLocks noGrp="1" noChangeArrowheads="1"/>
          </p:cNvSpPr>
          <p:nvPr>
            <p:ph type="title"/>
          </p:nvPr>
        </p:nvSpPr>
        <p:spPr>
          <a:xfrm>
            <a:off x="457200" y="76200"/>
            <a:ext cx="8229600" cy="1143000"/>
          </a:xfrm>
          <a:noFill/>
        </p:spPr>
        <p:txBody>
          <a:bodyPr/>
          <a:lstStyle/>
          <a:p>
            <a:pPr eaLnBrk="1" hangingPunct="1"/>
            <a:r>
              <a:rPr lang="en-US" sz="4000" dirty="0" smtClean="0">
                <a:solidFill>
                  <a:srgbClr val="FF0000"/>
                </a:solidFill>
              </a:rPr>
              <a:t>MD        versus       MC</a:t>
            </a:r>
          </a:p>
        </p:txBody>
      </p:sp>
      <p:sp>
        <p:nvSpPr>
          <p:cNvPr id="427013" name="Rectangle 5"/>
          <p:cNvSpPr>
            <a:spLocks noGrp="1" noChangeArrowheads="1"/>
          </p:cNvSpPr>
          <p:nvPr>
            <p:ph type="body" sz="half" idx="1"/>
          </p:nvPr>
        </p:nvSpPr>
        <p:spPr>
          <a:xfrm>
            <a:off x="4724400" y="1371600"/>
            <a:ext cx="4267200" cy="4953000"/>
          </a:xfrm>
          <a:noFill/>
        </p:spPr>
        <p:txBody>
          <a:bodyPr/>
          <a:lstStyle/>
          <a:p>
            <a:pPr eaLnBrk="1" hangingPunct="1">
              <a:spcBef>
                <a:spcPct val="0"/>
              </a:spcBef>
            </a:pPr>
            <a:r>
              <a:rPr lang="en-US" sz="2200" dirty="0" smtClean="0"/>
              <a:t>Only energy is needed</a:t>
            </a:r>
          </a:p>
          <a:p>
            <a:pPr eaLnBrk="1" hangingPunct="1">
              <a:spcBef>
                <a:spcPct val="0"/>
              </a:spcBef>
            </a:pPr>
            <a:r>
              <a:rPr lang="en-US" sz="2200" dirty="0" smtClean="0">
                <a:solidFill>
                  <a:srgbClr val="009900"/>
                </a:solidFill>
              </a:rPr>
              <a:t>Easy to constrain some degrees of freedom (not include them in move set)</a:t>
            </a:r>
          </a:p>
          <a:p>
            <a:pPr eaLnBrk="1" hangingPunct="1">
              <a:spcBef>
                <a:spcPct val="0"/>
              </a:spcBef>
            </a:pPr>
            <a:r>
              <a:rPr lang="en-US" sz="2200" dirty="0" smtClean="0"/>
              <a:t>Consecutive configurations can be very different</a:t>
            </a:r>
          </a:p>
          <a:p>
            <a:pPr eaLnBrk="1" hangingPunct="1">
              <a:spcBef>
                <a:spcPct val="0"/>
              </a:spcBef>
            </a:pPr>
            <a:r>
              <a:rPr lang="en-US" sz="2200" dirty="0" smtClean="0">
                <a:solidFill>
                  <a:srgbClr val="009900"/>
                </a:solidFill>
              </a:rPr>
              <a:t>Hard to design move set for complex systems, due to collective motions, etc.</a:t>
            </a:r>
          </a:p>
          <a:p>
            <a:pPr eaLnBrk="1" hangingPunct="1">
              <a:spcBef>
                <a:spcPct val="0"/>
              </a:spcBef>
            </a:pPr>
            <a:r>
              <a:rPr lang="en-US" sz="2200" dirty="0" smtClean="0"/>
              <a:t>Step size decreases with system size</a:t>
            </a:r>
          </a:p>
          <a:p>
            <a:pPr eaLnBrk="1" hangingPunct="1">
              <a:spcBef>
                <a:spcPct val="0"/>
              </a:spcBef>
            </a:pPr>
            <a:r>
              <a:rPr lang="en-US" sz="2200" dirty="0" smtClean="0">
                <a:solidFill>
                  <a:srgbClr val="009900"/>
                </a:solidFill>
              </a:rPr>
              <a:t>Can’t easily get kinetic or mechanistic information </a:t>
            </a:r>
            <a:r>
              <a:rPr lang="en-US" sz="2200" dirty="0" smtClean="0">
                <a:solidFill>
                  <a:srgbClr val="0000FF"/>
                </a:solidFill>
              </a:rPr>
              <a:t>(although some try) </a:t>
            </a:r>
          </a:p>
        </p:txBody>
      </p:sp>
      <p:sp>
        <p:nvSpPr>
          <p:cNvPr id="427014" name="Rectangle 6"/>
          <p:cNvSpPr>
            <a:spLocks noChangeArrowheads="1"/>
          </p:cNvSpPr>
          <p:nvPr/>
        </p:nvSpPr>
        <p:spPr bwMode="auto">
          <a:xfrm>
            <a:off x="228600" y="1371600"/>
            <a:ext cx="4267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pPr>
            <a:r>
              <a:rPr lang="en-US" sz="2200" dirty="0">
                <a:solidFill>
                  <a:srgbClr val="000000"/>
                </a:solidFill>
              </a:rPr>
              <a:t>Energy and force are needed</a:t>
            </a:r>
          </a:p>
          <a:p>
            <a:pPr algn="l">
              <a:spcBef>
                <a:spcPct val="0"/>
              </a:spcBef>
            </a:pPr>
            <a:r>
              <a:rPr lang="en-US" sz="2200" dirty="0" smtClean="0">
                <a:solidFill>
                  <a:srgbClr val="009900"/>
                </a:solidFill>
              </a:rPr>
              <a:t>Need added algorithms to </a:t>
            </a:r>
            <a:r>
              <a:rPr lang="en-US" sz="2200" dirty="0">
                <a:solidFill>
                  <a:srgbClr val="009900"/>
                </a:solidFill>
              </a:rPr>
              <a:t>constrain some degrees of freedom</a:t>
            </a:r>
          </a:p>
          <a:p>
            <a:pPr algn="l">
              <a:spcBef>
                <a:spcPct val="0"/>
              </a:spcBef>
            </a:pPr>
            <a:r>
              <a:rPr lang="en-US" sz="2200" dirty="0">
                <a:solidFill>
                  <a:srgbClr val="000000"/>
                </a:solidFill>
              </a:rPr>
              <a:t>Consecutive configurations are very similar</a:t>
            </a:r>
          </a:p>
          <a:p>
            <a:pPr algn="l">
              <a:spcBef>
                <a:spcPct val="0"/>
              </a:spcBef>
            </a:pPr>
            <a:r>
              <a:rPr lang="en-US" sz="2200" dirty="0">
                <a:solidFill>
                  <a:srgbClr val="009900"/>
                </a:solidFill>
              </a:rPr>
              <a:t>MD moves simple and complex systems in the </a:t>
            </a:r>
          </a:p>
          <a:p>
            <a:pPr algn="l">
              <a:spcBef>
                <a:spcPct val="0"/>
              </a:spcBef>
              <a:buFontTx/>
              <a:buNone/>
            </a:pPr>
            <a:r>
              <a:rPr lang="en-US" sz="2200" dirty="0">
                <a:solidFill>
                  <a:srgbClr val="009900"/>
                </a:solidFill>
              </a:rPr>
              <a:t>	same way</a:t>
            </a:r>
          </a:p>
          <a:p>
            <a:pPr algn="l">
              <a:spcBef>
                <a:spcPct val="0"/>
              </a:spcBef>
            </a:pPr>
            <a:r>
              <a:rPr lang="en-US" sz="2200" dirty="0">
                <a:solidFill>
                  <a:srgbClr val="000000"/>
                </a:solidFill>
              </a:rPr>
              <a:t>Same time step can be used for small or large systems</a:t>
            </a:r>
          </a:p>
          <a:p>
            <a:pPr algn="l">
              <a:spcBef>
                <a:spcPct val="0"/>
              </a:spcBef>
            </a:pPr>
            <a:r>
              <a:rPr lang="en-US" sz="2200" dirty="0">
                <a:solidFill>
                  <a:srgbClr val="009900"/>
                </a:solidFill>
              </a:rPr>
              <a:t>Can’t easily get thermodynamic information for large systems</a:t>
            </a:r>
          </a:p>
        </p:txBody>
      </p:sp>
    </p:spTree>
    <p:extLst>
      <p:ext uri="{BB962C8B-B14F-4D97-AF65-F5344CB8AC3E}">
        <p14:creationId xmlns:p14="http://schemas.microsoft.com/office/powerpoint/2010/main" val="1253011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7013">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427014">
                                            <p:txEl>
                                              <p:pRg st="0" end="0"/>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427013">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27014">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427013">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27014">
                                            <p:txEl>
                                              <p:pRg st="2" end="2"/>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27013">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27014">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27014">
                                            <p:txEl>
                                              <p:pRg st="4" end="4"/>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427013">
                                            <p:txEl>
                                              <p:pRg st="4" end="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27014">
                                            <p:txEl>
                                              <p:pRg st="5" end="5"/>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27013">
                                            <p:txEl>
                                              <p:pRg st="5" end="5"/>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270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dirty="0" smtClean="0">
                <a:solidFill>
                  <a:srgbClr val="FF0000"/>
                </a:solidFill>
              </a:rPr>
              <a:t>Agenda:</a:t>
            </a:r>
          </a:p>
        </p:txBody>
      </p:sp>
      <p:sp>
        <p:nvSpPr>
          <p:cNvPr id="92163" name="Content Placeholder 2"/>
          <p:cNvSpPr>
            <a:spLocks noGrp="1"/>
          </p:cNvSpPr>
          <p:nvPr>
            <p:ph idx="1"/>
          </p:nvPr>
        </p:nvSpPr>
        <p:spPr>
          <a:xfrm>
            <a:off x="1676400" y="1828800"/>
            <a:ext cx="5715000" cy="3810000"/>
          </a:xfrm>
        </p:spPr>
        <p:txBody>
          <a:bodyPr/>
          <a:lstStyle/>
          <a:p>
            <a:pPr>
              <a:spcBef>
                <a:spcPts val="2400"/>
              </a:spcBef>
            </a:pPr>
            <a:r>
              <a:rPr lang="en-US" sz="2800" i="1" dirty="0" smtClean="0"/>
              <a:t>What is biomolecular modeling?</a:t>
            </a:r>
          </a:p>
          <a:p>
            <a:pPr>
              <a:spcBef>
                <a:spcPts val="2400"/>
              </a:spcBef>
            </a:pPr>
            <a:r>
              <a:rPr lang="en-US" sz="2800" dirty="0"/>
              <a:t>Building an all-atom model</a:t>
            </a:r>
          </a:p>
          <a:p>
            <a:pPr>
              <a:spcBef>
                <a:spcPts val="2400"/>
              </a:spcBef>
            </a:pPr>
            <a:r>
              <a:rPr lang="en-US" sz="2800" dirty="0" smtClean="0"/>
              <a:t>Important physical concepts</a:t>
            </a:r>
          </a:p>
          <a:p>
            <a:pPr>
              <a:spcBef>
                <a:spcPts val="2400"/>
              </a:spcBef>
            </a:pPr>
            <a:r>
              <a:rPr lang="en-US" sz="2800" dirty="0" smtClean="0"/>
              <a:t>Molecular dynamics simulations</a:t>
            </a:r>
          </a:p>
          <a:p>
            <a:pPr>
              <a:spcBef>
                <a:spcPts val="2400"/>
              </a:spcBef>
            </a:pPr>
            <a:r>
              <a:rPr lang="en-US" sz="2800" dirty="0" smtClean="0"/>
              <a:t>Monte Carlo Calculations</a:t>
            </a:r>
          </a:p>
          <a:p>
            <a:pPr>
              <a:spcBef>
                <a:spcPts val="2400"/>
              </a:spcBef>
            </a:pPr>
            <a:r>
              <a:rPr lang="en-US" sz="2800" dirty="0" smtClean="0"/>
              <a:t>Data analysis</a:t>
            </a:r>
          </a:p>
          <a:p>
            <a:pPr>
              <a:spcBef>
                <a:spcPts val="2400"/>
              </a:spcBef>
            </a:pPr>
            <a:endParaRPr lang="en-US" sz="2800" dirty="0" smtClean="0"/>
          </a:p>
        </p:txBody>
      </p:sp>
      <p:sp>
        <p:nvSpPr>
          <p:cNvPr id="921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21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00B6067-E359-46CE-ACE0-420A411FDD08}" type="slidenum">
              <a:rPr lang="en-US" sz="1400" smtClean="0"/>
              <a:pPr eaLnBrk="1" hangingPunct="1"/>
              <a:t>95</a:t>
            </a:fld>
            <a:endParaRPr lang="en-US" sz="1400" smtClean="0"/>
          </a:p>
        </p:txBody>
      </p:sp>
      <p:sp>
        <p:nvSpPr>
          <p:cNvPr id="92166" name="Rectangle 6"/>
          <p:cNvSpPr>
            <a:spLocks noChangeArrowheads="1"/>
          </p:cNvSpPr>
          <p:nvPr/>
        </p:nvSpPr>
        <p:spPr bwMode="auto">
          <a:xfrm>
            <a:off x="1600200" y="5410200"/>
            <a:ext cx="5791200" cy="68580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extLst>
      <p:ext uri="{BB962C8B-B14F-4D97-AF65-F5344CB8AC3E}">
        <p14:creationId xmlns:p14="http://schemas.microsoft.com/office/powerpoint/2010/main" val="41279034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Eric J. Sorin, Ph.D.</a:t>
            </a:r>
          </a:p>
        </p:txBody>
      </p:sp>
      <p:sp>
        <p:nvSpPr>
          <p:cNvPr id="1433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r>
              <a:rPr lang="en-US" sz="1400" smtClean="0">
                <a:solidFill>
                  <a:schemeClr val="tx1"/>
                </a:solidFill>
              </a:rPr>
              <a:t>CHEM 480/580</a:t>
            </a:r>
          </a:p>
        </p:txBody>
      </p:sp>
      <p:sp>
        <p:nvSpPr>
          <p:cNvPr id="1434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fld id="{A4716907-8ECA-49EB-BC66-540BBF0CE0A9}" type="slidenum">
              <a:rPr lang="en-US" sz="1400">
                <a:solidFill>
                  <a:schemeClr val="tx1"/>
                </a:solidFill>
              </a:rPr>
              <a:pPr eaLnBrk="1" hangingPunct="1"/>
              <a:t>96</a:t>
            </a:fld>
            <a:endParaRPr lang="en-US" sz="1400">
              <a:solidFill>
                <a:schemeClr val="tx1"/>
              </a:solidFill>
            </a:endParaRPr>
          </a:p>
        </p:txBody>
      </p:sp>
      <p:sp>
        <p:nvSpPr>
          <p:cNvPr id="14341" name="Rectangle 2"/>
          <p:cNvSpPr>
            <a:spLocks noGrp="1" noChangeArrowheads="1"/>
          </p:cNvSpPr>
          <p:nvPr>
            <p:ph type="title"/>
          </p:nvPr>
        </p:nvSpPr>
        <p:spPr>
          <a:xfrm>
            <a:off x="0" y="260350"/>
            <a:ext cx="9144000" cy="1028700"/>
          </a:xfrm>
          <a:solidFill>
            <a:schemeClr val="bg1"/>
          </a:solidFill>
        </p:spPr>
        <p:txBody>
          <a:bodyPr/>
          <a:lstStyle/>
          <a:p>
            <a:pPr eaLnBrk="1" hangingPunct="1"/>
            <a:r>
              <a:rPr lang="en-US" sz="4000" smtClean="0">
                <a:solidFill>
                  <a:srgbClr val="FF0000"/>
                </a:solidFill>
              </a:rPr>
              <a:t>Downloading and visualizing pdb files</a:t>
            </a:r>
          </a:p>
        </p:txBody>
      </p:sp>
      <p:sp>
        <p:nvSpPr>
          <p:cNvPr id="14342" name="Rectangle 4"/>
          <p:cNvSpPr>
            <a:spLocks noGrp="1" noChangeArrowheads="1"/>
          </p:cNvSpPr>
          <p:nvPr>
            <p:ph type="body" idx="1"/>
          </p:nvPr>
        </p:nvSpPr>
        <p:spPr>
          <a:xfrm>
            <a:off x="152400" y="1905000"/>
            <a:ext cx="3048000" cy="4267200"/>
          </a:xfrm>
          <a:noFill/>
        </p:spPr>
        <p:txBody>
          <a:bodyPr/>
          <a:lstStyle/>
          <a:p>
            <a:pPr eaLnBrk="1" hangingPunct="1">
              <a:lnSpc>
                <a:spcPct val="80000"/>
              </a:lnSpc>
              <a:spcAft>
                <a:spcPts val="1200"/>
              </a:spcAft>
            </a:pPr>
            <a:r>
              <a:rPr lang="en-US" sz="2400" dirty="0" smtClean="0"/>
              <a:t>3D (xyz) coordinates in (</a:t>
            </a:r>
            <a:r>
              <a:rPr lang="en-US" sz="2400" dirty="0" smtClean="0">
                <a:cs typeface="Times New Roman" panose="02020603050405020304" pitchFamily="18" charset="0"/>
              </a:rPr>
              <a:t>Å)</a:t>
            </a:r>
            <a:endParaRPr lang="en-US" sz="2400" dirty="0" smtClean="0"/>
          </a:p>
          <a:p>
            <a:pPr eaLnBrk="1" hangingPunct="1">
              <a:lnSpc>
                <a:spcPct val="80000"/>
              </a:lnSpc>
              <a:spcAft>
                <a:spcPts val="1200"/>
              </a:spcAft>
            </a:pPr>
            <a:r>
              <a:rPr lang="en-US" sz="2400" dirty="0" smtClean="0"/>
              <a:t>Methods: NMR, X-ray, other</a:t>
            </a:r>
          </a:p>
          <a:p>
            <a:pPr eaLnBrk="1" hangingPunct="1">
              <a:lnSpc>
                <a:spcPct val="80000"/>
              </a:lnSpc>
              <a:spcAft>
                <a:spcPts val="1200"/>
              </a:spcAft>
            </a:pPr>
            <a:r>
              <a:rPr lang="en-US" sz="2400" dirty="0" smtClean="0"/>
              <a:t>Resolution of structure</a:t>
            </a:r>
          </a:p>
          <a:p>
            <a:pPr eaLnBrk="1" hangingPunct="1">
              <a:lnSpc>
                <a:spcPct val="80000"/>
              </a:lnSpc>
              <a:spcAft>
                <a:spcPts val="1200"/>
              </a:spcAft>
            </a:pPr>
            <a:r>
              <a:rPr lang="en-US" sz="2400" dirty="0" smtClean="0"/>
              <a:t>Additional info on each structure</a:t>
            </a:r>
          </a:p>
          <a:p>
            <a:pPr eaLnBrk="1" hangingPunct="1">
              <a:lnSpc>
                <a:spcPct val="80000"/>
              </a:lnSpc>
              <a:spcAft>
                <a:spcPts val="1200"/>
              </a:spcAft>
            </a:pPr>
            <a:r>
              <a:rPr lang="en-US" sz="2400" dirty="0" smtClean="0"/>
              <a:t>References for the structure determination</a:t>
            </a:r>
          </a:p>
        </p:txBody>
      </p:sp>
      <p:sp>
        <p:nvSpPr>
          <p:cNvPr id="14344" name="Rectangle 1"/>
          <p:cNvSpPr>
            <a:spLocks noChangeArrowheads="1"/>
          </p:cNvSpPr>
          <p:nvPr/>
        </p:nvSpPr>
        <p:spPr bwMode="auto">
          <a:xfrm>
            <a:off x="0" y="1136650"/>
            <a:ext cx="91440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rgbClr val="FF0000"/>
                </a:solidFill>
                <a:latin typeface="Arial" panose="020B0604020202020204" pitchFamily="34" charset="0"/>
              </a:defRPr>
            </a:lvl1pPr>
            <a:lvl2pPr marL="742950" indent="-285750" eaLnBrk="0" hangingPunct="0">
              <a:defRPr sz="4400">
                <a:solidFill>
                  <a:srgbClr val="FF0000"/>
                </a:solidFill>
                <a:latin typeface="Arial" panose="020B0604020202020204" pitchFamily="34" charset="0"/>
              </a:defRPr>
            </a:lvl2pPr>
            <a:lvl3pPr marL="1143000" indent="-228600" eaLnBrk="0" hangingPunct="0">
              <a:defRPr sz="4400">
                <a:solidFill>
                  <a:srgbClr val="FF0000"/>
                </a:solidFill>
                <a:latin typeface="Arial" panose="020B0604020202020204" pitchFamily="34" charset="0"/>
              </a:defRPr>
            </a:lvl3pPr>
            <a:lvl4pPr marL="1600200" indent="-228600" eaLnBrk="0" hangingPunct="0">
              <a:defRPr sz="4400">
                <a:solidFill>
                  <a:srgbClr val="FF0000"/>
                </a:solidFill>
                <a:latin typeface="Arial" panose="020B0604020202020204" pitchFamily="34" charset="0"/>
              </a:defRPr>
            </a:lvl4pPr>
            <a:lvl5pPr marL="2057400" indent="-228600" eaLnBrk="0" hangingPunct="0">
              <a:defRPr sz="4400">
                <a:solidFill>
                  <a:srgbClr val="FF0000"/>
                </a:solidFill>
                <a:latin typeface="Arial" panose="020B0604020202020204" pitchFamily="34" charset="0"/>
              </a:defRPr>
            </a:lvl5pPr>
            <a:lvl6pPr marL="2514600" indent="-228600" algn="ctr" eaLnBrk="0" fontAlgn="base" hangingPunct="0">
              <a:spcBef>
                <a:spcPct val="0"/>
              </a:spcBef>
              <a:spcAft>
                <a:spcPct val="0"/>
              </a:spcAft>
              <a:defRPr sz="4400">
                <a:solidFill>
                  <a:srgbClr val="FF0000"/>
                </a:solidFill>
                <a:latin typeface="Arial" panose="020B0604020202020204" pitchFamily="34" charset="0"/>
              </a:defRPr>
            </a:lvl6pPr>
            <a:lvl7pPr marL="2971800" indent="-228600" algn="ctr" eaLnBrk="0" fontAlgn="base" hangingPunct="0">
              <a:spcBef>
                <a:spcPct val="0"/>
              </a:spcBef>
              <a:spcAft>
                <a:spcPct val="0"/>
              </a:spcAft>
              <a:defRPr sz="4400">
                <a:solidFill>
                  <a:srgbClr val="FF0000"/>
                </a:solidFill>
                <a:latin typeface="Arial" panose="020B0604020202020204" pitchFamily="34" charset="0"/>
              </a:defRPr>
            </a:lvl7pPr>
            <a:lvl8pPr marL="3429000" indent="-228600" algn="ctr" eaLnBrk="0" fontAlgn="base" hangingPunct="0">
              <a:spcBef>
                <a:spcPct val="0"/>
              </a:spcBef>
              <a:spcAft>
                <a:spcPct val="0"/>
              </a:spcAft>
              <a:defRPr sz="4400">
                <a:solidFill>
                  <a:srgbClr val="FF0000"/>
                </a:solidFill>
                <a:latin typeface="Arial" panose="020B0604020202020204" pitchFamily="34" charset="0"/>
              </a:defRPr>
            </a:lvl8pPr>
            <a:lvl9pPr marL="3886200" indent="-228600" algn="ctr" eaLnBrk="0" fontAlgn="base" hangingPunct="0">
              <a:spcBef>
                <a:spcPct val="0"/>
              </a:spcBef>
              <a:spcAft>
                <a:spcPct val="0"/>
              </a:spcAft>
              <a:defRPr sz="4400">
                <a:solidFill>
                  <a:srgbClr val="FF0000"/>
                </a:solidFill>
                <a:latin typeface="Arial" panose="020B0604020202020204" pitchFamily="34" charset="0"/>
              </a:defRPr>
            </a:lvl9pPr>
          </a:lstStyle>
          <a:p>
            <a:pPr eaLnBrk="1" hangingPunct="1">
              <a:lnSpc>
                <a:spcPct val="80000"/>
              </a:lnSpc>
              <a:spcAft>
                <a:spcPct val="15000"/>
              </a:spcAft>
            </a:pPr>
            <a:r>
              <a:rPr lang="en-US" sz="2400">
                <a:solidFill>
                  <a:schemeClr val="tx2"/>
                </a:solidFill>
              </a:rPr>
              <a:t>Protein Data Bank 	</a:t>
            </a:r>
            <a:r>
              <a:rPr lang="en-US" sz="2400">
                <a:solidFill>
                  <a:schemeClr val="tx2"/>
                </a:solidFill>
                <a:sym typeface="Wingdings" panose="05000000000000000000" pitchFamily="2" charset="2"/>
              </a:rPr>
              <a:t>	</a:t>
            </a:r>
            <a:r>
              <a:rPr lang="en-US" sz="2400">
                <a:solidFill>
                  <a:schemeClr val="tx2"/>
                </a:solidFill>
              </a:rPr>
              <a:t>http://www.rcsb.org/pdb/</a:t>
            </a:r>
          </a:p>
        </p:txBody>
      </p:sp>
      <p:pic>
        <p:nvPicPr>
          <p:cNvPr id="2" name="Picture 1"/>
          <p:cNvPicPr>
            <a:picLocks noChangeAspect="1"/>
          </p:cNvPicPr>
          <p:nvPr/>
        </p:nvPicPr>
        <p:blipFill>
          <a:blip r:embed="rId2"/>
          <a:stretch>
            <a:fillRect/>
          </a:stretch>
        </p:blipFill>
        <p:spPr>
          <a:xfrm>
            <a:off x="3505200" y="1920803"/>
            <a:ext cx="5340868" cy="4251397"/>
          </a:xfrm>
          <a:prstGeom prst="rect">
            <a:avLst/>
          </a:prstGeom>
        </p:spPr>
      </p:pic>
    </p:spTree>
    <p:extLst>
      <p:ext uri="{BB962C8B-B14F-4D97-AF65-F5344CB8AC3E}">
        <p14:creationId xmlns:p14="http://schemas.microsoft.com/office/powerpoint/2010/main" val="31095965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31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F54FFEA8-D0AE-4385-B8C2-02A3C78DB87F}" type="slidenum">
              <a:rPr lang="en-US" sz="1400" smtClean="0"/>
              <a:pPr eaLnBrk="1" hangingPunct="1"/>
              <a:t>97</a:t>
            </a:fld>
            <a:endParaRPr lang="en-US" sz="1400" smtClean="0"/>
          </a:p>
        </p:txBody>
      </p:sp>
      <p:sp>
        <p:nvSpPr>
          <p:cNvPr id="93188" name="Rectangle 2"/>
          <p:cNvSpPr>
            <a:spLocks noGrp="1" noChangeArrowheads="1"/>
          </p:cNvSpPr>
          <p:nvPr>
            <p:ph type="title"/>
          </p:nvPr>
        </p:nvSpPr>
        <p:spPr>
          <a:xfrm>
            <a:off x="457200" y="0"/>
            <a:ext cx="8229600" cy="1143000"/>
          </a:xfrm>
        </p:spPr>
        <p:txBody>
          <a:bodyPr/>
          <a:lstStyle/>
          <a:p>
            <a:pPr eaLnBrk="1" hangingPunct="1"/>
            <a:r>
              <a:rPr lang="en-US" smtClean="0">
                <a:solidFill>
                  <a:srgbClr val="FF0000"/>
                </a:solidFill>
              </a:rPr>
              <a:t>Example PDB file</a:t>
            </a:r>
          </a:p>
        </p:txBody>
      </p:sp>
      <p:pic>
        <p:nvPicPr>
          <p:cNvPr id="93189" name="Picture 3"/>
          <p:cNvPicPr>
            <a:picLocks noChangeAspect="1" noChangeArrowheads="1"/>
          </p:cNvPicPr>
          <p:nvPr/>
        </p:nvPicPr>
        <p:blipFill>
          <a:blip r:embed="rId2">
            <a:extLst>
              <a:ext uri="{28A0092B-C50C-407E-A947-70E740481C1C}">
                <a14:useLocalDpi xmlns:a14="http://schemas.microsoft.com/office/drawing/2010/main" val="0"/>
              </a:ext>
            </a:extLst>
          </a:blip>
          <a:srcRect t="11488" r="17647"/>
          <a:stretch>
            <a:fillRect/>
          </a:stretch>
        </p:blipFill>
        <p:spPr bwMode="auto">
          <a:xfrm>
            <a:off x="76200" y="1600200"/>
            <a:ext cx="57737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103431" name="Rectangle 6"/>
          <p:cNvSpPr>
            <a:spLocks noChangeArrowheads="1"/>
          </p:cNvSpPr>
          <p:nvPr/>
        </p:nvSpPr>
        <p:spPr bwMode="auto">
          <a:xfrm>
            <a:off x="5715000" y="1905000"/>
            <a:ext cx="329406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ts val="1800"/>
              </a:spcBef>
              <a:buFontTx/>
              <a:buChar char="•"/>
            </a:pPr>
            <a:r>
              <a:rPr lang="en-US" sz="2200" dirty="0"/>
              <a:t>From these atomic coordinates we can calculate nearly anything we desire</a:t>
            </a:r>
          </a:p>
          <a:p>
            <a:pPr marL="342900" indent="-342900" algn="l">
              <a:spcBef>
                <a:spcPts val="1800"/>
              </a:spcBef>
              <a:buFontTx/>
              <a:buChar char="•"/>
            </a:pPr>
            <a:r>
              <a:rPr lang="en-US" sz="2200" dirty="0">
                <a:solidFill>
                  <a:srgbClr val="0000FF"/>
                </a:solidFill>
              </a:rPr>
              <a:t>We can generate text files, so you can use </a:t>
            </a:r>
            <a:r>
              <a:rPr lang="en-US" sz="2200" dirty="0" err="1">
                <a:solidFill>
                  <a:srgbClr val="0000FF"/>
                </a:solidFill>
              </a:rPr>
              <a:t>Gromacs</a:t>
            </a:r>
            <a:r>
              <a:rPr lang="en-US" sz="2200" dirty="0">
                <a:solidFill>
                  <a:srgbClr val="0000FF"/>
                </a:solidFill>
              </a:rPr>
              <a:t> tools or you can code up analysis tools by hand to process these atomic coordinates …</a:t>
            </a:r>
          </a:p>
        </p:txBody>
      </p:sp>
      <p:sp>
        <p:nvSpPr>
          <p:cNvPr id="93191" name="Rectangle 1"/>
          <p:cNvSpPr>
            <a:spLocks noChangeArrowheads="1"/>
          </p:cNvSpPr>
          <p:nvPr/>
        </p:nvSpPr>
        <p:spPr bwMode="auto">
          <a:xfrm>
            <a:off x="0" y="944563"/>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1200"/>
              </a:spcBef>
            </a:pPr>
            <a:r>
              <a:rPr lang="en-US" sz="2400">
                <a:solidFill>
                  <a:srgbClr val="0000FF"/>
                </a:solidFill>
              </a:rPr>
              <a:t>This is what your data looks like at each “snapshot”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42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06550C09-57B4-4D58-ADD8-B20BB2158B82}" type="slidenum">
              <a:rPr lang="en-US" sz="1400" smtClean="0"/>
              <a:pPr eaLnBrk="1" hangingPunct="1"/>
              <a:t>98</a:t>
            </a:fld>
            <a:endParaRPr lang="en-US" sz="1400" smtClean="0"/>
          </a:p>
        </p:txBody>
      </p:sp>
      <p:sp>
        <p:nvSpPr>
          <p:cNvPr id="104454" name="Rectangle 3"/>
          <p:cNvSpPr>
            <a:spLocks noChangeArrowheads="1"/>
          </p:cNvSpPr>
          <p:nvPr/>
        </p:nvSpPr>
        <p:spPr bwMode="auto">
          <a:xfrm>
            <a:off x="76200" y="1447800"/>
            <a:ext cx="4724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spcBef>
                <a:spcPct val="20000"/>
              </a:spcBef>
              <a:defRPr/>
            </a:pPr>
            <a:r>
              <a:rPr lang="en-US" sz="2200" dirty="0"/>
              <a:t>(1) You need a </a:t>
            </a:r>
            <a:r>
              <a:rPr lang="en-US" sz="2200" b="1" i="1" dirty="0"/>
              <a:t>question</a:t>
            </a:r>
            <a:r>
              <a:rPr lang="en-US" sz="2200" dirty="0"/>
              <a:t>!</a:t>
            </a:r>
          </a:p>
          <a:p>
            <a:pPr marL="342900" indent="-342900" algn="l">
              <a:spcBef>
                <a:spcPct val="20000"/>
              </a:spcBef>
              <a:buFontTx/>
              <a:buChar char="•"/>
              <a:defRPr/>
            </a:pPr>
            <a:endParaRPr lang="en-US" sz="1800" dirty="0"/>
          </a:p>
          <a:p>
            <a:pPr marL="342900" indent="-342900" algn="l">
              <a:spcBef>
                <a:spcPct val="20000"/>
              </a:spcBef>
              <a:buFontTx/>
              <a:buChar char="•"/>
              <a:defRPr/>
            </a:pPr>
            <a:endParaRPr lang="en-US" sz="2800" dirty="0"/>
          </a:p>
          <a:p>
            <a:pPr algn="l">
              <a:spcBef>
                <a:spcPct val="20000"/>
              </a:spcBef>
              <a:defRPr/>
            </a:pPr>
            <a:r>
              <a:rPr lang="en-US" sz="2200" dirty="0"/>
              <a:t>(2) You need a </a:t>
            </a:r>
            <a:r>
              <a:rPr lang="en-US" sz="2200" b="1" i="1" dirty="0"/>
              <a:t>conceptual</a:t>
            </a:r>
            <a:r>
              <a:rPr lang="en-US" sz="2200" dirty="0"/>
              <a:t> way to answer your question …</a:t>
            </a:r>
          </a:p>
          <a:p>
            <a:pPr algn="l">
              <a:spcBef>
                <a:spcPct val="20000"/>
              </a:spcBef>
              <a:defRPr/>
            </a:pPr>
            <a:endParaRPr lang="en-US" sz="1800" dirty="0"/>
          </a:p>
          <a:p>
            <a:pPr algn="l">
              <a:spcBef>
                <a:spcPct val="20000"/>
              </a:spcBef>
              <a:defRPr/>
            </a:pPr>
            <a:endParaRPr lang="en-US" sz="2200" dirty="0"/>
          </a:p>
          <a:p>
            <a:pPr algn="l">
              <a:spcBef>
                <a:spcPct val="20000"/>
              </a:spcBef>
              <a:defRPr/>
            </a:pPr>
            <a:r>
              <a:rPr lang="en-US" sz="2200" dirty="0"/>
              <a:t>(3) You need </a:t>
            </a:r>
            <a:r>
              <a:rPr lang="en-US" sz="2200" b="1" i="1" dirty="0"/>
              <a:t>reaction coordinates </a:t>
            </a:r>
            <a:r>
              <a:rPr lang="en-US" sz="2200" dirty="0"/>
              <a:t>to represent your conceptual answer!</a:t>
            </a:r>
          </a:p>
          <a:p>
            <a:pPr algn="l">
              <a:spcBef>
                <a:spcPct val="20000"/>
              </a:spcBef>
              <a:defRPr/>
            </a:pPr>
            <a:endParaRPr lang="en-US" sz="1050" dirty="0"/>
          </a:p>
          <a:p>
            <a:pPr algn="l">
              <a:spcBef>
                <a:spcPct val="20000"/>
              </a:spcBef>
              <a:defRPr/>
            </a:pPr>
            <a:r>
              <a:rPr lang="en-US" sz="2200" dirty="0"/>
              <a:t>(4) You need a </a:t>
            </a:r>
            <a:r>
              <a:rPr lang="en-US" sz="2200" b="1" i="1" dirty="0"/>
              <a:t>script</a:t>
            </a:r>
            <a:r>
              <a:rPr lang="en-US" sz="2200" dirty="0"/>
              <a:t> to calculate the RC’s you want to examine</a:t>
            </a:r>
          </a:p>
        </p:txBody>
      </p:sp>
      <p:sp>
        <p:nvSpPr>
          <p:cNvPr id="8" name="Rectangle 3"/>
          <p:cNvSpPr>
            <a:spLocks noChangeArrowheads="1"/>
          </p:cNvSpPr>
          <p:nvPr/>
        </p:nvSpPr>
        <p:spPr bwMode="auto">
          <a:xfrm>
            <a:off x="4800600" y="1447800"/>
            <a:ext cx="4267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spcBef>
                <a:spcPct val="20000"/>
              </a:spcBef>
            </a:pPr>
            <a:r>
              <a:rPr lang="en-US" sz="2200" i="1" dirty="0">
                <a:solidFill>
                  <a:srgbClr val="0000FF"/>
                </a:solidFill>
              </a:rPr>
              <a:t>Does ligand binding cause a change of shape/structure in the enzyme cavity?</a:t>
            </a:r>
          </a:p>
          <a:p>
            <a:pPr algn="l">
              <a:spcBef>
                <a:spcPct val="20000"/>
              </a:spcBef>
            </a:pPr>
            <a:endParaRPr lang="en-US" sz="800" dirty="0">
              <a:solidFill>
                <a:srgbClr val="0000FF"/>
              </a:solidFill>
            </a:endParaRPr>
          </a:p>
          <a:p>
            <a:pPr algn="l">
              <a:spcBef>
                <a:spcPct val="20000"/>
              </a:spcBef>
            </a:pPr>
            <a:r>
              <a:rPr lang="en-US" sz="2200" dirty="0">
                <a:solidFill>
                  <a:srgbClr val="0000FF"/>
                </a:solidFill>
              </a:rPr>
              <a:t>Let’s compare the structure of the binding pocket (</a:t>
            </a:r>
            <a:r>
              <a:rPr lang="en-US" sz="2200" i="1" dirty="0">
                <a:solidFill>
                  <a:srgbClr val="0000FF"/>
                </a:solidFill>
              </a:rPr>
              <a:t>as a function of time</a:t>
            </a:r>
            <a:r>
              <a:rPr lang="en-US" sz="2200" i="1" dirty="0" smtClean="0">
                <a:solidFill>
                  <a:srgbClr val="0000FF"/>
                </a:solidFill>
              </a:rPr>
              <a:t>?</a:t>
            </a:r>
            <a:r>
              <a:rPr lang="en-US" sz="2200" dirty="0" smtClean="0">
                <a:solidFill>
                  <a:srgbClr val="0000FF"/>
                </a:solidFill>
              </a:rPr>
              <a:t>) </a:t>
            </a:r>
            <a:r>
              <a:rPr lang="en-US" sz="2200" dirty="0">
                <a:solidFill>
                  <a:srgbClr val="0000FF"/>
                </a:solidFill>
              </a:rPr>
              <a:t>to the starting structure of the pocket.</a:t>
            </a:r>
          </a:p>
          <a:p>
            <a:pPr algn="l">
              <a:spcBef>
                <a:spcPct val="20000"/>
              </a:spcBef>
            </a:pPr>
            <a:endParaRPr lang="en-US" sz="600" dirty="0">
              <a:solidFill>
                <a:srgbClr val="0000FF"/>
              </a:solidFill>
            </a:endParaRPr>
          </a:p>
          <a:p>
            <a:pPr algn="l">
              <a:spcBef>
                <a:spcPct val="20000"/>
              </a:spcBef>
            </a:pPr>
            <a:r>
              <a:rPr lang="en-US" sz="2200" dirty="0">
                <a:solidFill>
                  <a:srgbClr val="0000FF"/>
                </a:solidFill>
              </a:rPr>
              <a:t>RMSD &amp; </a:t>
            </a:r>
            <a:r>
              <a:rPr lang="en-US" sz="2200" dirty="0" err="1">
                <a:solidFill>
                  <a:srgbClr val="0000FF"/>
                </a:solidFill>
              </a:rPr>
              <a:t>Rg</a:t>
            </a:r>
            <a:r>
              <a:rPr lang="en-US" sz="2200" dirty="0">
                <a:solidFill>
                  <a:srgbClr val="0000FF"/>
                </a:solidFill>
              </a:rPr>
              <a:t> might work here, but we can also compare specific residues </a:t>
            </a:r>
          </a:p>
          <a:p>
            <a:pPr algn="l">
              <a:spcBef>
                <a:spcPct val="20000"/>
              </a:spcBef>
            </a:pPr>
            <a:endParaRPr lang="en-US" sz="900" dirty="0">
              <a:solidFill>
                <a:srgbClr val="0000FF"/>
              </a:solidFill>
            </a:endParaRPr>
          </a:p>
          <a:p>
            <a:pPr algn="l">
              <a:spcBef>
                <a:spcPct val="20000"/>
              </a:spcBef>
            </a:pPr>
            <a:r>
              <a:rPr lang="en-US" sz="2200" dirty="0">
                <a:solidFill>
                  <a:srgbClr val="0000FF"/>
                </a:solidFill>
              </a:rPr>
              <a:t>Ah-ha!  That’s what perl/python is for!  Time to start scripting… </a:t>
            </a:r>
          </a:p>
        </p:txBody>
      </p:sp>
      <p:sp>
        <p:nvSpPr>
          <p:cNvPr id="94214" name="Rectangle 2"/>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a:solidFill>
                  <a:srgbClr val="FF0000"/>
                </a:solidFill>
              </a:rPr>
              <a:t>Data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45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45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4454">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1400" smtClean="0"/>
              <a:t>Sorin Lab</a:t>
            </a:r>
          </a:p>
        </p:txBody>
      </p:sp>
      <p:sp>
        <p:nvSpPr>
          <p:cNvPr id="952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A34EF7D-B2CE-4A4C-998D-CF50FC9F7F08}" type="slidenum">
              <a:rPr lang="en-US" sz="1400" smtClean="0"/>
              <a:pPr eaLnBrk="1" hangingPunct="1"/>
              <a:t>99</a:t>
            </a:fld>
            <a:endParaRPr lang="en-US" sz="1400" smtClean="0"/>
          </a:p>
        </p:txBody>
      </p:sp>
      <p:sp>
        <p:nvSpPr>
          <p:cNvPr id="95236" name="Rectangle 2"/>
          <p:cNvSpPr>
            <a:spLocks noGrp="1" noChangeArrowheads="1"/>
          </p:cNvSpPr>
          <p:nvPr>
            <p:ph type="title"/>
          </p:nvPr>
        </p:nvSpPr>
        <p:spPr>
          <a:xfrm>
            <a:off x="457200" y="76200"/>
            <a:ext cx="8229600" cy="1143000"/>
          </a:xfrm>
        </p:spPr>
        <p:txBody>
          <a:bodyPr/>
          <a:lstStyle/>
          <a:p>
            <a:pPr eaLnBrk="1" hangingPunct="1"/>
            <a:r>
              <a:rPr lang="en-US" smtClean="0">
                <a:solidFill>
                  <a:srgbClr val="FF0000"/>
                </a:solidFill>
              </a:rPr>
              <a:t>What it boils down to …</a:t>
            </a:r>
          </a:p>
        </p:txBody>
      </p:sp>
      <p:sp>
        <p:nvSpPr>
          <p:cNvPr id="95237" name="TextBox 2"/>
          <p:cNvSpPr txBox="1">
            <a:spLocks noChangeArrowheads="1"/>
          </p:cNvSpPr>
          <p:nvPr/>
        </p:nvSpPr>
        <p:spPr bwMode="auto">
          <a:xfrm>
            <a:off x="228600" y="1516063"/>
            <a:ext cx="2057400" cy="769937"/>
          </a:xfrm>
          <a:prstGeom prst="rect">
            <a:avLst/>
          </a:prstGeom>
          <a:solidFill>
            <a:srgbClr val="FFFF00"/>
          </a:solidFill>
          <a:ln w="9525">
            <a:solidFill>
              <a:schemeClr val="tx2"/>
            </a:solidFill>
            <a:miter lim="800000"/>
            <a:headEnd/>
            <a:tailEnd/>
          </a:ln>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a:t>Identify your</a:t>
            </a:r>
          </a:p>
          <a:p>
            <a:pPr eaLnBrk="1" hangingPunct="1"/>
            <a:r>
              <a:rPr lang="en-US" sz="2200"/>
              <a:t>questions</a:t>
            </a:r>
          </a:p>
        </p:txBody>
      </p:sp>
      <p:sp>
        <p:nvSpPr>
          <p:cNvPr id="5" name="TextBox 4"/>
          <p:cNvSpPr txBox="1">
            <a:spLocks noChangeArrowheads="1"/>
          </p:cNvSpPr>
          <p:nvPr/>
        </p:nvSpPr>
        <p:spPr bwMode="auto">
          <a:xfrm>
            <a:off x="3368074" y="1371600"/>
            <a:ext cx="2247900" cy="1107996"/>
          </a:xfrm>
          <a:prstGeom prst="rect">
            <a:avLst/>
          </a:prstGeom>
          <a:solidFill>
            <a:srgbClr val="FFFF00"/>
          </a:solidFill>
          <a:ln w="9525">
            <a:solidFill>
              <a:schemeClr val="tx2"/>
            </a:solidFill>
            <a:miter lim="800000"/>
            <a:headEnd/>
            <a:tailEnd/>
          </a:ln>
        </p:spPr>
        <p:txBody>
          <a:bodyPr wrap="squar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dirty="0"/>
              <a:t>Devise a way to answer </a:t>
            </a:r>
            <a:r>
              <a:rPr lang="en-US" sz="2200" dirty="0" smtClean="0"/>
              <a:t>those questions</a:t>
            </a:r>
            <a:endParaRPr lang="en-US" sz="2200" dirty="0"/>
          </a:p>
        </p:txBody>
      </p:sp>
      <p:sp>
        <p:nvSpPr>
          <p:cNvPr id="13" name="TextBox 12"/>
          <p:cNvSpPr txBox="1">
            <a:spLocks noChangeArrowheads="1"/>
          </p:cNvSpPr>
          <p:nvPr/>
        </p:nvSpPr>
        <p:spPr bwMode="auto">
          <a:xfrm>
            <a:off x="6553200" y="1371600"/>
            <a:ext cx="2286000" cy="1108075"/>
          </a:xfrm>
          <a:prstGeom prst="rect">
            <a:avLst/>
          </a:prstGeom>
          <a:solidFill>
            <a:srgbClr val="FFFF00"/>
          </a:solidFill>
          <a:ln w="9525">
            <a:solidFill>
              <a:schemeClr val="tx2"/>
            </a:solidFill>
            <a:miter lim="800000"/>
            <a:headEnd/>
            <a:tailEnd/>
          </a:ln>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a:t>Decide which RC’s best serve your needs</a:t>
            </a:r>
          </a:p>
        </p:txBody>
      </p:sp>
      <p:sp>
        <p:nvSpPr>
          <p:cNvPr id="14" name="TextBox 13"/>
          <p:cNvSpPr txBox="1">
            <a:spLocks noChangeArrowheads="1"/>
          </p:cNvSpPr>
          <p:nvPr/>
        </p:nvSpPr>
        <p:spPr bwMode="auto">
          <a:xfrm>
            <a:off x="6553200" y="3124200"/>
            <a:ext cx="2286000" cy="1446213"/>
          </a:xfrm>
          <a:prstGeom prst="rect">
            <a:avLst/>
          </a:prstGeom>
          <a:solidFill>
            <a:srgbClr val="FFFF00"/>
          </a:solidFill>
          <a:ln w="9525">
            <a:solidFill>
              <a:schemeClr val="tx2"/>
            </a:solidFill>
            <a:miter lim="800000"/>
            <a:headEnd/>
            <a:tailEnd/>
          </a:ln>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a:t>Write a script to calculate those RC’s over all of your data</a:t>
            </a:r>
          </a:p>
        </p:txBody>
      </p:sp>
      <p:sp>
        <p:nvSpPr>
          <p:cNvPr id="15" name="TextBox 14"/>
          <p:cNvSpPr txBox="1">
            <a:spLocks noChangeArrowheads="1"/>
          </p:cNvSpPr>
          <p:nvPr/>
        </p:nvSpPr>
        <p:spPr bwMode="auto">
          <a:xfrm>
            <a:off x="3272824" y="3124200"/>
            <a:ext cx="2438400" cy="1446213"/>
          </a:xfrm>
          <a:prstGeom prst="rect">
            <a:avLst/>
          </a:prstGeom>
          <a:solidFill>
            <a:srgbClr val="FFFF00"/>
          </a:solidFill>
          <a:ln w="9525">
            <a:solidFill>
              <a:schemeClr val="tx2"/>
            </a:solidFill>
            <a:miter lim="800000"/>
            <a:headEnd/>
            <a:tailEnd/>
          </a:ln>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a:t>Use the resulting numbers to answer your question(s)</a:t>
            </a:r>
          </a:p>
        </p:txBody>
      </p:sp>
      <p:cxnSp>
        <p:nvCxnSpPr>
          <p:cNvPr id="7" name="Straight Arrow Connector 6"/>
          <p:cNvCxnSpPr>
            <a:cxnSpLocks noChangeShapeType="1"/>
          </p:cNvCxnSpPr>
          <p:nvPr/>
        </p:nvCxnSpPr>
        <p:spPr bwMode="auto">
          <a:xfrm>
            <a:off x="2438400" y="1901825"/>
            <a:ext cx="800100" cy="0"/>
          </a:xfrm>
          <a:prstGeom prst="straightConnector1">
            <a:avLst/>
          </a:prstGeom>
          <a:noFill/>
          <a:ln w="50800" algn="ctr">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18" name="Straight Arrow Connector 17"/>
          <p:cNvCxnSpPr>
            <a:cxnSpLocks noChangeShapeType="1"/>
          </p:cNvCxnSpPr>
          <p:nvPr/>
        </p:nvCxnSpPr>
        <p:spPr bwMode="auto">
          <a:xfrm>
            <a:off x="5675012" y="1905000"/>
            <a:ext cx="800100" cy="0"/>
          </a:xfrm>
          <a:prstGeom prst="straightConnector1">
            <a:avLst/>
          </a:prstGeom>
          <a:noFill/>
          <a:ln w="50800" algn="ctr">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a:off x="7734300" y="2590800"/>
            <a:ext cx="0" cy="457200"/>
          </a:xfrm>
          <a:prstGeom prst="straightConnector1">
            <a:avLst/>
          </a:prstGeom>
          <a:noFill/>
          <a:ln w="50800" algn="ctr">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1" name="Straight Arrow Connector 20"/>
          <p:cNvCxnSpPr>
            <a:cxnSpLocks noChangeShapeType="1"/>
          </p:cNvCxnSpPr>
          <p:nvPr/>
        </p:nvCxnSpPr>
        <p:spPr bwMode="auto">
          <a:xfrm flipH="1">
            <a:off x="5791200" y="3886200"/>
            <a:ext cx="609600" cy="0"/>
          </a:xfrm>
          <a:prstGeom prst="straightConnector1">
            <a:avLst/>
          </a:prstGeom>
          <a:noFill/>
          <a:ln w="50800" algn="ctr">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flipH="1">
            <a:off x="2438400" y="3886200"/>
            <a:ext cx="609600" cy="0"/>
          </a:xfrm>
          <a:prstGeom prst="straightConnector1">
            <a:avLst/>
          </a:prstGeom>
          <a:noFill/>
          <a:ln w="50800" algn="ctr">
            <a:solidFill>
              <a:schemeClr val="tx1"/>
            </a:solidFill>
            <a:round/>
            <a:headEnd/>
            <a:tailEnd type="triangle" w="lg" len="med"/>
          </a:ln>
          <a:extLst>
            <a:ext uri="{909E8E84-426E-40DD-AFC4-6F175D3DCCD1}">
              <a14:hiddenFill xmlns:a14="http://schemas.microsoft.com/office/drawing/2010/main">
                <a:noFill/>
              </a14:hiddenFill>
            </a:ext>
          </a:extLst>
        </p:spPr>
      </p:cxnSp>
      <p:sp>
        <p:nvSpPr>
          <p:cNvPr id="25" name="TextBox 24"/>
          <p:cNvSpPr txBox="1">
            <a:spLocks noChangeArrowheads="1"/>
          </p:cNvSpPr>
          <p:nvPr/>
        </p:nvSpPr>
        <p:spPr bwMode="auto">
          <a:xfrm>
            <a:off x="228600" y="3124200"/>
            <a:ext cx="2057400" cy="1446213"/>
          </a:xfrm>
          <a:prstGeom prst="rect">
            <a:avLst/>
          </a:prstGeom>
          <a:solidFill>
            <a:srgbClr val="92D050"/>
          </a:solidFill>
          <a:ln w="9525">
            <a:solidFill>
              <a:schemeClr val="tx2"/>
            </a:solidFill>
            <a:miter lim="800000"/>
            <a:headEnd/>
            <a:tailEnd/>
          </a:ln>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a:t>Calculate ensemble average values (+/- SD)</a:t>
            </a:r>
          </a:p>
        </p:txBody>
      </p:sp>
      <p:sp>
        <p:nvSpPr>
          <p:cNvPr id="26" name="TextBox 25"/>
          <p:cNvSpPr txBox="1">
            <a:spLocks noChangeArrowheads="1"/>
          </p:cNvSpPr>
          <p:nvPr/>
        </p:nvSpPr>
        <p:spPr bwMode="auto">
          <a:xfrm>
            <a:off x="228600" y="5183188"/>
            <a:ext cx="2057400" cy="1446212"/>
          </a:xfrm>
          <a:prstGeom prst="rect">
            <a:avLst/>
          </a:prstGeom>
          <a:solidFill>
            <a:srgbClr val="92D050"/>
          </a:solidFill>
          <a:ln w="9525">
            <a:solidFill>
              <a:schemeClr val="tx2"/>
            </a:solidFill>
            <a:miter lim="800000"/>
            <a:headEnd/>
            <a:tailEnd/>
          </a:ln>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a:t>Calculate correlations between quantities</a:t>
            </a:r>
          </a:p>
        </p:txBody>
      </p:sp>
      <p:sp>
        <p:nvSpPr>
          <p:cNvPr id="27" name="TextBox 26"/>
          <p:cNvSpPr txBox="1">
            <a:spLocks noChangeArrowheads="1"/>
          </p:cNvSpPr>
          <p:nvPr/>
        </p:nvSpPr>
        <p:spPr bwMode="auto">
          <a:xfrm>
            <a:off x="3463324" y="5183188"/>
            <a:ext cx="2057400" cy="1446212"/>
          </a:xfrm>
          <a:prstGeom prst="rect">
            <a:avLst/>
          </a:prstGeom>
          <a:solidFill>
            <a:srgbClr val="92D050"/>
          </a:solidFill>
          <a:ln w="9525">
            <a:solidFill>
              <a:schemeClr val="tx2"/>
            </a:solidFill>
            <a:miter lim="800000"/>
            <a:headEnd/>
            <a:tailEnd/>
          </a:ln>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a:t>Calculate time-dependence of variables of interest</a:t>
            </a:r>
          </a:p>
        </p:txBody>
      </p:sp>
      <p:cxnSp>
        <p:nvCxnSpPr>
          <p:cNvPr id="28" name="Straight Arrow Connector 27"/>
          <p:cNvCxnSpPr>
            <a:cxnSpLocks noChangeShapeType="1"/>
          </p:cNvCxnSpPr>
          <p:nvPr/>
        </p:nvCxnSpPr>
        <p:spPr bwMode="auto">
          <a:xfrm>
            <a:off x="4495800" y="4648200"/>
            <a:ext cx="0" cy="457200"/>
          </a:xfrm>
          <a:prstGeom prst="straightConnector1">
            <a:avLst/>
          </a:prstGeom>
          <a:noFill/>
          <a:ln w="50800" algn="ctr">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flipH="1">
            <a:off x="2590800" y="4648200"/>
            <a:ext cx="609600" cy="457200"/>
          </a:xfrm>
          <a:prstGeom prst="straightConnector1">
            <a:avLst/>
          </a:prstGeom>
          <a:noFill/>
          <a:ln w="50800" algn="ctr">
            <a:solidFill>
              <a:schemeClr val="tx1"/>
            </a:solidFill>
            <a:round/>
            <a:headEnd/>
            <a:tailEnd type="triangle" w="lg" len="med"/>
          </a:ln>
          <a:extLst>
            <a:ext uri="{909E8E84-426E-40DD-AFC4-6F175D3DCCD1}">
              <a14:hiddenFill xmlns:a14="http://schemas.microsoft.com/office/drawing/2010/main">
                <a:noFill/>
              </a14:hiddenFill>
            </a:ext>
          </a:extLst>
        </p:spPr>
      </p:cxnSp>
      <p:sp>
        <p:nvSpPr>
          <p:cNvPr id="31" name="TextBox 30"/>
          <p:cNvSpPr txBox="1">
            <a:spLocks noChangeArrowheads="1"/>
          </p:cNvSpPr>
          <p:nvPr/>
        </p:nvSpPr>
        <p:spPr bwMode="auto">
          <a:xfrm>
            <a:off x="6553200" y="4997450"/>
            <a:ext cx="2286000" cy="1784350"/>
          </a:xfrm>
          <a:prstGeom prst="rect">
            <a:avLst/>
          </a:prstGeom>
          <a:solidFill>
            <a:schemeClr val="accent1"/>
          </a:solidFill>
          <a:ln w="9525">
            <a:solidFill>
              <a:schemeClr val="tx2"/>
            </a:solidFill>
            <a:miter lim="800000"/>
            <a:headEnd/>
            <a:tailEnd/>
          </a:ln>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r>
              <a:rPr lang="en-US" sz="2200"/>
              <a:t>Draw conclusions, assess data quality &amp; analysis strength</a:t>
            </a:r>
          </a:p>
        </p:txBody>
      </p:sp>
      <p:grpSp>
        <p:nvGrpSpPr>
          <p:cNvPr id="46" name="Group 45"/>
          <p:cNvGrpSpPr>
            <a:grpSpLocks/>
          </p:cNvGrpSpPr>
          <p:nvPr/>
        </p:nvGrpSpPr>
        <p:grpSpPr bwMode="auto">
          <a:xfrm>
            <a:off x="76200" y="2895600"/>
            <a:ext cx="6248400" cy="3886200"/>
            <a:chOff x="76200" y="2895600"/>
            <a:chExt cx="6248400" cy="3886200"/>
          </a:xfrm>
        </p:grpSpPr>
        <p:cxnSp>
          <p:nvCxnSpPr>
            <p:cNvPr id="95254" name="Straight Connector 19"/>
            <p:cNvCxnSpPr>
              <a:cxnSpLocks noChangeShapeType="1"/>
            </p:cNvCxnSpPr>
            <p:nvPr/>
          </p:nvCxnSpPr>
          <p:spPr bwMode="auto">
            <a:xfrm>
              <a:off x="76200" y="2895600"/>
              <a:ext cx="0" cy="388620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95255" name="Straight Connector 34"/>
            <p:cNvCxnSpPr>
              <a:cxnSpLocks noChangeShapeType="1"/>
            </p:cNvCxnSpPr>
            <p:nvPr/>
          </p:nvCxnSpPr>
          <p:spPr bwMode="auto">
            <a:xfrm>
              <a:off x="76200" y="2895600"/>
              <a:ext cx="2362200" cy="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95256" name="Straight Connector 37"/>
            <p:cNvCxnSpPr>
              <a:cxnSpLocks noChangeShapeType="1"/>
            </p:cNvCxnSpPr>
            <p:nvPr/>
          </p:nvCxnSpPr>
          <p:spPr bwMode="auto">
            <a:xfrm>
              <a:off x="76200" y="6781800"/>
              <a:ext cx="5562600" cy="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95257" name="Straight Connector 40"/>
            <p:cNvCxnSpPr>
              <a:cxnSpLocks noChangeShapeType="1"/>
            </p:cNvCxnSpPr>
            <p:nvPr/>
          </p:nvCxnSpPr>
          <p:spPr bwMode="auto">
            <a:xfrm>
              <a:off x="2438400" y="2895600"/>
              <a:ext cx="0" cy="198120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95258" name="Straight Connector 43"/>
            <p:cNvCxnSpPr>
              <a:cxnSpLocks noChangeShapeType="1"/>
            </p:cNvCxnSpPr>
            <p:nvPr/>
          </p:nvCxnSpPr>
          <p:spPr bwMode="auto">
            <a:xfrm>
              <a:off x="2438400" y="4876800"/>
              <a:ext cx="3200400" cy="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95259" name="Straight Connector 46"/>
            <p:cNvCxnSpPr>
              <a:cxnSpLocks noChangeShapeType="1"/>
            </p:cNvCxnSpPr>
            <p:nvPr/>
          </p:nvCxnSpPr>
          <p:spPr bwMode="auto">
            <a:xfrm>
              <a:off x="5638800" y="4876800"/>
              <a:ext cx="0" cy="1905000"/>
            </a:xfrm>
            <a:prstGeom prst="line">
              <a:avLst/>
            </a:prstGeom>
            <a:noFill/>
            <a:ln w="25400" algn="ctr">
              <a:solidFill>
                <a:srgbClr val="FF0000"/>
              </a:solidFill>
              <a:round/>
              <a:headEnd/>
              <a:tailEnd/>
            </a:ln>
            <a:extLst>
              <a:ext uri="{909E8E84-426E-40DD-AFC4-6F175D3DCCD1}">
                <a14:hiddenFill xmlns:a14="http://schemas.microsoft.com/office/drawing/2010/main">
                  <a:noFill/>
                </a14:hiddenFill>
              </a:ext>
            </a:extLst>
          </p:spPr>
        </p:cxnSp>
        <p:cxnSp>
          <p:nvCxnSpPr>
            <p:cNvPr id="95260" name="Straight Arrow Connector 49"/>
            <p:cNvCxnSpPr>
              <a:cxnSpLocks noChangeShapeType="1"/>
            </p:cNvCxnSpPr>
            <p:nvPr/>
          </p:nvCxnSpPr>
          <p:spPr bwMode="auto">
            <a:xfrm>
              <a:off x="5638800" y="5867400"/>
              <a:ext cx="685800" cy="0"/>
            </a:xfrm>
            <a:prstGeom prst="straightConnector1">
              <a:avLst/>
            </a:prstGeom>
            <a:noFill/>
            <a:ln w="50800" algn="ctr">
              <a:solidFill>
                <a:srgbClr val="FF0000"/>
              </a:solidFill>
              <a:round/>
              <a:headEnd/>
              <a:tailEnd type="triangle" w="lg"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25" grpId="0" animBg="1"/>
      <p:bldP spid="26" grpId="0" animBg="1"/>
      <p:bldP spid="27" grpId="0" animBg="1"/>
      <p:bldP spid="31"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1975</TotalTime>
  <Words>7113</Words>
  <Application>Microsoft Office PowerPoint</Application>
  <PresentationFormat>On-screen Show (4:3)</PresentationFormat>
  <Paragraphs>1382</Paragraphs>
  <Slides>117</Slides>
  <Notes>47</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3</vt:i4>
      </vt:variant>
      <vt:variant>
        <vt:lpstr>Slide Titles</vt:lpstr>
      </vt:variant>
      <vt:variant>
        <vt:i4>117</vt:i4>
      </vt:variant>
    </vt:vector>
  </HeadingPairs>
  <TitlesOfParts>
    <vt:vector size="141" baseType="lpstr">
      <vt:lpstr>MS PGothic</vt:lpstr>
      <vt:lpstr>Monotype Sorts</vt:lpstr>
      <vt:lpstr>Cambria Math</vt:lpstr>
      <vt:lpstr>Malgun Gothic</vt:lpstr>
      <vt:lpstr>Calibri</vt:lpstr>
      <vt:lpstr>Gulim</vt:lpstr>
      <vt:lpstr>Times New Roman</vt:lpstr>
      <vt:lpstr>Arial</vt:lpstr>
      <vt:lpstr>SimSun</vt:lpstr>
      <vt:lpstr>Tahoma</vt:lpstr>
      <vt:lpstr>Malgun Gothic</vt:lpstr>
      <vt:lpstr>Verdana</vt:lpstr>
      <vt:lpstr>HGP創英角ﾎﾟｯﾌﾟ体</vt:lpstr>
      <vt:lpstr>Gulim</vt:lpstr>
      <vt:lpstr>Arial Special G2</vt:lpstr>
      <vt:lpstr>Symbol</vt:lpstr>
      <vt:lpstr>Wingdings</vt:lpstr>
      <vt:lpstr>Arial Narrow</vt:lpstr>
      <vt:lpstr>Default Design</vt:lpstr>
      <vt:lpstr>1_Default Design</vt:lpstr>
      <vt:lpstr>2_Default Design</vt:lpstr>
      <vt:lpstr>Equation</vt:lpstr>
      <vt:lpstr>ACD/3D</vt:lpstr>
      <vt:lpstr>Bitmap Image</vt:lpstr>
      <vt:lpstr>Introduction to</vt:lpstr>
      <vt:lpstr>Agenda:</vt:lpstr>
      <vt:lpstr>Disclaimer!</vt:lpstr>
      <vt:lpstr>Bringing the sciences together:</vt:lpstr>
      <vt:lpstr>Computational Biology  Subdisciplines</vt:lpstr>
      <vt:lpstr>Goals of Modeling &amp; Simulation</vt:lpstr>
      <vt:lpstr>Challenges in Biosimulation</vt:lpstr>
      <vt:lpstr>Computational Cost</vt:lpstr>
      <vt:lpstr>PowerPoint Presentation</vt:lpstr>
      <vt:lpstr>Mechanism of Modeling</vt:lpstr>
      <vt:lpstr>Tying it all together</vt:lpstr>
      <vt:lpstr>Agenda:</vt:lpstr>
      <vt:lpstr>The simplest chemical system</vt:lpstr>
      <vt:lpstr>The simplest chemical system</vt:lpstr>
      <vt:lpstr>The simplest chemical system</vt:lpstr>
      <vt:lpstr>Liquid Argon (“LJ fluids”)</vt:lpstr>
      <vt:lpstr>Liquid Argon (“LJ fluids”)</vt:lpstr>
      <vt:lpstr>Atom type definitions</vt:lpstr>
      <vt:lpstr>Atom type definitions</vt:lpstr>
      <vt:lpstr>Atom type definitions</vt:lpstr>
      <vt:lpstr>Mixing of atom types</vt:lpstr>
      <vt:lpstr>2nd simplest case: charged atoms</vt:lpstr>
      <vt:lpstr>Charge distribution</vt:lpstr>
      <vt:lpstr>PowerPoint Presentation</vt:lpstr>
      <vt:lpstr>Atomic partial charges</vt:lpstr>
      <vt:lpstr>Now let’s add bonds</vt:lpstr>
      <vt:lpstr>Example bond parameters (AMBER)</vt:lpstr>
      <vt:lpstr>Bond angles</vt:lpstr>
      <vt:lpstr>Example angle parameters (AMBER)</vt:lpstr>
      <vt:lpstr>Simple 3-point water models</vt:lpstr>
      <vt:lpstr>Dihedral potentials</vt:lpstr>
      <vt:lpstr>Ethane</vt:lpstr>
      <vt:lpstr>Torsional multiplicity (n)</vt:lpstr>
      <vt:lpstr>Torsions come in many flavors</vt:lpstr>
      <vt:lpstr>Example torsion parameters (AMBER)</vt:lpstr>
      <vt:lpstr>What else are we missing?</vt:lpstr>
      <vt:lpstr>Improper dihedrals</vt:lpstr>
      <vt:lpstr>Improper dihedrals (AMBER)</vt:lpstr>
      <vt:lpstr>We now have the basis for a molecular mechanical potential</vt:lpstr>
      <vt:lpstr>Empirical Functional Form</vt:lpstr>
      <vt:lpstr>Empirical Functional Form</vt:lpstr>
      <vt:lpstr>Empirical Functional Form</vt:lpstr>
      <vt:lpstr>Empirical potential energy scale</vt:lpstr>
      <vt:lpstr>Agenda:</vt:lpstr>
      <vt:lpstr>Protein folding energy landscape</vt:lpstr>
      <vt:lpstr>What is the “native” state?</vt:lpstr>
      <vt:lpstr>More realistic view</vt:lpstr>
      <vt:lpstr>Time Scales of Protein Motions</vt:lpstr>
      <vt:lpstr>Resolution &amp; Sampling</vt:lpstr>
      <vt:lpstr>Resolution &amp; Sampling</vt:lpstr>
      <vt:lpstr>Molecular Representations</vt:lpstr>
      <vt:lpstr>Energy terms</vt:lpstr>
      <vt:lpstr>The Model: Biomolecular  potentials (aka “Force Fields”)</vt:lpstr>
      <vt:lpstr>Agenda:</vt:lpstr>
      <vt:lpstr>Molecular Dynamics is  F = ma = –∂E/∂r</vt:lpstr>
      <vt:lpstr>Molecular Dynamics</vt:lpstr>
      <vt:lpstr>Generate the Trajectory</vt:lpstr>
      <vt:lpstr>Initial Velocities</vt:lpstr>
      <vt:lpstr>Non-deterministic Scheme</vt:lpstr>
      <vt:lpstr>Time Step size</vt:lpstr>
      <vt:lpstr>Boundary Conditions</vt:lpstr>
      <vt:lpstr>Boundary Effect</vt:lpstr>
      <vt:lpstr>Non-Periodic Boundaries</vt:lpstr>
      <vt:lpstr>Periodic Boundary Conditions</vt:lpstr>
      <vt:lpstr>Periodic Boundary Conditions </vt:lpstr>
      <vt:lpstr>Periodic Boundary Conditions </vt:lpstr>
      <vt:lpstr>Minimum Image Convention </vt:lpstr>
      <vt:lpstr>Periodic Boundary Conditions</vt:lpstr>
      <vt:lpstr>Issues with PBC’s</vt:lpstr>
      <vt:lpstr>PowerPoint Presentation</vt:lpstr>
      <vt:lpstr>PowerPoint Presentation</vt:lpstr>
      <vt:lpstr>How can we speed up our simulations?</vt:lpstr>
      <vt:lpstr>Fast motions</vt:lpstr>
      <vt:lpstr>Cutoffs (a.k.a. Potential truncation)</vt:lpstr>
      <vt:lpstr>Cutoffs (a.k.a. Potential truncation)</vt:lpstr>
      <vt:lpstr>Cutoffs (a.k.a. Potential truncation)</vt:lpstr>
      <vt:lpstr>Cutoffs (a.k.a. Potential truncation)</vt:lpstr>
      <vt:lpstr>Cutoffs (a.k.a. Potential truncation)</vt:lpstr>
      <vt:lpstr>Cutoffs (aka Potential truncation)</vt:lpstr>
      <vt:lpstr>OK, so what’s next?</vt:lpstr>
      <vt:lpstr>Agenda:</vt:lpstr>
      <vt:lpstr>Motivation for MC</vt:lpstr>
      <vt:lpstr>PowerPoint Presentation</vt:lpstr>
      <vt:lpstr>How is MC “random”?</vt:lpstr>
      <vt:lpstr>How is MC “random”?</vt:lpstr>
      <vt:lpstr>Metropolis Monte Carlo</vt:lpstr>
      <vt:lpstr>Metropolis Monte Carlo</vt:lpstr>
      <vt:lpstr>PowerPoint Presentation</vt:lpstr>
      <vt:lpstr>Detailed Balance</vt:lpstr>
      <vt:lpstr>PowerPoint Presentation</vt:lpstr>
      <vt:lpstr>PowerPoint Presentation</vt:lpstr>
      <vt:lpstr>PowerPoint Presentation</vt:lpstr>
      <vt:lpstr>Example: protein torsional MC</vt:lpstr>
      <vt:lpstr>MD        versus       MC</vt:lpstr>
      <vt:lpstr>Agenda:</vt:lpstr>
      <vt:lpstr>Downloading and visualizing pdb files</vt:lpstr>
      <vt:lpstr>Example PDB file</vt:lpstr>
      <vt:lpstr>PowerPoint Presentation</vt:lpstr>
      <vt:lpstr>What it boils down to …</vt:lpstr>
      <vt:lpstr>Common Reaction Coordinates (Structure)</vt:lpstr>
      <vt:lpstr>Common Reaction Coordinates (Energy &amp; Motion)</vt:lpstr>
      <vt:lpstr>Radius of gyration (Rg)</vt:lpstr>
      <vt:lpstr>Radius of gyration (Rg)</vt:lpstr>
      <vt:lpstr>Root-mean-squared-deviation (RMSD)</vt:lpstr>
      <vt:lpstr>RMSD and Rg Trajectories</vt:lpstr>
      <vt:lpstr>Surface areas</vt:lpstr>
      <vt:lpstr>Surface areas</vt:lpstr>
      <vt:lpstr>Surface areas</vt:lpstr>
      <vt:lpstr>DSSP</vt:lpstr>
      <vt:lpstr>DSSP for a helix simulation</vt:lpstr>
      <vt:lpstr>DSSP output</vt:lpstr>
      <vt:lpstr>Hydrogen bonding</vt:lpstr>
      <vt:lpstr>Hydrogen bonding</vt:lpstr>
      <vt:lpstr>Root-mean-squared-fluctuations</vt:lpstr>
      <vt:lpstr>PES’s &amp; FES’s</vt:lpstr>
      <vt:lpstr>PES’s &amp; FES’s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esorin</dc:creator>
  <cp:lastModifiedBy>Eric J. Sorin</cp:lastModifiedBy>
  <cp:revision>333</cp:revision>
  <cp:lastPrinted>1601-01-01T00:00:00Z</cp:lastPrinted>
  <dcterms:created xsi:type="dcterms:W3CDTF">1601-01-01T00:00:00Z</dcterms:created>
  <dcterms:modified xsi:type="dcterms:W3CDTF">2016-09-19T23:57:35Z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